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comment1.xml" ContentType="application/vnd.openxmlformats-officedocument.presentationml.comment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omments/comment2.xml" ContentType="application/vnd.openxmlformats-officedocument.presentationml.comment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3.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4.xml" ContentType="application/vnd.openxmlformats-officedocument.themeOverr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5.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6.xml" ContentType="application/vnd.openxmlformats-officedocument.themeOverride+xml"/>
  <Override PartName="/ppt/notesSlides/notesSlide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7.xml" ContentType="application/vnd.openxmlformats-officedocument.themeOverr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8.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1"/>
  </p:sldMasterIdLst>
  <p:notesMasterIdLst>
    <p:notesMasterId r:id="rId65"/>
  </p:notesMasterIdLst>
  <p:sldIdLst>
    <p:sldId id="283" r:id="rId2"/>
    <p:sldId id="271" r:id="rId3"/>
    <p:sldId id="257" r:id="rId4"/>
    <p:sldId id="258" r:id="rId5"/>
    <p:sldId id="284" r:id="rId6"/>
    <p:sldId id="285" r:id="rId7"/>
    <p:sldId id="280" r:id="rId8"/>
    <p:sldId id="286" r:id="rId9"/>
    <p:sldId id="287" r:id="rId10"/>
    <p:sldId id="288" r:id="rId11"/>
    <p:sldId id="259" r:id="rId12"/>
    <p:sldId id="289" r:id="rId13"/>
    <p:sldId id="278" r:id="rId14"/>
    <p:sldId id="292" r:id="rId15"/>
    <p:sldId id="270" r:id="rId16"/>
    <p:sldId id="293" r:id="rId17"/>
    <p:sldId id="294" r:id="rId18"/>
    <p:sldId id="296" r:id="rId19"/>
    <p:sldId id="297" r:id="rId20"/>
    <p:sldId id="298" r:id="rId21"/>
    <p:sldId id="299" r:id="rId22"/>
    <p:sldId id="300" r:id="rId23"/>
    <p:sldId id="301" r:id="rId24"/>
    <p:sldId id="302" r:id="rId25"/>
    <p:sldId id="303" r:id="rId26"/>
    <p:sldId id="304" r:id="rId27"/>
    <p:sldId id="305" r:id="rId28"/>
    <p:sldId id="306" r:id="rId29"/>
    <p:sldId id="307" r:id="rId30"/>
    <p:sldId id="308" r:id="rId31"/>
    <p:sldId id="309" r:id="rId32"/>
    <p:sldId id="310" r:id="rId33"/>
    <p:sldId id="311" r:id="rId34"/>
    <p:sldId id="312" r:id="rId35"/>
    <p:sldId id="313" r:id="rId36"/>
    <p:sldId id="314" r:id="rId37"/>
    <p:sldId id="315" r:id="rId38"/>
    <p:sldId id="316" r:id="rId39"/>
    <p:sldId id="317" r:id="rId40"/>
    <p:sldId id="318" r:id="rId41"/>
    <p:sldId id="319" r:id="rId42"/>
    <p:sldId id="320" r:id="rId43"/>
    <p:sldId id="321" r:id="rId44"/>
    <p:sldId id="322" r:id="rId45"/>
    <p:sldId id="323" r:id="rId46"/>
    <p:sldId id="324" r:id="rId47"/>
    <p:sldId id="325" r:id="rId48"/>
    <p:sldId id="326" r:id="rId49"/>
    <p:sldId id="327" r:id="rId50"/>
    <p:sldId id="328" r:id="rId51"/>
    <p:sldId id="329" r:id="rId52"/>
    <p:sldId id="330" r:id="rId53"/>
    <p:sldId id="331" r:id="rId54"/>
    <p:sldId id="332" r:id="rId55"/>
    <p:sldId id="333" r:id="rId56"/>
    <p:sldId id="334" r:id="rId57"/>
    <p:sldId id="335" r:id="rId58"/>
    <p:sldId id="336" r:id="rId59"/>
    <p:sldId id="337" r:id="rId60"/>
    <p:sldId id="338" r:id="rId61"/>
    <p:sldId id="339" r:id="rId62"/>
    <p:sldId id="340" r:id="rId63"/>
    <p:sldId id="341" r:id="rId64"/>
  </p:sldIdLst>
  <p:sldSz cx="6858000" cy="9906000" type="A4"/>
  <p:notesSz cx="6858000" cy="9144000"/>
  <p:embeddedFontLst>
    <p:embeddedFont>
      <p:font typeface="Bodoni MT" panose="02070603080606020203" pitchFamily="18" charset="0"/>
      <p:regular r:id="rId66"/>
      <p:bold r:id="rId67"/>
      <p:italic r:id="rId68"/>
      <p:boldItalic r:id="rId69"/>
    </p:embeddedFont>
    <p:embeddedFont>
      <p:font typeface="Lato" panose="020F0502020204030203" pitchFamily="34" charset="0"/>
      <p:regular r:id="rId70"/>
      <p:bold r:id="rId71"/>
      <p:italic r:id="rId72"/>
      <p:boldItalic r:id="rId73"/>
    </p:embeddedFont>
    <p:embeddedFont>
      <p:font typeface="Tahoma" panose="020B0604030504040204" pitchFamily="34" charset="0"/>
      <p:regular r:id="rId74"/>
      <p:bold r:id="rId75"/>
    </p:embeddedFont>
  </p:embeddedFontLst>
  <p:defaultTextStyle>
    <a:defPPr>
      <a:defRPr lang="en-US"/>
    </a:defPPr>
    <a:lvl1pPr marL="0" algn="l" defTabSz="859627" rtl="0" eaLnBrk="1" latinLnBrk="0" hangingPunct="1">
      <a:defRPr sz="1692" kern="1200">
        <a:solidFill>
          <a:schemeClr val="tx1"/>
        </a:solidFill>
        <a:latin typeface="+mn-lt"/>
        <a:ea typeface="+mn-ea"/>
        <a:cs typeface="+mn-cs"/>
      </a:defRPr>
    </a:lvl1pPr>
    <a:lvl2pPr marL="429814" algn="l" defTabSz="859627" rtl="0" eaLnBrk="1" latinLnBrk="0" hangingPunct="1">
      <a:defRPr sz="1692" kern="1200">
        <a:solidFill>
          <a:schemeClr val="tx1"/>
        </a:solidFill>
        <a:latin typeface="+mn-lt"/>
        <a:ea typeface="+mn-ea"/>
        <a:cs typeface="+mn-cs"/>
      </a:defRPr>
    </a:lvl2pPr>
    <a:lvl3pPr marL="859627" algn="l" defTabSz="859627" rtl="0" eaLnBrk="1" latinLnBrk="0" hangingPunct="1">
      <a:defRPr sz="1692" kern="1200">
        <a:solidFill>
          <a:schemeClr val="tx1"/>
        </a:solidFill>
        <a:latin typeface="+mn-lt"/>
        <a:ea typeface="+mn-ea"/>
        <a:cs typeface="+mn-cs"/>
      </a:defRPr>
    </a:lvl3pPr>
    <a:lvl4pPr marL="1289441" algn="l" defTabSz="859627" rtl="0" eaLnBrk="1" latinLnBrk="0" hangingPunct="1">
      <a:defRPr sz="1692" kern="1200">
        <a:solidFill>
          <a:schemeClr val="tx1"/>
        </a:solidFill>
        <a:latin typeface="+mn-lt"/>
        <a:ea typeface="+mn-ea"/>
        <a:cs typeface="+mn-cs"/>
      </a:defRPr>
    </a:lvl4pPr>
    <a:lvl5pPr marL="1719255" algn="l" defTabSz="859627" rtl="0" eaLnBrk="1" latinLnBrk="0" hangingPunct="1">
      <a:defRPr sz="1692" kern="1200">
        <a:solidFill>
          <a:schemeClr val="tx1"/>
        </a:solidFill>
        <a:latin typeface="+mn-lt"/>
        <a:ea typeface="+mn-ea"/>
        <a:cs typeface="+mn-cs"/>
      </a:defRPr>
    </a:lvl5pPr>
    <a:lvl6pPr marL="2149069" algn="l" defTabSz="859627" rtl="0" eaLnBrk="1" latinLnBrk="0" hangingPunct="1">
      <a:defRPr sz="1692" kern="1200">
        <a:solidFill>
          <a:schemeClr val="tx1"/>
        </a:solidFill>
        <a:latin typeface="+mn-lt"/>
        <a:ea typeface="+mn-ea"/>
        <a:cs typeface="+mn-cs"/>
      </a:defRPr>
    </a:lvl6pPr>
    <a:lvl7pPr marL="2578882" algn="l" defTabSz="859627" rtl="0" eaLnBrk="1" latinLnBrk="0" hangingPunct="1">
      <a:defRPr sz="1692" kern="1200">
        <a:solidFill>
          <a:schemeClr val="tx1"/>
        </a:solidFill>
        <a:latin typeface="+mn-lt"/>
        <a:ea typeface="+mn-ea"/>
        <a:cs typeface="+mn-cs"/>
      </a:defRPr>
    </a:lvl7pPr>
    <a:lvl8pPr marL="3008696" algn="l" defTabSz="859627" rtl="0" eaLnBrk="1" latinLnBrk="0" hangingPunct="1">
      <a:defRPr sz="1692" kern="1200">
        <a:solidFill>
          <a:schemeClr val="tx1"/>
        </a:solidFill>
        <a:latin typeface="+mn-lt"/>
        <a:ea typeface="+mn-ea"/>
        <a:cs typeface="+mn-cs"/>
      </a:defRPr>
    </a:lvl8pPr>
    <a:lvl9pPr marL="3438510" algn="l" defTabSz="859627" rtl="0" eaLnBrk="1" latinLnBrk="0" hangingPunct="1">
      <a:defRPr sz="1692"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27" userDrawn="1">
          <p15:clr>
            <a:srgbClr val="A4A3A4"/>
          </p15:clr>
        </p15:guide>
        <p15:guide id="2" pos="254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yriame Fleurisca" initials="MF" lastIdx="6" clrIdx="0">
    <p:extLst>
      <p:ext uri="{19B8F6BF-5375-455C-9EA6-DF929625EA0E}">
        <p15:presenceInfo xmlns:p15="http://schemas.microsoft.com/office/powerpoint/2012/main" userId="Myriame Fleurisc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A4AC"/>
    <a:srgbClr val="47C6C9"/>
    <a:srgbClr val="6956F6"/>
    <a:srgbClr val="F0F2F7"/>
    <a:srgbClr val="D3D7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892" autoAdjust="0"/>
    <p:restoredTop sz="94622" autoAdjust="0"/>
  </p:normalViewPr>
  <p:slideViewPr>
    <p:cSldViewPr>
      <p:cViewPr varScale="1">
        <p:scale>
          <a:sx n="73" d="100"/>
          <a:sy n="73" d="100"/>
        </p:scale>
        <p:origin x="3090" y="72"/>
      </p:cViewPr>
      <p:guideLst>
        <p:guide orient="horz" pos="2127"/>
        <p:guide pos="2541"/>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3.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1.fntdata"/><Relationship Id="rId74" Type="http://schemas.openxmlformats.org/officeDocument/2006/relationships/font" Target="fonts/font9.fntdata"/><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4.fntdata"/><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7.fntdata"/><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5.fntdata"/><Relationship Id="rId75"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73" Type="http://schemas.openxmlformats.org/officeDocument/2006/relationships/font" Target="fonts/font8.fntdata"/><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font" Target="fonts/font6.fntdata"/><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oleObject" Target="file:///\\meliz2\ybekeny$\2022-2023%20ANNUAL%20REPORT\Tina's%20Stats\FINAL%20STATs%20for%20the%20AR.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6.xlsx"/></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package" Target="../embeddings/Microsoft_Excel_Worksheet15.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package" Target="../embeddings/Microsoft_Excel_Worksheet17.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3" Type="http://schemas.openxmlformats.org/officeDocument/2006/relationships/oleObject" Target="file:///\\meliz2\ybekeny$\2022-2023%20ANNUAL%20REPORT\Tina's%20Stats\FA%20STAT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meliz2\ybekeny$\2022-2023%20ANNUAL%20REPORT\Tina's%20Stats\FA%20STAT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3.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4.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ysClr val="windowText" lastClr="000000"/>
                </a:solidFill>
                <a:latin typeface="+mn-lt"/>
                <a:ea typeface="+mn-ea"/>
                <a:cs typeface="+mn-cs"/>
              </a:defRPr>
            </a:pPr>
            <a:r>
              <a:rPr lang="fr-CA" sz="1600">
                <a:solidFill>
                  <a:sysClr val="windowText" lastClr="000000"/>
                </a:solidFill>
              </a:rPr>
              <a:t>Nombre de mères</a:t>
            </a:r>
          </a:p>
        </c:rich>
      </c:tx>
      <c:layout>
        <c:manualLayout>
          <c:xMode val="edge"/>
          <c:yMode val="edge"/>
          <c:x val="0.55184950698730217"/>
          <c:y val="7.2617130780263148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7.4710854566776827E-2"/>
          <c:y val="0.19302504816955685"/>
          <c:w val="0.9098152576189098"/>
          <c:h val="0.40421495000986146"/>
        </c:manualLayout>
      </c:layout>
      <c:barChart>
        <c:barDir val="col"/>
        <c:grouping val="stacked"/>
        <c:varyColors val="0"/>
        <c:ser>
          <c:idx val="0"/>
          <c:order val="0"/>
          <c:spPr>
            <a:solidFill>
              <a:srgbClr val="47C6C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French!$D$20:$M$20</c:f>
              <c:strCache>
                <c:ptCount val="10"/>
                <c:pt idx="0">
                  <c:v>Total</c:v>
                </c:pt>
                <c:pt idx="1">
                  <c:v>Arrivée enceinte</c:v>
                </c:pt>
                <c:pt idx="2">
                  <c:v>Première maternité</c:v>
                </c:pt>
                <c:pt idx="3">
                  <c:v>Mères ayant plusieurs enfants</c:v>
                </c:pt>
                <c:pt idx="4">
                  <c:v>Adolescents</c:v>
                </c:pt>
                <c:pt idx="5">
                  <c:v>18 - 20 Ans</c:v>
                </c:pt>
                <c:pt idx="6">
                  <c:v>20 - 24 Ans</c:v>
                </c:pt>
                <c:pt idx="7">
                  <c:v>25 - 30 Ans</c:v>
                </c:pt>
                <c:pt idx="8">
                  <c:v>30 - 33 Ans</c:v>
                </c:pt>
                <c:pt idx="9">
                  <c:v>Sous la protection de la jeunesse</c:v>
                </c:pt>
              </c:strCache>
            </c:strRef>
          </c:cat>
          <c:val>
            <c:numRef>
              <c:f>French!$D$21:$M$21</c:f>
              <c:numCache>
                <c:formatCode>General</c:formatCode>
                <c:ptCount val="10"/>
                <c:pt idx="0">
                  <c:v>12</c:v>
                </c:pt>
                <c:pt idx="1">
                  <c:v>6</c:v>
                </c:pt>
                <c:pt idx="2">
                  <c:v>9</c:v>
                </c:pt>
                <c:pt idx="3">
                  <c:v>3</c:v>
                </c:pt>
                <c:pt idx="4">
                  <c:v>2</c:v>
                </c:pt>
                <c:pt idx="5">
                  <c:v>2</c:v>
                </c:pt>
                <c:pt idx="6">
                  <c:v>5</c:v>
                </c:pt>
                <c:pt idx="7">
                  <c:v>2</c:v>
                </c:pt>
                <c:pt idx="8">
                  <c:v>1</c:v>
                </c:pt>
                <c:pt idx="9">
                  <c:v>2</c:v>
                </c:pt>
              </c:numCache>
            </c:numRef>
          </c:val>
          <c:extLst>
            <c:ext xmlns:c16="http://schemas.microsoft.com/office/drawing/2014/chart" uri="{C3380CC4-5D6E-409C-BE32-E72D297353CC}">
              <c16:uniqueId val="{00000000-3AB1-457D-AE72-DC4BF36FB184}"/>
            </c:ext>
          </c:extLst>
        </c:ser>
        <c:ser>
          <c:idx val="1"/>
          <c:order val="1"/>
          <c:spPr>
            <a:solidFill>
              <a:srgbClr val="6956F6"/>
            </a:solidFill>
            <a:ln>
              <a:noFill/>
            </a:ln>
            <a:effectLst/>
          </c:spPr>
          <c:invertIfNegative val="0"/>
          <c:dLbls>
            <c:dLbl>
              <c:idx val="0"/>
              <c:layout>
                <c:manualLayout>
                  <c:x val="7.736943907156661E-3"/>
                  <c:y val="-6.551059730250480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AB1-457D-AE72-DC4BF36FB184}"/>
                </c:ext>
              </c:extLst>
            </c:dLbl>
            <c:dLbl>
              <c:idx val="1"/>
              <c:layout>
                <c:manualLayout>
                  <c:x val="-2.3640388842745053E-17"/>
                  <c:y val="-5.394990366088631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AB1-457D-AE72-DC4BF36FB184}"/>
                </c:ext>
              </c:extLst>
            </c:dLbl>
            <c:dLbl>
              <c:idx val="2"/>
              <c:layout>
                <c:manualLayout>
                  <c:x val="2.5789813023855104E-3"/>
                  <c:y val="-7.321772639691714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AB1-457D-AE72-DC4BF36FB184}"/>
                </c:ext>
              </c:extLst>
            </c:dLbl>
            <c:dLbl>
              <c:idx val="3"/>
              <c:layout>
                <c:manualLayout>
                  <c:x val="4.7280777685490106E-17"/>
                  <c:y val="-4.624277456647406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AB1-457D-AE72-DC4BF36FB184}"/>
                </c:ext>
              </c:extLst>
            </c:dLbl>
            <c:dLbl>
              <c:idx val="4"/>
              <c:layout>
                <c:manualLayout>
                  <c:x val="-2.5789813023855577E-3"/>
                  <c:y val="-6.165703275529865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AB1-457D-AE72-DC4BF36FB184}"/>
                </c:ext>
              </c:extLst>
            </c:dLbl>
            <c:dLbl>
              <c:idx val="5"/>
              <c:layout>
                <c:manualLayout>
                  <c:x val="0"/>
                  <c:y val="-4.624277456647406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AB1-457D-AE72-DC4BF36FB184}"/>
                </c:ext>
              </c:extLst>
            </c:dLbl>
            <c:dLbl>
              <c:idx val="6"/>
              <c:layout>
                <c:manualLayout>
                  <c:x val="-5.15796260477121E-3"/>
                  <c:y val="-4.238921001926789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AB1-457D-AE72-DC4BF36FB184}"/>
                </c:ext>
              </c:extLst>
            </c:dLbl>
            <c:dLbl>
              <c:idx val="7"/>
              <c:layout>
                <c:manualLayout>
                  <c:x val="-9.4561555370980212E-17"/>
                  <c:y val="-4.624277456647406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AB1-457D-AE72-DC4BF36FB184}"/>
                </c:ext>
              </c:extLst>
            </c:dLbl>
            <c:dLbl>
              <c:idx val="8"/>
              <c:layout>
                <c:manualLayout>
                  <c:x val="2.5789813023855577E-3"/>
                  <c:y val="-5.009633911368015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AB1-457D-AE72-DC4BF36FB184}"/>
                </c:ext>
              </c:extLst>
            </c:dLbl>
            <c:dLbl>
              <c:idx val="9"/>
              <c:layout>
                <c:manualLayout>
                  <c:x val="1.8912311074196042E-16"/>
                  <c:y val="-4.624277456647398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3AB1-457D-AE72-DC4BF36FB184}"/>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10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oundRectCallout">
                    <a:avLst/>
                  </a:prstGeom>
                  <a:noFill/>
                  <a:ln>
                    <a:noFill/>
                  </a:ln>
                </c15:spPr>
                <c15:showLeaderLines val="0"/>
              </c:ext>
            </c:extLst>
          </c:dLbls>
          <c:cat>
            <c:strRef>
              <c:f>French!$D$20:$M$20</c:f>
              <c:strCache>
                <c:ptCount val="10"/>
                <c:pt idx="0">
                  <c:v>Total</c:v>
                </c:pt>
                <c:pt idx="1">
                  <c:v>Arrivée enceinte</c:v>
                </c:pt>
                <c:pt idx="2">
                  <c:v>Première maternité</c:v>
                </c:pt>
                <c:pt idx="3">
                  <c:v>Mères ayant plusieurs enfants</c:v>
                </c:pt>
                <c:pt idx="4">
                  <c:v>Adolescents</c:v>
                </c:pt>
                <c:pt idx="5">
                  <c:v>18 - 20 Ans</c:v>
                </c:pt>
                <c:pt idx="6">
                  <c:v>20 - 24 Ans</c:v>
                </c:pt>
                <c:pt idx="7">
                  <c:v>25 - 30 Ans</c:v>
                </c:pt>
                <c:pt idx="8">
                  <c:v>30 - 33 Ans</c:v>
                </c:pt>
                <c:pt idx="9">
                  <c:v>Sous la protection de la jeunesse</c:v>
                </c:pt>
              </c:strCache>
            </c:strRef>
          </c:cat>
          <c:val>
            <c:numRef>
              <c:f>French!$D$22:$M$22</c:f>
              <c:numCache>
                <c:formatCode>0%</c:formatCode>
                <c:ptCount val="10"/>
                <c:pt idx="0">
                  <c:v>1</c:v>
                </c:pt>
                <c:pt idx="1">
                  <c:v>0.5</c:v>
                </c:pt>
                <c:pt idx="2">
                  <c:v>0.75</c:v>
                </c:pt>
                <c:pt idx="3">
                  <c:v>0.25</c:v>
                </c:pt>
                <c:pt idx="4" formatCode="0.0%">
                  <c:v>0.16666666666666666</c:v>
                </c:pt>
                <c:pt idx="5" formatCode="0.0%">
                  <c:v>0.16666666666666666</c:v>
                </c:pt>
                <c:pt idx="6" formatCode="0.0%">
                  <c:v>0.41666666666666669</c:v>
                </c:pt>
                <c:pt idx="7" formatCode="0.0%">
                  <c:v>0.16666666666666666</c:v>
                </c:pt>
                <c:pt idx="8" formatCode="0.0%">
                  <c:v>8.3333333333333329E-2</c:v>
                </c:pt>
                <c:pt idx="9" formatCode="0.0%">
                  <c:v>0.16666666666666666</c:v>
                </c:pt>
              </c:numCache>
            </c:numRef>
          </c:val>
          <c:extLst>
            <c:ext xmlns:c16="http://schemas.microsoft.com/office/drawing/2014/chart" uri="{C3380CC4-5D6E-409C-BE32-E72D297353CC}">
              <c16:uniqueId val="{0000000B-3AB1-457D-AE72-DC4BF36FB184}"/>
            </c:ext>
          </c:extLst>
        </c:ser>
        <c:dLbls>
          <c:showLegendKey val="0"/>
          <c:showVal val="0"/>
          <c:showCatName val="0"/>
          <c:showSerName val="0"/>
          <c:showPercent val="0"/>
          <c:showBubbleSize val="0"/>
        </c:dLbls>
        <c:gapWidth val="84"/>
        <c:overlap val="100"/>
        <c:axId val="548132000"/>
        <c:axId val="548133312"/>
      </c:barChart>
      <c:catAx>
        <c:axId val="548132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548133312"/>
        <c:crosses val="autoZero"/>
        <c:auto val="1"/>
        <c:lblAlgn val="ctr"/>
        <c:lblOffset val="100"/>
        <c:noMultiLvlLbl val="0"/>
      </c:catAx>
      <c:valAx>
        <c:axId val="54813331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5481320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r>
              <a:rPr lang="en-US" sz="1600">
                <a:solidFill>
                  <a:schemeClr val="tx1"/>
                </a:solidFill>
              </a:rPr>
              <a:t>Clients référés par</a:t>
            </a:r>
          </a:p>
        </c:rich>
      </c:tx>
      <c:layout>
        <c:manualLayout>
          <c:xMode val="edge"/>
          <c:yMode val="edge"/>
          <c:x val="0.30916305112093467"/>
          <c:y val="3.6613281107354755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endParaRPr lang="en-US"/>
        </a:p>
      </c:txPr>
    </c:title>
    <c:autoTitleDeleted val="0"/>
    <c:plotArea>
      <c:layout/>
      <c:barChart>
        <c:barDir val="bar"/>
        <c:grouping val="clustered"/>
        <c:varyColors val="0"/>
        <c:ser>
          <c:idx val="0"/>
          <c:order val="0"/>
          <c:tx>
            <c:strRef>
              <c:f>'Intakes - French'!$D$11</c:f>
              <c:strCache>
                <c:ptCount val="1"/>
              </c:strCache>
            </c:strRef>
          </c:tx>
          <c:spPr>
            <a:solidFill>
              <a:srgbClr val="47C6C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'Intakes - French'!$C$12:$C$15</c:f>
              <c:strCache>
                <c:ptCount val="4"/>
                <c:pt idx="0">
                  <c:v>Protection de la jeunesse - Montréal (Batshaw)</c:v>
                </c:pt>
                <c:pt idx="1">
                  <c:v>Protection de la jeunesse de Montréal</c:v>
                </c:pt>
                <c:pt idx="2">
                  <c:v>Protection de la jeunesse de Laval</c:v>
                </c:pt>
                <c:pt idx="3">
                  <c:v>Protection de la jeunesse de la Côte-Nord</c:v>
                </c:pt>
              </c:strCache>
            </c:strRef>
          </c:cat>
          <c:val>
            <c:numRef>
              <c:f>'Intakes - French'!$D$12:$D$15</c:f>
              <c:numCache>
                <c:formatCode>General</c:formatCode>
                <c:ptCount val="4"/>
                <c:pt idx="0">
                  <c:v>16</c:v>
                </c:pt>
                <c:pt idx="1">
                  <c:v>2</c:v>
                </c:pt>
                <c:pt idx="2">
                  <c:v>1</c:v>
                </c:pt>
                <c:pt idx="3">
                  <c:v>1</c:v>
                </c:pt>
              </c:numCache>
            </c:numRef>
          </c:val>
          <c:extLst>
            <c:ext xmlns:c16="http://schemas.microsoft.com/office/drawing/2014/chart" uri="{C3380CC4-5D6E-409C-BE32-E72D297353CC}">
              <c16:uniqueId val="{00000000-3E93-48C1-B60C-FA3CA3664784}"/>
            </c:ext>
          </c:extLst>
        </c:ser>
        <c:dLbls>
          <c:showLegendKey val="0"/>
          <c:showVal val="0"/>
          <c:showCatName val="0"/>
          <c:showSerName val="0"/>
          <c:showPercent val="0"/>
          <c:showBubbleSize val="0"/>
        </c:dLbls>
        <c:gapWidth val="58"/>
        <c:axId val="444045280"/>
        <c:axId val="444049216"/>
      </c:barChart>
      <c:catAx>
        <c:axId val="4440452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444049216"/>
        <c:crosses val="autoZero"/>
        <c:auto val="1"/>
        <c:lblAlgn val="ctr"/>
        <c:lblOffset val="100"/>
        <c:noMultiLvlLbl val="0"/>
      </c:catAx>
      <c:valAx>
        <c:axId val="444049216"/>
        <c:scaling>
          <c:orientation val="minMax"/>
        </c:scaling>
        <c:delete val="1"/>
        <c:axPos val="b"/>
        <c:numFmt formatCode="General" sourceLinked="1"/>
        <c:majorTickMark val="none"/>
        <c:minorTickMark val="none"/>
        <c:tickLblPos val="nextTo"/>
        <c:crossAx val="4440452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a:solidFill>
                  <a:schemeClr val="tx1"/>
                </a:solidFill>
              </a:rPr>
              <a:t>Comparaison entre trimestres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'French Final AR stats '!$C$7</c:f>
              <c:strCache>
                <c:ptCount val="1"/>
                <c:pt idx="0">
                  <c:v>First Quarter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'French Final AR stats '!$B$8:$B$12</c:f>
              <c:strCache>
                <c:ptCount val="5"/>
                <c:pt idx="0">
                  <c:v>Incidents</c:v>
                </c:pt>
                <c:pt idx="1">
                  <c:v>Accidents</c:v>
                </c:pt>
                <c:pt idx="2">
                  <c:v>Liés à l'IPAC</c:v>
                </c:pt>
                <c:pt idx="3">
                  <c:v>Risque général</c:v>
                </c:pt>
                <c:pt idx="4">
                  <c:v>Intervention - liée</c:v>
                </c:pt>
              </c:strCache>
            </c:strRef>
          </c:cat>
          <c:val>
            <c:numRef>
              <c:f>'French Final AR stats '!$C$8:$C$12</c:f>
              <c:numCache>
                <c:formatCode>General</c:formatCode>
                <c:ptCount val="5"/>
                <c:pt idx="0">
                  <c:v>9</c:v>
                </c:pt>
                <c:pt idx="1">
                  <c:v>5</c:v>
                </c:pt>
                <c:pt idx="2">
                  <c:v>6</c:v>
                </c:pt>
                <c:pt idx="3">
                  <c:v>15</c:v>
                </c:pt>
                <c:pt idx="4">
                  <c:v>5</c:v>
                </c:pt>
              </c:numCache>
            </c:numRef>
          </c:val>
          <c:extLst>
            <c:ext xmlns:c16="http://schemas.microsoft.com/office/drawing/2014/chart" uri="{C3380CC4-5D6E-409C-BE32-E72D297353CC}">
              <c16:uniqueId val="{00000000-446E-4A2D-A1EA-CC849C073EEA}"/>
            </c:ext>
          </c:extLst>
        </c:ser>
        <c:ser>
          <c:idx val="1"/>
          <c:order val="1"/>
          <c:tx>
            <c:strRef>
              <c:f>'French Final AR stats '!$D$7</c:f>
              <c:strCache>
                <c:ptCount val="1"/>
                <c:pt idx="0">
                  <c:v>2nd Quarter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'French Final AR stats '!$B$8:$B$12</c:f>
              <c:strCache>
                <c:ptCount val="5"/>
                <c:pt idx="0">
                  <c:v>Incidents</c:v>
                </c:pt>
                <c:pt idx="1">
                  <c:v>Accidents</c:v>
                </c:pt>
                <c:pt idx="2">
                  <c:v>Liés à l'IPAC</c:v>
                </c:pt>
                <c:pt idx="3">
                  <c:v>Risque général</c:v>
                </c:pt>
                <c:pt idx="4">
                  <c:v>Intervention - liée</c:v>
                </c:pt>
              </c:strCache>
            </c:strRef>
          </c:cat>
          <c:val>
            <c:numRef>
              <c:f>'French Final AR stats '!$D$8:$D$12</c:f>
              <c:numCache>
                <c:formatCode>General</c:formatCode>
                <c:ptCount val="5"/>
                <c:pt idx="0">
                  <c:v>5</c:v>
                </c:pt>
                <c:pt idx="1">
                  <c:v>4</c:v>
                </c:pt>
                <c:pt idx="2">
                  <c:v>0</c:v>
                </c:pt>
                <c:pt idx="3">
                  <c:v>14</c:v>
                </c:pt>
                <c:pt idx="4">
                  <c:v>7</c:v>
                </c:pt>
              </c:numCache>
            </c:numRef>
          </c:val>
          <c:extLst>
            <c:ext xmlns:c16="http://schemas.microsoft.com/office/drawing/2014/chart" uri="{C3380CC4-5D6E-409C-BE32-E72D297353CC}">
              <c16:uniqueId val="{00000001-446E-4A2D-A1EA-CC849C073EEA}"/>
            </c:ext>
          </c:extLst>
        </c:ser>
        <c:ser>
          <c:idx val="2"/>
          <c:order val="2"/>
          <c:tx>
            <c:strRef>
              <c:f>'French Final AR stats '!$E$7</c:f>
              <c:strCache>
                <c:ptCount val="1"/>
                <c:pt idx="0">
                  <c:v>Third Quarter</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'French Final AR stats '!$B$8:$B$12</c:f>
              <c:strCache>
                <c:ptCount val="5"/>
                <c:pt idx="0">
                  <c:v>Incidents</c:v>
                </c:pt>
                <c:pt idx="1">
                  <c:v>Accidents</c:v>
                </c:pt>
                <c:pt idx="2">
                  <c:v>Liés à l'IPAC</c:v>
                </c:pt>
                <c:pt idx="3">
                  <c:v>Risque général</c:v>
                </c:pt>
                <c:pt idx="4">
                  <c:v>Intervention - liée</c:v>
                </c:pt>
              </c:strCache>
            </c:strRef>
          </c:cat>
          <c:val>
            <c:numRef>
              <c:f>'French Final AR stats '!$E$8:$E$12</c:f>
              <c:numCache>
                <c:formatCode>General</c:formatCode>
                <c:ptCount val="5"/>
                <c:pt idx="0">
                  <c:v>0</c:v>
                </c:pt>
                <c:pt idx="1">
                  <c:v>4</c:v>
                </c:pt>
                <c:pt idx="2">
                  <c:v>0</c:v>
                </c:pt>
                <c:pt idx="3">
                  <c:v>5</c:v>
                </c:pt>
                <c:pt idx="4">
                  <c:v>11</c:v>
                </c:pt>
              </c:numCache>
            </c:numRef>
          </c:val>
          <c:extLst>
            <c:ext xmlns:c16="http://schemas.microsoft.com/office/drawing/2014/chart" uri="{C3380CC4-5D6E-409C-BE32-E72D297353CC}">
              <c16:uniqueId val="{00000002-446E-4A2D-A1EA-CC849C073EEA}"/>
            </c:ext>
          </c:extLst>
        </c:ser>
        <c:ser>
          <c:idx val="3"/>
          <c:order val="3"/>
          <c:tx>
            <c:strRef>
              <c:f>'French Final AR stats '!$F$7</c:f>
              <c:strCache>
                <c:ptCount val="1"/>
                <c:pt idx="0">
                  <c:v>Fourth Quarter</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'French Final AR stats '!$B$8:$B$12</c:f>
              <c:strCache>
                <c:ptCount val="5"/>
                <c:pt idx="0">
                  <c:v>Incidents</c:v>
                </c:pt>
                <c:pt idx="1">
                  <c:v>Accidents</c:v>
                </c:pt>
                <c:pt idx="2">
                  <c:v>Liés à l'IPAC</c:v>
                </c:pt>
                <c:pt idx="3">
                  <c:v>Risque général</c:v>
                </c:pt>
                <c:pt idx="4">
                  <c:v>Intervention - liée</c:v>
                </c:pt>
              </c:strCache>
            </c:strRef>
          </c:cat>
          <c:val>
            <c:numRef>
              <c:f>'French Final AR stats '!$F$8:$F$12</c:f>
              <c:numCache>
                <c:formatCode>General</c:formatCode>
                <c:ptCount val="5"/>
                <c:pt idx="0">
                  <c:v>0</c:v>
                </c:pt>
                <c:pt idx="1">
                  <c:v>1</c:v>
                </c:pt>
                <c:pt idx="2">
                  <c:v>3</c:v>
                </c:pt>
                <c:pt idx="3">
                  <c:v>4</c:v>
                </c:pt>
                <c:pt idx="4">
                  <c:v>7</c:v>
                </c:pt>
              </c:numCache>
            </c:numRef>
          </c:val>
          <c:extLst>
            <c:ext xmlns:c16="http://schemas.microsoft.com/office/drawing/2014/chart" uri="{C3380CC4-5D6E-409C-BE32-E72D297353CC}">
              <c16:uniqueId val="{00000003-446E-4A2D-A1EA-CC849C073EEA}"/>
            </c:ext>
          </c:extLst>
        </c:ser>
        <c:dLbls>
          <c:showLegendKey val="0"/>
          <c:showVal val="0"/>
          <c:showCatName val="0"/>
          <c:showSerName val="0"/>
          <c:showPercent val="0"/>
          <c:showBubbleSize val="0"/>
        </c:dLbls>
        <c:gapWidth val="219"/>
        <c:overlap val="-27"/>
        <c:axId val="474664040"/>
        <c:axId val="474667976"/>
      </c:barChart>
      <c:catAx>
        <c:axId val="474664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474667976"/>
        <c:crosses val="autoZero"/>
        <c:auto val="1"/>
        <c:lblAlgn val="ctr"/>
        <c:lblOffset val="100"/>
        <c:noMultiLvlLbl val="0"/>
      </c:catAx>
      <c:valAx>
        <c:axId val="474667976"/>
        <c:scaling>
          <c:orientation val="minMax"/>
        </c:scaling>
        <c:delete val="1"/>
        <c:axPos val="l"/>
        <c:numFmt formatCode="General" sourceLinked="1"/>
        <c:majorTickMark val="none"/>
        <c:minorTickMark val="none"/>
        <c:tickLblPos val="nextTo"/>
        <c:crossAx val="4746640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fr-CA">
                <a:solidFill>
                  <a:schemeClr val="tx1"/>
                </a:solidFill>
              </a:rPr>
              <a:t>Comparison</a:t>
            </a:r>
            <a:r>
              <a:rPr lang="fr-CA" baseline="0">
                <a:solidFill>
                  <a:schemeClr val="tx1"/>
                </a:solidFill>
              </a:rPr>
              <a:t> with previous years</a:t>
            </a:r>
            <a:endParaRPr lang="fr-CA">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fr-CA"/>
        </a:p>
      </c:txPr>
    </c:title>
    <c:autoTitleDeleted val="0"/>
    <c:plotArea>
      <c:layout>
        <c:manualLayout>
          <c:layoutTarget val="inner"/>
          <c:xMode val="edge"/>
          <c:yMode val="edge"/>
          <c:x val="6.6580927384076991E-2"/>
          <c:y val="0.25967592592592598"/>
          <c:w val="0.90286351706036749"/>
          <c:h val="0.56412766112569257"/>
        </c:manualLayout>
      </c:layout>
      <c:barChart>
        <c:barDir val="col"/>
        <c:grouping val="clustered"/>
        <c:varyColors val="0"/>
        <c:ser>
          <c:idx val="0"/>
          <c:order val="0"/>
          <c:tx>
            <c:strRef>
              <c:f>'French Final AR stats '!$K$22</c:f>
              <c:strCache>
                <c:ptCount val="1"/>
                <c:pt idx="0">
                  <c:v>2020-2021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'French Final AR stats '!$J$23:$J$28</c:f>
              <c:strCache>
                <c:ptCount val="6"/>
                <c:pt idx="0">
                  <c:v>Incidents</c:v>
                </c:pt>
                <c:pt idx="1">
                  <c:v>Accidents</c:v>
                </c:pt>
                <c:pt idx="2">
                  <c:v>Liés à l'IPAC</c:v>
                </c:pt>
                <c:pt idx="3">
                  <c:v>Risque général</c:v>
                </c:pt>
                <c:pt idx="4">
                  <c:v>Intervention - liée</c:v>
                </c:pt>
                <c:pt idx="5">
                  <c:v>Travail - lié</c:v>
                </c:pt>
              </c:strCache>
            </c:strRef>
          </c:cat>
          <c:val>
            <c:numRef>
              <c:f>'French Final AR stats '!$K$23:$K$28</c:f>
              <c:numCache>
                <c:formatCode>General</c:formatCode>
                <c:ptCount val="6"/>
                <c:pt idx="0">
                  <c:v>1</c:v>
                </c:pt>
                <c:pt idx="1">
                  <c:v>20</c:v>
                </c:pt>
                <c:pt idx="2">
                  <c:v>5</c:v>
                </c:pt>
                <c:pt idx="3">
                  <c:v>53</c:v>
                </c:pt>
                <c:pt idx="4">
                  <c:v>54</c:v>
                </c:pt>
                <c:pt idx="5">
                  <c:v>2</c:v>
                </c:pt>
              </c:numCache>
            </c:numRef>
          </c:val>
          <c:extLst>
            <c:ext xmlns:c16="http://schemas.microsoft.com/office/drawing/2014/chart" uri="{C3380CC4-5D6E-409C-BE32-E72D297353CC}">
              <c16:uniqueId val="{00000000-6C3D-406C-8850-F5303A4AECE6}"/>
            </c:ext>
          </c:extLst>
        </c:ser>
        <c:ser>
          <c:idx val="1"/>
          <c:order val="1"/>
          <c:tx>
            <c:strRef>
              <c:f>'French Final AR stats '!$L$22</c:f>
              <c:strCache>
                <c:ptCount val="1"/>
                <c:pt idx="0">
                  <c:v>2021-2022</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'French Final AR stats '!$J$23:$J$28</c:f>
              <c:strCache>
                <c:ptCount val="6"/>
                <c:pt idx="0">
                  <c:v>Incidents</c:v>
                </c:pt>
                <c:pt idx="1">
                  <c:v>Accidents</c:v>
                </c:pt>
                <c:pt idx="2">
                  <c:v>Liés à l'IPAC</c:v>
                </c:pt>
                <c:pt idx="3">
                  <c:v>Risque général</c:v>
                </c:pt>
                <c:pt idx="4">
                  <c:v>Intervention - liée</c:v>
                </c:pt>
                <c:pt idx="5">
                  <c:v>Travail - lié</c:v>
                </c:pt>
              </c:strCache>
            </c:strRef>
          </c:cat>
          <c:val>
            <c:numRef>
              <c:f>'French Final AR stats '!$L$23:$L$28</c:f>
              <c:numCache>
                <c:formatCode>General</c:formatCode>
                <c:ptCount val="6"/>
                <c:pt idx="0">
                  <c:v>5</c:v>
                </c:pt>
                <c:pt idx="1">
                  <c:v>20</c:v>
                </c:pt>
                <c:pt idx="2">
                  <c:v>17</c:v>
                </c:pt>
                <c:pt idx="3">
                  <c:v>33</c:v>
                </c:pt>
                <c:pt idx="4">
                  <c:v>9</c:v>
                </c:pt>
                <c:pt idx="5">
                  <c:v>2</c:v>
                </c:pt>
              </c:numCache>
            </c:numRef>
          </c:val>
          <c:extLst>
            <c:ext xmlns:c16="http://schemas.microsoft.com/office/drawing/2014/chart" uri="{C3380CC4-5D6E-409C-BE32-E72D297353CC}">
              <c16:uniqueId val="{00000001-6C3D-406C-8850-F5303A4AECE6}"/>
            </c:ext>
          </c:extLst>
        </c:ser>
        <c:ser>
          <c:idx val="2"/>
          <c:order val="2"/>
          <c:tx>
            <c:strRef>
              <c:f>'French Final AR stats '!$M$22</c:f>
              <c:strCache>
                <c:ptCount val="1"/>
                <c:pt idx="0">
                  <c:v>2022-2023</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'French Final AR stats '!$J$23:$J$28</c:f>
              <c:strCache>
                <c:ptCount val="6"/>
                <c:pt idx="0">
                  <c:v>Incidents</c:v>
                </c:pt>
                <c:pt idx="1">
                  <c:v>Accidents</c:v>
                </c:pt>
                <c:pt idx="2">
                  <c:v>Liés à l'IPAC</c:v>
                </c:pt>
                <c:pt idx="3">
                  <c:v>Risque général</c:v>
                </c:pt>
                <c:pt idx="4">
                  <c:v>Intervention - liée</c:v>
                </c:pt>
                <c:pt idx="5">
                  <c:v>Travail - lié</c:v>
                </c:pt>
              </c:strCache>
            </c:strRef>
          </c:cat>
          <c:val>
            <c:numRef>
              <c:f>'French Final AR stats '!$M$23:$M$28</c:f>
              <c:numCache>
                <c:formatCode>General</c:formatCode>
                <c:ptCount val="6"/>
                <c:pt idx="0">
                  <c:v>14</c:v>
                </c:pt>
                <c:pt idx="1">
                  <c:v>14</c:v>
                </c:pt>
                <c:pt idx="2">
                  <c:v>9</c:v>
                </c:pt>
                <c:pt idx="3">
                  <c:v>38</c:v>
                </c:pt>
                <c:pt idx="4">
                  <c:v>30</c:v>
                </c:pt>
                <c:pt idx="5">
                  <c:v>0</c:v>
                </c:pt>
              </c:numCache>
            </c:numRef>
          </c:val>
          <c:extLst>
            <c:ext xmlns:c16="http://schemas.microsoft.com/office/drawing/2014/chart" uri="{C3380CC4-5D6E-409C-BE32-E72D297353CC}">
              <c16:uniqueId val="{00000002-6C3D-406C-8850-F5303A4AECE6}"/>
            </c:ext>
          </c:extLst>
        </c:ser>
        <c:dLbls>
          <c:dLblPos val="outEnd"/>
          <c:showLegendKey val="0"/>
          <c:showVal val="1"/>
          <c:showCatName val="0"/>
          <c:showSerName val="0"/>
          <c:showPercent val="0"/>
          <c:showBubbleSize val="0"/>
        </c:dLbls>
        <c:gapWidth val="219"/>
        <c:overlap val="-27"/>
        <c:axId val="535972608"/>
        <c:axId val="535971624"/>
      </c:barChart>
      <c:catAx>
        <c:axId val="535972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535971624"/>
        <c:crosses val="autoZero"/>
        <c:auto val="1"/>
        <c:lblAlgn val="ctr"/>
        <c:lblOffset val="100"/>
        <c:noMultiLvlLbl val="0"/>
      </c:catAx>
      <c:valAx>
        <c:axId val="53597162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535972608"/>
        <c:crosses val="autoZero"/>
        <c:crossBetween val="between"/>
      </c:valAx>
      <c:spPr>
        <a:noFill/>
        <a:ln>
          <a:noFill/>
        </a:ln>
        <a:effectLst/>
      </c:spPr>
    </c:plotArea>
    <c:legend>
      <c:legendPos val="b"/>
      <c:layout>
        <c:manualLayout>
          <c:xMode val="edge"/>
          <c:yMode val="edge"/>
          <c:x val="0.24883661417322839"/>
          <c:y val="0.14872630504520265"/>
          <c:w val="0.49121566054243221"/>
          <c:h val="7.8125546806649182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fr-CA" sz="1400" b="0" i="0" baseline="0">
                <a:solidFill>
                  <a:schemeClr val="tx1"/>
                </a:solidFill>
                <a:effectLst/>
              </a:rPr>
              <a:t>Comparaison du nombre de clients des années précédentes </a:t>
            </a:r>
            <a:endParaRPr lang="fr-CA" sz="1400" b="0">
              <a:solidFill>
                <a:schemeClr val="tx1"/>
              </a:solidFill>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fr-CA"/>
        </a:p>
      </c:txPr>
    </c:title>
    <c:autoTitleDeleted val="0"/>
    <c:plotArea>
      <c:layout/>
      <c:barChart>
        <c:barDir val="col"/>
        <c:grouping val="clustered"/>
        <c:varyColors val="0"/>
        <c:ser>
          <c:idx val="0"/>
          <c:order val="0"/>
          <c:tx>
            <c:strRef>
              <c:f>'English Mothers &amp; children'!$J$33</c:f>
              <c:strCache>
                <c:ptCount val="1"/>
                <c:pt idx="0">
                  <c:v>Mères</c:v>
                </c:pt>
              </c:strCache>
            </c:strRef>
          </c:tx>
          <c:spPr>
            <a:solidFill>
              <a:schemeClr val="accent1"/>
            </a:solidFill>
            <a:ln>
              <a:noFill/>
            </a:ln>
            <a:effectLst/>
          </c:spPr>
          <c:invertIfNegative val="0"/>
          <c:cat>
            <c:strRef>
              <c:f>'English Mothers &amp; children'!$K$32:$M$32</c:f>
              <c:strCache>
                <c:ptCount val="3"/>
                <c:pt idx="0">
                  <c:v>2020-2021</c:v>
                </c:pt>
                <c:pt idx="1">
                  <c:v>2021-2022</c:v>
                </c:pt>
                <c:pt idx="2">
                  <c:v>2022-2023</c:v>
                </c:pt>
              </c:strCache>
            </c:strRef>
          </c:cat>
          <c:val>
            <c:numRef>
              <c:f>'English Mothers &amp; children'!$K$33:$M$33</c:f>
              <c:numCache>
                <c:formatCode>General</c:formatCode>
                <c:ptCount val="3"/>
                <c:pt idx="0">
                  <c:v>12</c:v>
                </c:pt>
                <c:pt idx="1">
                  <c:v>10</c:v>
                </c:pt>
                <c:pt idx="2">
                  <c:v>12</c:v>
                </c:pt>
              </c:numCache>
            </c:numRef>
          </c:val>
          <c:extLst>
            <c:ext xmlns:c16="http://schemas.microsoft.com/office/drawing/2014/chart" uri="{C3380CC4-5D6E-409C-BE32-E72D297353CC}">
              <c16:uniqueId val="{00000000-BC13-4E82-BBF3-0C459042797B}"/>
            </c:ext>
          </c:extLst>
        </c:ser>
        <c:ser>
          <c:idx val="1"/>
          <c:order val="1"/>
          <c:tx>
            <c:strRef>
              <c:f>'English Mothers &amp; children'!$J$34</c:f>
              <c:strCache>
                <c:ptCount val="1"/>
                <c:pt idx="0">
                  <c:v>Enfants 0-5</c:v>
                </c:pt>
              </c:strCache>
            </c:strRef>
          </c:tx>
          <c:spPr>
            <a:solidFill>
              <a:schemeClr val="accent3"/>
            </a:solidFill>
            <a:ln>
              <a:noFill/>
            </a:ln>
            <a:effectLst/>
          </c:spPr>
          <c:invertIfNegative val="0"/>
          <c:cat>
            <c:strRef>
              <c:f>'English Mothers &amp; children'!$K$32:$M$32</c:f>
              <c:strCache>
                <c:ptCount val="3"/>
                <c:pt idx="0">
                  <c:v>2020-2021</c:v>
                </c:pt>
                <c:pt idx="1">
                  <c:v>2021-2022</c:v>
                </c:pt>
                <c:pt idx="2">
                  <c:v>2022-2023</c:v>
                </c:pt>
              </c:strCache>
            </c:strRef>
          </c:cat>
          <c:val>
            <c:numRef>
              <c:f>'English Mothers &amp; children'!$K$34:$M$34</c:f>
              <c:numCache>
                <c:formatCode>General</c:formatCode>
                <c:ptCount val="3"/>
                <c:pt idx="0">
                  <c:v>11</c:v>
                </c:pt>
                <c:pt idx="1">
                  <c:v>10</c:v>
                </c:pt>
                <c:pt idx="2">
                  <c:v>13</c:v>
                </c:pt>
              </c:numCache>
            </c:numRef>
          </c:val>
          <c:extLst>
            <c:ext xmlns:c16="http://schemas.microsoft.com/office/drawing/2014/chart" uri="{C3380CC4-5D6E-409C-BE32-E72D297353CC}">
              <c16:uniqueId val="{00000001-BC13-4E82-BBF3-0C459042797B}"/>
            </c:ext>
          </c:extLst>
        </c:ser>
        <c:dLbls>
          <c:showLegendKey val="0"/>
          <c:showVal val="0"/>
          <c:showCatName val="0"/>
          <c:showSerName val="0"/>
          <c:showPercent val="0"/>
          <c:showBubbleSize val="0"/>
        </c:dLbls>
        <c:gapWidth val="219"/>
        <c:overlap val="-27"/>
        <c:axId val="405204464"/>
        <c:axId val="405203480"/>
      </c:barChart>
      <c:catAx>
        <c:axId val="405204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05203480"/>
        <c:crosses val="autoZero"/>
        <c:auto val="1"/>
        <c:lblAlgn val="ctr"/>
        <c:lblOffset val="100"/>
        <c:noMultiLvlLbl val="0"/>
      </c:catAx>
      <c:valAx>
        <c:axId val="405203480"/>
        <c:scaling>
          <c:orientation val="minMax"/>
        </c:scaling>
        <c:delete val="1"/>
        <c:axPos val="l"/>
        <c:numFmt formatCode="General" sourceLinked="1"/>
        <c:majorTickMark val="none"/>
        <c:minorTickMark val="none"/>
        <c:tickLblPos val="nextTo"/>
        <c:crossAx val="4052044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E4D3-4995-B142-CAB5F7194BE6}"/>
              </c:ext>
            </c:extLst>
          </c:dPt>
          <c:dPt>
            <c:idx val="1"/>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E4D3-4995-B142-CAB5F7194BE6}"/>
              </c:ext>
            </c:extLst>
          </c:dPt>
          <c:dPt>
            <c:idx val="2"/>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E4D3-4995-B142-CAB5F7194BE6}"/>
              </c:ext>
            </c:extLst>
          </c:dPt>
          <c:dPt>
            <c:idx val="3"/>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E4D3-4995-B142-CAB5F7194BE6}"/>
              </c:ext>
            </c:extLst>
          </c:dPt>
          <c:dPt>
            <c:idx val="4"/>
            <c:bubble3D val="0"/>
            <c:spPr>
              <a:solidFill>
                <a:schemeClr val="accent3">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E4D3-4995-B142-CAB5F7194BE6}"/>
              </c:ext>
            </c:extLst>
          </c:dPt>
          <c:dPt>
            <c:idx val="5"/>
            <c:bubble3D val="0"/>
            <c:spPr>
              <a:solidFill>
                <a:schemeClr val="accent5">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E4D3-4995-B142-CAB5F7194BE6}"/>
              </c:ext>
            </c:extLst>
          </c:dPt>
          <c:dPt>
            <c:idx val="6"/>
            <c:bubble3D val="0"/>
            <c:spPr>
              <a:solidFill>
                <a:schemeClr val="accent1">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E4D3-4995-B142-CAB5F7194BE6}"/>
              </c:ext>
            </c:extLst>
          </c:dPt>
          <c:dLbls>
            <c:dLbl>
              <c:idx val="0"/>
              <c:spPr>
                <a:solidFill>
                  <a:schemeClr val="lt1"/>
                </a:solidFill>
                <a:ln>
                  <a:solidFill>
                    <a:schemeClr val="accent1"/>
                  </a:solidFill>
                </a:ln>
                <a:effectLst/>
              </c:spPr>
              <c:txPr>
                <a:bodyPr rot="0" spcFirstLastPara="1" vertOverflow="clip" horzOverflow="clip" vert="horz" wrap="square" lIns="36576" tIns="18288" rIns="36576" bIns="18288" anchor="ctr" anchorCtr="1">
                  <a:spAutoFit/>
                </a:bodyPr>
                <a:lstStyle/>
                <a:p>
                  <a:pPr>
                    <a:defRPr sz="950" b="0" i="0" u="none" strike="noStrike" kern="1200" baseline="0">
                      <a:solidFill>
                        <a:schemeClr val="tx1"/>
                      </a:solidFill>
                      <a:latin typeface="+mn-lt"/>
                      <a:ea typeface="+mn-ea"/>
                      <a:cs typeface="+mn-cs"/>
                    </a:defRPr>
                  </a:pPr>
                  <a:endParaRPr lang="en-US"/>
                </a:p>
              </c:txPr>
              <c:dLblPos val="outEnd"/>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1-E4D3-4995-B142-CAB5F7194BE6}"/>
                </c:ext>
              </c:extLst>
            </c:dLbl>
            <c:dLbl>
              <c:idx val="1"/>
              <c:spPr>
                <a:solidFill>
                  <a:prstClr val="white"/>
                </a:solidFill>
                <a:ln>
                  <a:solidFill>
                    <a:srgbClr val="9BBB59"/>
                  </a:solidFill>
                </a:ln>
                <a:effectLst/>
              </c:spPr>
              <c:txPr>
                <a:bodyPr rot="0" spcFirstLastPara="1" vertOverflow="clip" horzOverflow="clip" vert="horz" wrap="square" lIns="36576" tIns="18288" rIns="36576" bIns="18288" anchor="ctr" anchorCtr="1">
                  <a:spAutoFit/>
                </a:bodyPr>
                <a:lstStyle/>
                <a:p>
                  <a:pPr>
                    <a:defRPr sz="950" b="0" i="0" u="none" strike="noStrike" kern="1200" baseline="0">
                      <a:solidFill>
                        <a:schemeClr val="tx1"/>
                      </a:solidFill>
                      <a:latin typeface="+mn-lt"/>
                      <a:ea typeface="+mn-ea"/>
                      <a:cs typeface="+mn-cs"/>
                    </a:defRPr>
                  </a:pPr>
                  <a:endParaRPr lang="en-US"/>
                </a:p>
              </c:txPr>
              <c:dLblPos val="outEnd"/>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3-E4D3-4995-B142-CAB5F7194BE6}"/>
                </c:ext>
              </c:extLst>
            </c:dLbl>
            <c:dLbl>
              <c:idx val="2"/>
              <c:spPr>
                <a:solidFill>
                  <a:prstClr val="white"/>
                </a:solidFill>
                <a:ln>
                  <a:solidFill>
                    <a:srgbClr val="4BACC6"/>
                  </a:solidFill>
                </a:ln>
                <a:effectLst/>
              </c:spPr>
              <c:txPr>
                <a:bodyPr rot="0" spcFirstLastPara="1" vertOverflow="clip" horzOverflow="clip" vert="horz" wrap="square" lIns="36576" tIns="18288" rIns="36576" bIns="18288" anchor="ctr" anchorCtr="1">
                  <a:spAutoFit/>
                </a:bodyPr>
                <a:lstStyle/>
                <a:p>
                  <a:pPr>
                    <a:defRPr sz="950" b="0" i="0" u="none" strike="noStrike" kern="1200" baseline="0">
                      <a:solidFill>
                        <a:schemeClr val="tx1"/>
                      </a:solidFill>
                      <a:latin typeface="+mn-lt"/>
                      <a:ea typeface="+mn-ea"/>
                      <a:cs typeface="+mn-cs"/>
                    </a:defRPr>
                  </a:pPr>
                  <a:endParaRPr lang="en-US"/>
                </a:p>
              </c:txPr>
              <c:dLblPos val="outEnd"/>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5-E4D3-4995-B142-CAB5F7194BE6}"/>
                </c:ext>
              </c:extLst>
            </c:dLbl>
            <c:dLbl>
              <c:idx val="3"/>
              <c:spPr>
                <a:solidFill>
                  <a:prstClr val="white"/>
                </a:solidFill>
                <a:ln>
                  <a:solidFill>
                    <a:srgbClr val="4F81BD">
                      <a:lumMod val="60000"/>
                    </a:srgbClr>
                  </a:solidFill>
                </a:ln>
                <a:effectLst/>
              </c:spPr>
              <c:txPr>
                <a:bodyPr rot="0" spcFirstLastPara="1" vertOverflow="clip" horzOverflow="clip" vert="horz" wrap="square" lIns="36576" tIns="18288" rIns="36576" bIns="18288" anchor="ctr" anchorCtr="1">
                  <a:spAutoFit/>
                </a:bodyPr>
                <a:lstStyle/>
                <a:p>
                  <a:pPr>
                    <a:defRPr sz="950" b="0" i="0" u="none" strike="noStrike" kern="1200" baseline="0">
                      <a:solidFill>
                        <a:schemeClr val="tx1"/>
                      </a:solidFill>
                      <a:latin typeface="+mn-lt"/>
                      <a:ea typeface="+mn-ea"/>
                      <a:cs typeface="+mn-cs"/>
                    </a:defRPr>
                  </a:pPr>
                  <a:endParaRPr lang="en-US"/>
                </a:p>
              </c:txPr>
              <c:dLblPos val="outEnd"/>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7-E4D3-4995-B142-CAB5F7194BE6}"/>
                </c:ext>
              </c:extLst>
            </c:dLbl>
            <c:dLbl>
              <c:idx val="4"/>
              <c:spPr>
                <a:solidFill>
                  <a:prstClr val="white"/>
                </a:solidFill>
                <a:ln>
                  <a:solidFill>
                    <a:srgbClr val="9BBB59">
                      <a:lumMod val="60000"/>
                    </a:srgbClr>
                  </a:solidFill>
                </a:ln>
                <a:effectLst/>
              </c:spPr>
              <c:txPr>
                <a:bodyPr rot="0" spcFirstLastPara="1" vertOverflow="clip" horzOverflow="clip" vert="horz" wrap="square" lIns="36576" tIns="18288" rIns="36576" bIns="18288" anchor="ctr" anchorCtr="1">
                  <a:spAutoFit/>
                </a:bodyPr>
                <a:lstStyle/>
                <a:p>
                  <a:pPr>
                    <a:defRPr sz="950" b="0" i="0" u="none" strike="noStrike" kern="1200" baseline="0">
                      <a:solidFill>
                        <a:schemeClr val="tx1"/>
                      </a:solidFill>
                      <a:latin typeface="+mn-lt"/>
                      <a:ea typeface="+mn-ea"/>
                      <a:cs typeface="+mn-cs"/>
                    </a:defRPr>
                  </a:pPr>
                  <a:endParaRPr lang="en-US"/>
                </a:p>
              </c:txPr>
              <c:dLblPos val="outEnd"/>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9-E4D3-4995-B142-CAB5F7194BE6}"/>
                </c:ext>
              </c:extLst>
            </c:dLbl>
            <c:dLbl>
              <c:idx val="5"/>
              <c:spPr>
                <a:solidFill>
                  <a:prstClr val="white"/>
                </a:solidFill>
                <a:ln>
                  <a:solidFill>
                    <a:srgbClr val="4BACC6">
                      <a:lumMod val="60000"/>
                    </a:srgbClr>
                  </a:solidFill>
                </a:ln>
                <a:effectLst/>
              </c:spPr>
              <c:txPr>
                <a:bodyPr rot="0" spcFirstLastPara="1" vertOverflow="clip" horzOverflow="clip" vert="horz" wrap="square" lIns="36576" tIns="18288" rIns="36576" bIns="18288" anchor="ctr" anchorCtr="1">
                  <a:spAutoFit/>
                </a:bodyPr>
                <a:lstStyle/>
                <a:p>
                  <a:pPr>
                    <a:defRPr sz="950" b="0" i="0" u="none" strike="noStrike" kern="1200" baseline="0">
                      <a:solidFill>
                        <a:schemeClr val="tx1"/>
                      </a:solidFill>
                      <a:latin typeface="+mn-lt"/>
                      <a:ea typeface="+mn-ea"/>
                      <a:cs typeface="+mn-cs"/>
                    </a:defRPr>
                  </a:pPr>
                  <a:endParaRPr lang="en-US"/>
                </a:p>
              </c:txPr>
              <c:dLblPos val="outEnd"/>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B-E4D3-4995-B142-CAB5F7194BE6}"/>
                </c:ext>
              </c:extLst>
            </c:dLbl>
            <c:dLbl>
              <c:idx val="6"/>
              <c:spPr>
                <a:solidFill>
                  <a:prstClr val="white"/>
                </a:solidFill>
                <a:ln>
                  <a:solidFill>
                    <a:srgbClr val="4F81BD">
                      <a:lumMod val="80000"/>
                      <a:lumOff val="20000"/>
                    </a:srgbClr>
                  </a:solidFill>
                </a:ln>
                <a:effectLst/>
              </c:spPr>
              <c:txPr>
                <a:bodyPr rot="0" spcFirstLastPara="1" vertOverflow="clip" horzOverflow="clip" vert="horz" wrap="square" lIns="36576" tIns="18288" rIns="36576" bIns="18288" anchor="ctr" anchorCtr="1">
                  <a:spAutoFit/>
                </a:bodyPr>
                <a:lstStyle/>
                <a:p>
                  <a:pPr>
                    <a:defRPr sz="950" b="0" i="0" u="none" strike="noStrike" kern="1200" baseline="0">
                      <a:solidFill>
                        <a:schemeClr val="tx1"/>
                      </a:solidFill>
                      <a:latin typeface="+mn-lt"/>
                      <a:ea typeface="+mn-ea"/>
                      <a:cs typeface="+mn-cs"/>
                    </a:defRPr>
                  </a:pPr>
                  <a:endParaRPr lang="en-US"/>
                </a:p>
              </c:txPr>
              <c:dLblPos val="outEnd"/>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D-E4D3-4995-B142-CAB5F7194BE6}"/>
                </c:ext>
              </c:extLst>
            </c:dLbl>
            <c:spPr>
              <a:effectLst/>
            </c:spPr>
            <c:txPr>
              <a:bodyPr rot="0" spcFirstLastPara="1" vertOverflow="clip" horzOverflow="clip" vert="horz" wrap="square" lIns="36576" tIns="18288" rIns="36576" bIns="18288" anchor="ctr" anchorCtr="1">
                <a:spAutoFit/>
              </a:bodyPr>
              <a:lstStyle/>
              <a:p>
                <a:pPr>
                  <a:defRPr sz="950" b="0" i="0" u="none" strike="noStrike" kern="1200" baseline="0">
                    <a:solidFill>
                      <a:schemeClr val="tx1"/>
                    </a:solidFill>
                    <a:latin typeface="+mn-lt"/>
                    <a:ea typeface="+mn-ea"/>
                    <a:cs typeface="+mn-cs"/>
                  </a:defRPr>
                </a:pPr>
                <a:endParaRPr lang="en-US"/>
              </a:p>
            </c:tx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'French Accidents-Incidents'!$A$5:$G$5</c:f>
              <c:strCache>
                <c:ptCount val="7"/>
                <c:pt idx="0">
                  <c:v>Incidents</c:v>
                </c:pt>
                <c:pt idx="1">
                  <c:v>Enfant non surveillé </c:v>
                </c:pt>
                <c:pt idx="2">
                  <c:v>Risques liés aux médicaments</c:v>
                </c:pt>
                <c:pt idx="3">
                  <c:v>Exposition potentielle aux COVID</c:v>
                </c:pt>
                <c:pt idx="4">
                  <c:v>Risques liés à l'incendie</c:v>
                </c:pt>
                <c:pt idx="5">
                  <c:v>Risques</c:v>
                </c:pt>
                <c:pt idx="6">
                  <c:v>Exposition possible aux allergies</c:v>
                </c:pt>
              </c:strCache>
            </c:strRef>
          </c:cat>
          <c:val>
            <c:numRef>
              <c:f>'French Accidents-Incidents'!$A$6:$G$6</c:f>
              <c:numCache>
                <c:formatCode>General</c:formatCode>
                <c:ptCount val="7"/>
                <c:pt idx="1">
                  <c:v>2</c:v>
                </c:pt>
                <c:pt idx="2">
                  <c:v>6</c:v>
                </c:pt>
                <c:pt idx="3">
                  <c:v>1</c:v>
                </c:pt>
                <c:pt idx="4">
                  <c:v>2</c:v>
                </c:pt>
                <c:pt idx="5">
                  <c:v>2</c:v>
                </c:pt>
                <c:pt idx="6">
                  <c:v>1</c:v>
                </c:pt>
              </c:numCache>
            </c:numRef>
          </c:val>
          <c:extLst>
            <c:ext xmlns:c16="http://schemas.microsoft.com/office/drawing/2014/chart" uri="{C3380CC4-5D6E-409C-BE32-E72D297353CC}">
              <c16:uniqueId val="{0000000E-E4D3-4995-B142-CAB5F7194BE6}"/>
            </c:ext>
          </c:extLst>
        </c:ser>
        <c:dLbls>
          <c:dLblPos val="outEnd"/>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6CEE-4AA6-A8B1-5DB709AF03B5}"/>
              </c:ext>
            </c:extLst>
          </c:dPt>
          <c:dPt>
            <c:idx val="1"/>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6CEE-4AA6-A8B1-5DB709AF03B5}"/>
              </c:ext>
            </c:extLst>
          </c:dPt>
          <c:dPt>
            <c:idx val="2"/>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6CEE-4AA6-A8B1-5DB709AF03B5}"/>
              </c:ext>
            </c:extLst>
          </c:dPt>
          <c:dPt>
            <c:idx val="3"/>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6CEE-4AA6-A8B1-5DB709AF03B5}"/>
              </c:ext>
            </c:extLst>
          </c:dPt>
          <c:dLbls>
            <c:dLbl>
              <c:idx val="0"/>
              <c:spPr>
                <a:solidFill>
                  <a:prstClr val="white"/>
                </a:solidFill>
                <a:ln>
                  <a:solidFill>
                    <a:srgbClr val="4F81BD"/>
                  </a:solidFill>
                </a:ln>
                <a:effectLst/>
              </c:spPr>
              <c:txPr>
                <a:bodyPr rot="0" spcFirstLastPara="1" vertOverflow="clip" horzOverflow="clip" vert="horz" wrap="square" lIns="36576" tIns="18288" rIns="36576" bIns="18288" anchor="ctr" anchorCtr="1">
                  <a:spAutoFit/>
                </a:bodyPr>
                <a:lstStyle/>
                <a:p>
                  <a:pPr>
                    <a:defRPr sz="1000" b="1" i="0" u="none" strike="noStrike" kern="1200" baseline="0">
                      <a:solidFill>
                        <a:schemeClr val="accent1"/>
                      </a:solidFill>
                      <a:latin typeface="+mn-lt"/>
                      <a:ea typeface="+mn-ea"/>
                      <a:cs typeface="+mn-cs"/>
                    </a:defRPr>
                  </a:pPr>
                  <a:endParaRPr lang="en-US"/>
                </a:p>
              </c:txPr>
              <c:dLblPos val="outEnd"/>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1-6CEE-4AA6-A8B1-5DB709AF03B5}"/>
                </c:ext>
              </c:extLst>
            </c:dLbl>
            <c:dLbl>
              <c:idx val="1"/>
              <c:spPr>
                <a:solidFill>
                  <a:prstClr val="white"/>
                </a:solidFill>
                <a:ln>
                  <a:solidFill>
                    <a:srgbClr val="9BBB59"/>
                  </a:solidFill>
                </a:ln>
                <a:effectLst/>
              </c:spPr>
              <c:txPr>
                <a:bodyPr rot="0" spcFirstLastPara="1" vertOverflow="clip" horzOverflow="clip" vert="horz" wrap="square" lIns="36576" tIns="18288" rIns="36576" bIns="18288" anchor="ctr" anchorCtr="1">
                  <a:spAutoFit/>
                </a:bodyPr>
                <a:lstStyle/>
                <a:p>
                  <a:pPr>
                    <a:defRPr sz="1000" b="1" i="0" u="none" strike="noStrike" kern="1200" baseline="0">
                      <a:solidFill>
                        <a:schemeClr val="accent3"/>
                      </a:solidFill>
                      <a:latin typeface="+mn-lt"/>
                      <a:ea typeface="+mn-ea"/>
                      <a:cs typeface="+mn-cs"/>
                    </a:defRPr>
                  </a:pPr>
                  <a:endParaRPr lang="en-US"/>
                </a:p>
              </c:txPr>
              <c:dLblPos val="outEnd"/>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3-6CEE-4AA6-A8B1-5DB709AF03B5}"/>
                </c:ext>
              </c:extLst>
            </c:dLbl>
            <c:dLbl>
              <c:idx val="2"/>
              <c:spPr>
                <a:solidFill>
                  <a:prstClr val="white"/>
                </a:solidFill>
                <a:ln>
                  <a:solidFill>
                    <a:srgbClr val="4BACC6"/>
                  </a:solidFill>
                </a:ln>
                <a:effectLst/>
              </c:spPr>
              <c:txPr>
                <a:bodyPr rot="0" spcFirstLastPara="1" vertOverflow="clip" horzOverflow="clip" vert="horz" wrap="square" lIns="36576" tIns="18288" rIns="36576" bIns="18288" anchor="ctr" anchorCtr="1">
                  <a:spAutoFit/>
                </a:bodyPr>
                <a:lstStyle/>
                <a:p>
                  <a:pPr>
                    <a:defRPr sz="1000" b="1" i="0" u="none" strike="noStrike" kern="1200" baseline="0">
                      <a:solidFill>
                        <a:schemeClr val="accent5"/>
                      </a:solidFill>
                      <a:latin typeface="+mn-lt"/>
                      <a:ea typeface="+mn-ea"/>
                      <a:cs typeface="+mn-cs"/>
                    </a:defRPr>
                  </a:pPr>
                  <a:endParaRPr lang="en-US"/>
                </a:p>
              </c:txPr>
              <c:dLblPos val="outEnd"/>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5-6CEE-4AA6-A8B1-5DB709AF03B5}"/>
                </c:ext>
              </c:extLst>
            </c:dLbl>
            <c:dLbl>
              <c:idx val="3"/>
              <c:spPr>
                <a:solidFill>
                  <a:prstClr val="white"/>
                </a:solidFill>
                <a:ln>
                  <a:solidFill>
                    <a:srgbClr val="4F81BD">
                      <a:lumMod val="60000"/>
                    </a:srgbClr>
                  </a:solidFill>
                </a:ln>
                <a:effectLst/>
              </c:spPr>
              <c:txPr>
                <a:bodyPr rot="0" spcFirstLastPara="1" vertOverflow="clip" horzOverflow="clip" vert="horz" wrap="square" lIns="36576" tIns="18288" rIns="36576" bIns="18288" anchor="ctr" anchorCtr="1">
                  <a:spAutoFit/>
                </a:bodyPr>
                <a:lstStyle/>
                <a:p>
                  <a:pPr>
                    <a:defRPr sz="1000" b="1" i="0" u="none" strike="noStrike" kern="1200" baseline="0">
                      <a:solidFill>
                        <a:schemeClr val="accent1">
                          <a:lumMod val="60000"/>
                        </a:schemeClr>
                      </a:solidFill>
                      <a:latin typeface="+mn-lt"/>
                      <a:ea typeface="+mn-ea"/>
                      <a:cs typeface="+mn-cs"/>
                    </a:defRPr>
                  </a:pPr>
                  <a:endParaRPr lang="en-US"/>
                </a:p>
              </c:txPr>
              <c:dLblPos val="outEnd"/>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7-6CEE-4AA6-A8B1-5DB709AF03B5}"/>
                </c:ext>
              </c:extLst>
            </c:dLbl>
            <c:spPr>
              <a:effectLst/>
            </c:spPr>
            <c:txPr>
              <a:bodyPr rot="0" spcFirstLastPara="1" vertOverflow="clip" horzOverflow="clip" vert="horz" wrap="square" lIns="36576" tIns="18288" rIns="36576" bIns="18288" anchor="ctr" anchorCtr="1">
                <a:spAutoFit/>
              </a:bodyPr>
              <a:lstStyle/>
              <a:p>
                <a:pPr>
                  <a:defRPr sz="1000" b="1" i="0" u="none" strike="noStrike" kern="1200" baseline="0">
                    <a:solidFill>
                      <a:schemeClr val="accent1"/>
                    </a:solidFill>
                    <a:latin typeface="+mn-lt"/>
                    <a:ea typeface="+mn-ea"/>
                    <a:cs typeface="+mn-cs"/>
                  </a:defRPr>
                </a:pPr>
                <a:endParaRPr lang="en-US"/>
              </a:p>
            </c:tx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'French Accidents-Incidents'!$B$9:$E$9</c:f>
              <c:strCache>
                <c:ptCount val="4"/>
                <c:pt idx="0">
                  <c:v>Chute</c:v>
                </c:pt>
                <c:pt idx="1">
                  <c:v>Chocs</c:v>
                </c:pt>
                <c:pt idx="2">
                  <c:v>Préjudice général</c:v>
                </c:pt>
                <c:pt idx="3">
                  <c:v>Confidentialité</c:v>
                </c:pt>
              </c:strCache>
            </c:strRef>
          </c:cat>
          <c:val>
            <c:numRef>
              <c:f>'French Accidents-Incidents'!$B$10:$E$10</c:f>
              <c:numCache>
                <c:formatCode>General</c:formatCode>
                <c:ptCount val="4"/>
                <c:pt idx="0">
                  <c:v>9</c:v>
                </c:pt>
                <c:pt idx="1">
                  <c:v>1</c:v>
                </c:pt>
                <c:pt idx="2">
                  <c:v>3</c:v>
                </c:pt>
                <c:pt idx="3">
                  <c:v>1</c:v>
                </c:pt>
              </c:numCache>
            </c:numRef>
          </c:val>
          <c:extLst>
            <c:ext xmlns:c16="http://schemas.microsoft.com/office/drawing/2014/chart" uri="{C3380CC4-5D6E-409C-BE32-E72D297353CC}">
              <c16:uniqueId val="{00000008-6CEE-4AA6-A8B1-5DB709AF03B5}"/>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all" baseline="0">
                <a:solidFill>
                  <a:schemeClr val="tx1">
                    <a:lumMod val="65000"/>
                    <a:lumOff val="35000"/>
                  </a:schemeClr>
                </a:solidFill>
                <a:latin typeface="+mn-lt"/>
                <a:ea typeface="+mn-ea"/>
                <a:cs typeface="+mn-cs"/>
              </a:defRPr>
            </a:pPr>
            <a:r>
              <a:rPr lang="fr-CA" sz="1400" dirty="0"/>
              <a:t>Liés à l'IPAC</a:t>
            </a:r>
          </a:p>
        </c:rich>
      </c:tx>
      <c:layout>
        <c:manualLayout>
          <c:xMode val="edge"/>
          <c:yMode val="edge"/>
          <c:x val="0.32871522309711287"/>
          <c:y val="2.7777777777777776E-2"/>
        </c:manualLayout>
      </c:layout>
      <c:overlay val="0"/>
      <c:spPr>
        <a:noFill/>
        <a:ln>
          <a:noFill/>
        </a:ln>
        <a:effectLst/>
      </c:spPr>
      <c:txPr>
        <a:bodyPr rot="0" spcFirstLastPara="1" vertOverflow="ellipsis" vert="horz" wrap="square" anchor="ctr" anchorCtr="1"/>
        <a:lstStyle/>
        <a:p>
          <a:pPr>
            <a:defRPr sz="1400"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D34C-4840-8C65-C939A1831111}"/>
              </c:ext>
            </c:extLst>
          </c:dPt>
          <c:dPt>
            <c:idx val="1"/>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D34C-4840-8C65-C939A1831111}"/>
              </c:ext>
            </c:extLst>
          </c:dPt>
          <c:dLbls>
            <c:dLbl>
              <c:idx val="0"/>
              <c:layout>
                <c:manualLayout>
                  <c:x val="0.12635414041202186"/>
                  <c:y val="6.2990499793473778E-2"/>
                </c:manualLayout>
              </c:layout>
              <c:spPr>
                <a:solidFill>
                  <a:prstClr val="white"/>
                </a:solidFill>
                <a:ln>
                  <a:solidFill>
                    <a:srgbClr val="4F81BD"/>
                  </a:solidFill>
                </a:ln>
                <a:effectLst/>
              </c:spPr>
              <c:txPr>
                <a:bodyPr rot="0" spcFirstLastPara="1" vertOverflow="clip" horzOverflow="clip" vert="horz" wrap="square" lIns="36576" tIns="18288" rIns="36576" bIns="18288" anchor="ctr" anchorCtr="1">
                  <a:spAutoFit/>
                </a:bodyPr>
                <a:lstStyle/>
                <a:p>
                  <a:pPr>
                    <a:defRPr sz="1100" b="0"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oundRectCallout">
                      <a:avLst/>
                    </a:prstGeom>
                    <a:noFill/>
                    <a:ln>
                      <a:noFill/>
                    </a:ln>
                  </c15:spPr>
                  <c15:layout>
                    <c:manualLayout>
                      <c:w val="0.28675591754827884"/>
                      <c:h val="0.3095368283425538"/>
                    </c:manualLayout>
                  </c15:layout>
                </c:ext>
                <c:ext xmlns:c16="http://schemas.microsoft.com/office/drawing/2014/chart" uri="{C3380CC4-5D6E-409C-BE32-E72D297353CC}">
                  <c16:uniqueId val="{00000001-D34C-4840-8C65-C939A1831111}"/>
                </c:ext>
              </c:extLst>
            </c:dLbl>
            <c:dLbl>
              <c:idx val="1"/>
              <c:layout>
                <c:manualLayout>
                  <c:x val="-7.5985771682568704E-2"/>
                  <c:y val="-1.7864551317702478E-2"/>
                </c:manualLayout>
              </c:layout>
              <c:spPr>
                <a:solidFill>
                  <a:prstClr val="white"/>
                </a:solidFill>
                <a:ln>
                  <a:solidFill>
                    <a:srgbClr val="9BBB59"/>
                  </a:solidFill>
                </a:ln>
                <a:effectLst/>
              </c:spPr>
              <c:txPr>
                <a:bodyPr rot="0" spcFirstLastPara="1" vertOverflow="clip" horzOverflow="clip" vert="horz" wrap="square" lIns="36576" tIns="18288" rIns="36576" bIns="18288" anchor="ctr" anchorCtr="1">
                  <a:spAutoFit/>
                </a:bodyPr>
                <a:lstStyle/>
                <a:p>
                  <a:pPr>
                    <a:defRPr sz="1100" b="0"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oundRectCallout">
                      <a:avLst/>
                    </a:prstGeom>
                    <a:noFill/>
                    <a:ln>
                      <a:noFill/>
                    </a:ln>
                  </c15:spPr>
                </c:ext>
                <c:ext xmlns:c16="http://schemas.microsoft.com/office/drawing/2014/chart" uri="{C3380CC4-5D6E-409C-BE32-E72D297353CC}">
                  <c16:uniqueId val="{00000003-D34C-4840-8C65-C939A1831111}"/>
                </c:ext>
              </c:extLst>
            </c:dLbl>
            <c:spPr>
              <a:effectLst/>
            </c:spPr>
            <c:txPr>
              <a:bodyPr rot="0" spcFirstLastPara="1" vertOverflow="clip" horzOverflow="clip"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oundRectCallout">
                    <a:avLst/>
                  </a:prstGeom>
                  <a:noFill/>
                  <a:ln>
                    <a:noFill/>
                  </a:ln>
                </c15:spPr>
              </c:ext>
            </c:extLst>
          </c:dLbls>
          <c:cat>
            <c:strRef>
              <c:f>'French Accidents-Incidents'!$B$12:$C$12</c:f>
              <c:strCache>
                <c:ptCount val="2"/>
                <c:pt idx="0">
                  <c:v>Suspicion de grippe/gastro</c:v>
                </c:pt>
                <c:pt idx="1">
                  <c:v>Liées à COVID</c:v>
                </c:pt>
              </c:strCache>
            </c:strRef>
          </c:cat>
          <c:val>
            <c:numRef>
              <c:f>'French Accidents-Incidents'!$B$13:$C$13</c:f>
              <c:numCache>
                <c:formatCode>General</c:formatCode>
                <c:ptCount val="2"/>
                <c:pt idx="0">
                  <c:v>1</c:v>
                </c:pt>
                <c:pt idx="1">
                  <c:v>8</c:v>
                </c:pt>
              </c:numCache>
            </c:numRef>
          </c:val>
          <c:extLst>
            <c:ext xmlns:c16="http://schemas.microsoft.com/office/drawing/2014/chart" uri="{C3380CC4-5D6E-409C-BE32-E72D297353CC}">
              <c16:uniqueId val="{00000004-D34C-4840-8C65-C939A1831111}"/>
            </c:ext>
          </c:extLst>
        </c:ser>
        <c:dLbls>
          <c:dLblPos val="outEnd"/>
          <c:showLegendKey val="0"/>
          <c:showVal val="0"/>
          <c:showCatName val="1"/>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cap="all" baseline="0">
                <a:solidFill>
                  <a:schemeClr val="tx1"/>
                </a:solidFill>
                <a:latin typeface="+mn-lt"/>
                <a:ea typeface="+mn-ea"/>
                <a:cs typeface="+mn-cs"/>
              </a:defRPr>
            </a:pPr>
            <a:r>
              <a:rPr lang="fr-CA" sz="1200" b="1" i="0" u="none" strike="noStrike" cap="all" baseline="0">
                <a:solidFill>
                  <a:schemeClr val="tx1"/>
                </a:solidFill>
                <a:effectLst/>
              </a:rPr>
              <a:t>Risque général</a:t>
            </a:r>
            <a:r>
              <a:rPr lang="fr-CA" sz="1200" b="1" i="0" u="none" strike="noStrike" cap="all" baseline="0">
                <a:solidFill>
                  <a:schemeClr val="tx1"/>
                </a:solidFill>
              </a:rPr>
              <a:t> </a:t>
            </a:r>
            <a:endParaRPr lang="fr-CA" sz="1200" b="1">
              <a:solidFill>
                <a:schemeClr val="tx1"/>
              </a:solidFill>
            </a:endParaRPr>
          </a:p>
        </c:rich>
      </c:tx>
      <c:layout>
        <c:manualLayout>
          <c:xMode val="edge"/>
          <c:yMode val="edge"/>
          <c:x val="0.39538188976377953"/>
          <c:y val="0"/>
        </c:manualLayout>
      </c:layout>
      <c:overlay val="0"/>
      <c:spPr>
        <a:noFill/>
        <a:ln>
          <a:noFill/>
        </a:ln>
        <a:effectLst/>
      </c:spPr>
      <c:txPr>
        <a:bodyPr rot="0" spcFirstLastPara="1" vertOverflow="ellipsis" vert="horz" wrap="square" anchor="ctr" anchorCtr="1"/>
        <a:lstStyle/>
        <a:p>
          <a:pPr>
            <a:defRPr sz="1200" b="1" i="0" u="none" strike="noStrike" kern="1200" cap="all" baseline="0">
              <a:solidFill>
                <a:schemeClr val="tx1"/>
              </a:solidFill>
              <a:latin typeface="+mn-lt"/>
              <a:ea typeface="+mn-ea"/>
              <a:cs typeface="+mn-cs"/>
            </a:defRPr>
          </a:pPr>
          <a:endParaRPr lang="fr-CA"/>
        </a:p>
      </c:txPr>
    </c:title>
    <c:autoTitleDeleted val="0"/>
    <c:plotArea>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CD9A-4636-BA82-B8541ACB31A5}"/>
              </c:ext>
            </c:extLst>
          </c:dPt>
          <c:dPt>
            <c:idx val="1"/>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CD9A-4636-BA82-B8541ACB31A5}"/>
              </c:ext>
            </c:extLst>
          </c:dPt>
          <c:dPt>
            <c:idx val="2"/>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CD9A-4636-BA82-B8541ACB31A5}"/>
              </c:ext>
            </c:extLst>
          </c:dPt>
          <c:dPt>
            <c:idx val="3"/>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CD9A-4636-BA82-B8541ACB31A5}"/>
              </c:ext>
            </c:extLst>
          </c:dPt>
          <c:dLbls>
            <c:dLbl>
              <c:idx val="0"/>
              <c:spPr>
                <a:solidFill>
                  <a:prstClr val="white"/>
                </a:solidFill>
                <a:ln>
                  <a:solidFill>
                    <a:srgbClr val="4F81BD"/>
                  </a:solidFill>
                </a:ln>
                <a:effectLst/>
              </c:spPr>
              <c:txPr>
                <a:bodyPr rot="0" spcFirstLastPara="1" vertOverflow="clip" horzOverflow="clip" vert="horz" wrap="square" lIns="36576" tIns="18288" rIns="36576" bIns="18288" anchor="ctr" anchorCtr="1">
                  <a:spAutoFit/>
                </a:bodyPr>
                <a:lstStyle/>
                <a:p>
                  <a:pPr>
                    <a:defRPr sz="1050" b="0" i="0" u="none" strike="noStrike" kern="1200" baseline="0">
                      <a:solidFill>
                        <a:schemeClr val="tx1"/>
                      </a:solidFill>
                      <a:latin typeface="+mn-lt"/>
                      <a:ea typeface="+mn-ea"/>
                      <a:cs typeface="+mn-cs"/>
                    </a:defRPr>
                  </a:pPr>
                  <a:endParaRPr lang="en-US"/>
                </a:p>
              </c:txPr>
              <c:dLblPos val="outEnd"/>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oundRectCallout">
                      <a:avLst/>
                    </a:prstGeom>
                    <a:noFill/>
                    <a:ln>
                      <a:noFill/>
                    </a:ln>
                  </c15:spPr>
                  <c15:layout>
                    <c:manualLayout>
                      <c:w val="0.19679456754774902"/>
                      <c:h val="0.21914385257003016"/>
                    </c:manualLayout>
                  </c15:layout>
                </c:ext>
                <c:ext xmlns:c16="http://schemas.microsoft.com/office/drawing/2014/chart" uri="{C3380CC4-5D6E-409C-BE32-E72D297353CC}">
                  <c16:uniqueId val="{00000001-CD9A-4636-BA82-B8541ACB31A5}"/>
                </c:ext>
              </c:extLst>
            </c:dLbl>
            <c:dLbl>
              <c:idx val="1"/>
              <c:layout>
                <c:manualLayout>
                  <c:x val="-6.6286829631689886E-2"/>
                  <c:y val="0.16602412020561486"/>
                </c:manualLayout>
              </c:layout>
              <c:spPr>
                <a:solidFill>
                  <a:prstClr val="white"/>
                </a:solidFill>
                <a:ln>
                  <a:solidFill>
                    <a:srgbClr val="9BBB59"/>
                  </a:solidFill>
                </a:ln>
                <a:effectLst/>
              </c:spPr>
              <c:txPr>
                <a:bodyPr rot="0" spcFirstLastPara="1" vertOverflow="clip" horzOverflow="clip" vert="horz" wrap="square" lIns="36576" tIns="18288" rIns="36576" bIns="18288" anchor="ctr" anchorCtr="1">
                  <a:spAutoFit/>
                </a:bodyPr>
                <a:lstStyle/>
                <a:p>
                  <a:pPr>
                    <a:defRPr sz="1050" b="0"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oundRectCallout">
                      <a:avLst/>
                    </a:prstGeom>
                    <a:noFill/>
                    <a:ln>
                      <a:noFill/>
                    </a:ln>
                  </c15:spPr>
                  <c15:layout>
                    <c:manualLayout>
                      <c:w val="0.19606427842566143"/>
                      <c:h val="0.21110245560941893"/>
                    </c:manualLayout>
                  </c15:layout>
                </c:ext>
                <c:ext xmlns:c16="http://schemas.microsoft.com/office/drawing/2014/chart" uri="{C3380CC4-5D6E-409C-BE32-E72D297353CC}">
                  <c16:uniqueId val="{00000003-CD9A-4636-BA82-B8541ACB31A5}"/>
                </c:ext>
              </c:extLst>
            </c:dLbl>
            <c:dLbl>
              <c:idx val="2"/>
              <c:layout>
                <c:manualLayout>
                  <c:x val="-7.2222222222222215E-2"/>
                  <c:y val="2.3148148148148147E-2"/>
                </c:manualLayout>
              </c:layout>
              <c:spPr>
                <a:solidFill>
                  <a:prstClr val="white"/>
                </a:solidFill>
                <a:ln>
                  <a:solidFill>
                    <a:srgbClr val="4BACC6"/>
                  </a:solidFill>
                </a:ln>
                <a:effectLst/>
              </c:spPr>
              <c:txPr>
                <a:bodyPr rot="0" spcFirstLastPara="1" vertOverflow="clip" horzOverflow="clip" vert="horz" wrap="square" lIns="36576" tIns="18288" rIns="36576" bIns="18288" anchor="ctr" anchorCtr="1">
                  <a:spAutoFit/>
                </a:bodyPr>
                <a:lstStyle/>
                <a:p>
                  <a:pPr>
                    <a:defRPr sz="1050" b="0"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oundRectCallout">
                      <a:avLst/>
                    </a:prstGeom>
                    <a:noFill/>
                    <a:ln>
                      <a:noFill/>
                    </a:ln>
                  </c15:spPr>
                </c:ext>
                <c:ext xmlns:c16="http://schemas.microsoft.com/office/drawing/2014/chart" uri="{C3380CC4-5D6E-409C-BE32-E72D297353CC}">
                  <c16:uniqueId val="{00000005-CD9A-4636-BA82-B8541ACB31A5}"/>
                </c:ext>
              </c:extLst>
            </c:dLbl>
            <c:dLbl>
              <c:idx val="3"/>
              <c:layout>
                <c:manualLayout>
                  <c:x val="0.27100343209533168"/>
                  <c:y val="8.14221695004613E-2"/>
                </c:manualLayout>
              </c:layout>
              <c:spPr>
                <a:solidFill>
                  <a:prstClr val="white"/>
                </a:solidFill>
                <a:ln>
                  <a:solidFill>
                    <a:srgbClr val="4F81BD">
                      <a:lumMod val="60000"/>
                    </a:srgbClr>
                  </a:solidFill>
                </a:ln>
                <a:effectLst/>
              </c:spPr>
              <c:txPr>
                <a:bodyPr rot="0" spcFirstLastPara="1" vertOverflow="clip" horzOverflow="clip" vert="horz" wrap="square" lIns="36576" tIns="18288" rIns="36576" bIns="18288" anchor="ctr" anchorCtr="1">
                  <a:spAutoFit/>
                </a:bodyPr>
                <a:lstStyle/>
                <a:p>
                  <a:pPr>
                    <a:defRPr sz="1050" b="0"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oundRectCallout">
                      <a:avLst/>
                    </a:prstGeom>
                    <a:noFill/>
                    <a:ln>
                      <a:noFill/>
                    </a:ln>
                  </c15:spPr>
                  <c15:layout>
                    <c:manualLayout>
                      <c:w val="0.23632655333744626"/>
                      <c:h val="0.16494484452788594"/>
                    </c:manualLayout>
                  </c15:layout>
                </c:ext>
                <c:ext xmlns:c16="http://schemas.microsoft.com/office/drawing/2014/chart" uri="{C3380CC4-5D6E-409C-BE32-E72D297353CC}">
                  <c16:uniqueId val="{00000007-CD9A-4636-BA82-B8541ACB31A5}"/>
                </c:ext>
              </c:extLst>
            </c:dLbl>
            <c:spPr>
              <a:effectLst/>
            </c:spPr>
            <c:txPr>
              <a:bodyPr rot="0" spcFirstLastPara="1" vertOverflow="clip" horzOverflow="clip" vert="horz" wrap="square" lIns="36576" tIns="18288" rIns="36576" bIns="18288" anchor="ctr" anchorCtr="1">
                <a:spAutoFit/>
              </a:bodyPr>
              <a:lstStyle/>
              <a:p>
                <a:pPr>
                  <a:defRPr sz="1050" b="0" i="0" u="none" strike="noStrike" kern="1200" baseline="0">
                    <a:solidFill>
                      <a:schemeClr val="tx1"/>
                    </a:solidFill>
                    <a:latin typeface="+mn-lt"/>
                    <a:ea typeface="+mn-ea"/>
                    <a:cs typeface="+mn-cs"/>
                  </a:defRPr>
                </a:pPr>
                <a:endParaRPr lang="en-US"/>
              </a:p>
            </c:txPr>
            <c:dLblPos val="outEnd"/>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oundRectCallout">
                    <a:avLst/>
                  </a:prstGeom>
                  <a:noFill/>
                  <a:ln>
                    <a:noFill/>
                  </a:ln>
                </c15:spPr>
              </c:ext>
            </c:extLst>
          </c:dLbls>
          <c:cat>
            <c:strRef>
              <c:f>'French Accidents-Incidents'!$B$16:$E$16</c:f>
              <c:strCache>
                <c:ptCount val="4"/>
                <c:pt idx="0">
                  <c:v>Sécurité générale</c:v>
                </c:pt>
                <c:pt idx="1">
                  <c:v>Bâtiment </c:v>
                </c:pt>
                <c:pt idx="2">
                  <c:v>Liées à COVID</c:v>
                </c:pt>
                <c:pt idx="3">
                  <c:v>Confidentialité</c:v>
                </c:pt>
              </c:strCache>
            </c:strRef>
          </c:cat>
          <c:val>
            <c:numRef>
              <c:f>'French Accidents-Incidents'!$B$17:$E$17</c:f>
              <c:numCache>
                <c:formatCode>General</c:formatCode>
                <c:ptCount val="4"/>
                <c:pt idx="0">
                  <c:v>30</c:v>
                </c:pt>
                <c:pt idx="1">
                  <c:v>5</c:v>
                </c:pt>
                <c:pt idx="2">
                  <c:v>2</c:v>
                </c:pt>
                <c:pt idx="3">
                  <c:v>1</c:v>
                </c:pt>
              </c:numCache>
            </c:numRef>
          </c:val>
          <c:extLst>
            <c:ext xmlns:c16="http://schemas.microsoft.com/office/drawing/2014/chart" uri="{C3380CC4-5D6E-409C-BE32-E72D297353CC}">
              <c16:uniqueId val="{00000008-CD9A-4636-BA82-B8541ACB31A5}"/>
            </c:ext>
          </c:extLst>
        </c:ser>
        <c:dLbls>
          <c:dLblPos val="outEnd"/>
          <c:showLegendKey val="0"/>
          <c:showVal val="0"/>
          <c:showCatName val="1"/>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cap="all" baseline="0">
                <a:solidFill>
                  <a:schemeClr val="tx1"/>
                </a:solidFill>
                <a:latin typeface="+mn-lt"/>
                <a:ea typeface="+mn-ea"/>
                <a:cs typeface="+mn-cs"/>
              </a:defRPr>
            </a:pPr>
            <a:r>
              <a:rPr lang="fr-CA" sz="1200">
                <a:solidFill>
                  <a:schemeClr val="tx1"/>
                </a:solidFill>
              </a:rPr>
              <a:t>liés à l'intervention</a:t>
            </a:r>
          </a:p>
        </c:rich>
      </c:tx>
      <c:layout>
        <c:manualLayout>
          <c:xMode val="edge"/>
          <c:yMode val="edge"/>
          <c:x val="0.37314409772852469"/>
          <c:y val="3.4821546320973243E-2"/>
        </c:manualLayout>
      </c:layout>
      <c:overlay val="0"/>
      <c:spPr>
        <a:noFill/>
        <a:ln>
          <a:noFill/>
        </a:ln>
        <a:effectLst/>
      </c:spPr>
      <c:txPr>
        <a:bodyPr rot="0" spcFirstLastPara="1" vertOverflow="ellipsis" vert="horz" wrap="square" anchor="ctr" anchorCtr="1"/>
        <a:lstStyle/>
        <a:p>
          <a:pPr>
            <a:defRPr sz="1200" b="1" i="0" u="none" strike="noStrike" kern="1200" cap="all" baseline="0">
              <a:solidFill>
                <a:schemeClr val="tx1"/>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E7D7-4A75-81B2-C44EBCCA15FD}"/>
              </c:ext>
            </c:extLst>
          </c:dPt>
          <c:dPt>
            <c:idx val="1"/>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E7D7-4A75-81B2-C44EBCCA15FD}"/>
              </c:ext>
            </c:extLst>
          </c:dPt>
          <c:dPt>
            <c:idx val="2"/>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E7D7-4A75-81B2-C44EBCCA15FD}"/>
              </c:ext>
            </c:extLst>
          </c:dPt>
          <c:dLbls>
            <c:dLbl>
              <c:idx val="0"/>
              <c:spPr>
                <a:solidFill>
                  <a:prstClr val="white"/>
                </a:solidFill>
                <a:ln>
                  <a:solidFill>
                    <a:srgbClr val="4F81BD"/>
                  </a:solidFill>
                </a:ln>
                <a:effectLst/>
              </c:spPr>
              <c:txPr>
                <a:bodyPr rot="0" spcFirstLastPara="1" vertOverflow="clip" horzOverflow="clip" vert="horz" wrap="square" lIns="36576" tIns="18288" rIns="36576" bIns="18288" anchor="ctr" anchorCtr="1">
                  <a:spAutoFit/>
                </a:bodyPr>
                <a:lstStyle/>
                <a:p>
                  <a:pPr>
                    <a:defRPr sz="1050" b="0" i="0" u="none" strike="noStrike" kern="1200" baseline="0">
                      <a:solidFill>
                        <a:schemeClr val="tx1"/>
                      </a:solidFill>
                      <a:latin typeface="+mn-lt"/>
                      <a:ea typeface="+mn-ea"/>
                      <a:cs typeface="+mn-cs"/>
                    </a:defRPr>
                  </a:pPr>
                  <a:endParaRPr lang="en-US"/>
                </a:p>
              </c:txPr>
              <c:dLblPos val="outEnd"/>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oundRectCallout">
                      <a:avLst/>
                    </a:prstGeom>
                    <a:noFill/>
                    <a:ln>
                      <a:noFill/>
                    </a:ln>
                  </c15:spPr>
                  <c15:layout>
                    <c:manualLayout>
                      <c:w val="0.18882861864489162"/>
                      <c:h val="0.17639328536827439"/>
                    </c:manualLayout>
                  </c15:layout>
                </c:ext>
                <c:ext xmlns:c16="http://schemas.microsoft.com/office/drawing/2014/chart" uri="{C3380CC4-5D6E-409C-BE32-E72D297353CC}">
                  <c16:uniqueId val="{00000001-E7D7-4A75-81B2-C44EBCCA15FD}"/>
                </c:ext>
              </c:extLst>
            </c:dLbl>
            <c:dLbl>
              <c:idx val="1"/>
              <c:layout>
                <c:manualLayout>
                  <c:x val="-6.5637860082304531E-2"/>
                  <c:y val="-6.9444444444444448E-2"/>
                </c:manualLayout>
              </c:layout>
              <c:spPr>
                <a:solidFill>
                  <a:prstClr val="white"/>
                </a:solidFill>
                <a:ln>
                  <a:solidFill>
                    <a:srgbClr val="9BBB59"/>
                  </a:solidFill>
                </a:ln>
                <a:effectLst/>
              </c:spPr>
              <c:txPr>
                <a:bodyPr rot="0" spcFirstLastPara="1" vertOverflow="clip" horzOverflow="clip" vert="horz" wrap="square" lIns="36576" tIns="18288" rIns="36576" bIns="18288" anchor="ctr" anchorCtr="1">
                  <a:spAutoFit/>
                </a:bodyPr>
                <a:lstStyle/>
                <a:p>
                  <a:pPr>
                    <a:defRPr sz="1050" b="0"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oundRectCallout">
                      <a:avLst/>
                    </a:prstGeom>
                    <a:noFill/>
                    <a:ln>
                      <a:noFill/>
                    </a:ln>
                  </c15:spPr>
                  <c15:layout>
                    <c:manualLayout>
                      <c:w val="0.19381666180616311"/>
                      <c:h val="0.20962906123604319"/>
                    </c:manualLayout>
                  </c15:layout>
                </c:ext>
                <c:ext xmlns:c16="http://schemas.microsoft.com/office/drawing/2014/chart" uri="{C3380CC4-5D6E-409C-BE32-E72D297353CC}">
                  <c16:uniqueId val="{00000003-E7D7-4A75-81B2-C44EBCCA15FD}"/>
                </c:ext>
              </c:extLst>
            </c:dLbl>
            <c:dLbl>
              <c:idx val="2"/>
              <c:layout>
                <c:manualLayout>
                  <c:x val="-3.6213991769547371E-2"/>
                  <c:y val="4.3754761901263574E-2"/>
                </c:manualLayout>
              </c:layout>
              <c:spPr>
                <a:solidFill>
                  <a:prstClr val="white"/>
                </a:solidFill>
                <a:ln>
                  <a:solidFill>
                    <a:srgbClr val="4BACC6"/>
                  </a:solidFill>
                </a:ln>
                <a:effectLst/>
              </c:spPr>
              <c:txPr>
                <a:bodyPr rot="0" spcFirstLastPara="1" vertOverflow="clip" horzOverflow="clip" vert="horz" wrap="square" lIns="36576" tIns="18288" rIns="36576" bIns="18288" anchor="ctr" anchorCtr="1">
                  <a:spAutoFit/>
                </a:bodyPr>
                <a:lstStyle/>
                <a:p>
                  <a:pPr>
                    <a:defRPr sz="1050" b="0"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oundRectCallout">
                      <a:avLst/>
                    </a:prstGeom>
                    <a:noFill/>
                    <a:ln>
                      <a:noFill/>
                    </a:ln>
                  </c15:spPr>
                  <c15:layout>
                    <c:manualLayout>
                      <c:w val="0.21219169825993969"/>
                      <c:h val="0.23232377022375553"/>
                    </c:manualLayout>
                  </c15:layout>
                </c:ext>
                <c:ext xmlns:c16="http://schemas.microsoft.com/office/drawing/2014/chart" uri="{C3380CC4-5D6E-409C-BE32-E72D297353CC}">
                  <c16:uniqueId val="{00000005-E7D7-4A75-81B2-C44EBCCA15FD}"/>
                </c:ext>
              </c:extLst>
            </c:dLbl>
            <c:spPr>
              <a:effectLst/>
            </c:spPr>
            <c:txPr>
              <a:bodyPr rot="0" spcFirstLastPara="1" vertOverflow="clip" horzOverflow="clip"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en-US"/>
              </a:p>
            </c:txPr>
            <c:dLblPos val="outEnd"/>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oundRectCallout">
                    <a:avLst/>
                  </a:prstGeom>
                  <a:noFill/>
                  <a:ln>
                    <a:noFill/>
                  </a:ln>
                </c15:spPr>
              </c:ext>
            </c:extLst>
          </c:dLbls>
          <c:cat>
            <c:strRef>
              <c:f>'French Accidents-Incidents'!$B$22:$D$22</c:f>
              <c:strCache>
                <c:ptCount val="3"/>
                <c:pt idx="0">
                  <c:v>Général</c:v>
                </c:pt>
                <c:pt idx="1">
                  <c:v>Dormir ensemble</c:v>
                </c:pt>
                <c:pt idx="2">
                  <c:v>Manque de supervision</c:v>
                </c:pt>
              </c:strCache>
            </c:strRef>
          </c:cat>
          <c:val>
            <c:numRef>
              <c:f>'French Accidents-Incidents'!$B$23:$D$23</c:f>
              <c:numCache>
                <c:formatCode>General</c:formatCode>
                <c:ptCount val="3"/>
                <c:pt idx="0">
                  <c:v>10</c:v>
                </c:pt>
                <c:pt idx="1">
                  <c:v>16</c:v>
                </c:pt>
                <c:pt idx="2">
                  <c:v>4</c:v>
                </c:pt>
              </c:numCache>
            </c:numRef>
          </c:val>
          <c:extLst>
            <c:ext xmlns:c16="http://schemas.microsoft.com/office/drawing/2014/chart" uri="{C3380CC4-5D6E-409C-BE32-E72D297353CC}">
              <c16:uniqueId val="{00000006-E7D7-4A75-81B2-C44EBCCA15FD}"/>
            </c:ext>
          </c:extLst>
        </c:ser>
        <c:dLbls>
          <c:dLblPos val="outEnd"/>
          <c:showLegendKey val="0"/>
          <c:showVal val="1"/>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r>
              <a:rPr lang="fr-CA" sz="1600" b="0" i="0" baseline="0">
                <a:solidFill>
                  <a:schemeClr val="tx1"/>
                </a:solidFill>
                <a:effectLst/>
              </a:rPr>
              <a:t>Dons avril 2022 - mars 2023</a:t>
            </a:r>
            <a:endParaRPr lang="fr-CA" sz="1600">
              <a:solidFill>
                <a:schemeClr val="tx1"/>
              </a:solidFill>
              <a:effectLst/>
            </a:endParaRP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endParaRPr lang="fr-CA"/>
        </a:p>
      </c:txPr>
    </c:title>
    <c:autoTitleDeleted val="0"/>
    <c:plotArea>
      <c:layout/>
      <c:barChart>
        <c:barDir val="col"/>
        <c:grouping val="clustered"/>
        <c:varyColors val="0"/>
        <c:ser>
          <c:idx val="0"/>
          <c:order val="0"/>
          <c:tx>
            <c:strRef>
              <c:f>'French-Donations Report'!$D$17</c:f>
              <c:strCache>
                <c:ptCount val="1"/>
                <c:pt idx="0">
                  <c:v> 2022-2023</c:v>
                </c:pt>
              </c:strCache>
            </c:strRef>
          </c:tx>
          <c:spPr>
            <a:solidFill>
              <a:srgbClr val="47C6C9"/>
            </a:solidFill>
            <a:ln>
              <a:noFill/>
            </a:ln>
            <a:effectLst/>
          </c:spPr>
          <c:invertIfNegative val="0"/>
          <c:cat>
            <c:strRef>
              <c:f>'French-Donations Report'!$C$18:$C$23</c:f>
              <c:strCache>
                <c:ptCount val="6"/>
                <c:pt idx="0">
                  <c:v>Fondations</c:v>
                </c:pt>
                <c:pt idx="1">
                  <c:v>Autres individus</c:v>
                </c:pt>
                <c:pt idx="2">
                  <c:v>21K de Montreal</c:v>
                </c:pt>
                <c:pt idx="3">
                  <c:v>Canadon</c:v>
                </c:pt>
                <c:pt idx="4">
                  <c:v>Églises</c:v>
                </c:pt>
                <c:pt idx="5">
                  <c:v>Fundscrip</c:v>
                </c:pt>
              </c:strCache>
            </c:strRef>
          </c:cat>
          <c:val>
            <c:numRef>
              <c:f>'French-Donations Report'!$D$18:$D$23</c:f>
              <c:numCache>
                <c:formatCode>#,##0</c:formatCode>
                <c:ptCount val="6"/>
                <c:pt idx="0">
                  <c:v>32754</c:v>
                </c:pt>
                <c:pt idx="1">
                  <c:v>15750</c:v>
                </c:pt>
                <c:pt idx="2" formatCode="&quot;$&quot;#,##0">
                  <c:v>5735</c:v>
                </c:pt>
                <c:pt idx="3" formatCode="0">
                  <c:v>3660</c:v>
                </c:pt>
                <c:pt idx="4">
                  <c:v>2792.8</c:v>
                </c:pt>
                <c:pt idx="5" formatCode="0">
                  <c:v>387</c:v>
                </c:pt>
              </c:numCache>
            </c:numRef>
          </c:val>
          <c:extLst>
            <c:ext xmlns:c16="http://schemas.microsoft.com/office/drawing/2014/chart" uri="{C3380CC4-5D6E-409C-BE32-E72D297353CC}">
              <c16:uniqueId val="{00000000-8161-4714-B109-7A7CA5EA7BD0}"/>
            </c:ext>
          </c:extLst>
        </c:ser>
        <c:dLbls>
          <c:showLegendKey val="0"/>
          <c:showVal val="0"/>
          <c:showCatName val="0"/>
          <c:showSerName val="0"/>
          <c:showPercent val="0"/>
          <c:showBubbleSize val="0"/>
        </c:dLbls>
        <c:gapWidth val="219"/>
        <c:overlap val="-27"/>
        <c:axId val="830837136"/>
        <c:axId val="830849136"/>
      </c:barChart>
      <c:lineChart>
        <c:grouping val="standard"/>
        <c:varyColors val="0"/>
        <c:ser>
          <c:idx val="1"/>
          <c:order val="1"/>
          <c:tx>
            <c:strRef>
              <c:f>'French-Donations Report'!$E$17</c:f>
              <c:strCache>
                <c:ptCount val="1"/>
                <c:pt idx="0">
                  <c:v>%</c:v>
                </c:pt>
              </c:strCache>
            </c:strRef>
          </c:tx>
          <c:spPr>
            <a:ln w="28575" cap="rnd">
              <a:solidFill>
                <a:schemeClr val="accent2"/>
              </a:solidFill>
              <a:round/>
            </a:ln>
            <a:effectLst/>
          </c:spPr>
          <c:marker>
            <c:symbol val="none"/>
          </c:marker>
          <c:cat>
            <c:strRef>
              <c:f>'French-Donations Report'!$C$18:$C$23</c:f>
              <c:strCache>
                <c:ptCount val="6"/>
                <c:pt idx="0">
                  <c:v>Fondations</c:v>
                </c:pt>
                <c:pt idx="1">
                  <c:v>Autres individus</c:v>
                </c:pt>
                <c:pt idx="2">
                  <c:v>21K de Montreal</c:v>
                </c:pt>
                <c:pt idx="3">
                  <c:v>Canadon</c:v>
                </c:pt>
                <c:pt idx="4">
                  <c:v>Églises</c:v>
                </c:pt>
                <c:pt idx="5">
                  <c:v>Fundscrip</c:v>
                </c:pt>
              </c:strCache>
            </c:strRef>
          </c:cat>
          <c:val>
            <c:numRef>
              <c:f>'French-Donations Report'!$E$18:$E$23</c:f>
              <c:numCache>
                <c:formatCode>0%</c:formatCode>
                <c:ptCount val="6"/>
                <c:pt idx="0" formatCode="0.00%">
                  <c:v>0.53625807972651718</c:v>
                </c:pt>
                <c:pt idx="1">
                  <c:v>0.25786361225171417</c:v>
                </c:pt>
                <c:pt idx="2" formatCode="0.00%">
                  <c:v>9.3895099445306718E-2</c:v>
                </c:pt>
                <c:pt idx="3" formatCode="0.00%">
                  <c:v>5.9922591799445958E-2</c:v>
                </c:pt>
                <c:pt idx="4">
                  <c:v>4.5724539447402374E-2</c:v>
                </c:pt>
                <c:pt idx="5" formatCode="0.00%">
                  <c:v>6.3360773296135481E-3</c:v>
                </c:pt>
              </c:numCache>
            </c:numRef>
          </c:val>
          <c:smooth val="0"/>
          <c:extLst>
            <c:ext xmlns:c16="http://schemas.microsoft.com/office/drawing/2014/chart" uri="{C3380CC4-5D6E-409C-BE32-E72D297353CC}">
              <c16:uniqueId val="{00000001-8161-4714-B109-7A7CA5EA7BD0}"/>
            </c:ext>
          </c:extLst>
        </c:ser>
        <c:dLbls>
          <c:showLegendKey val="0"/>
          <c:showVal val="0"/>
          <c:showCatName val="0"/>
          <c:showSerName val="0"/>
          <c:showPercent val="0"/>
          <c:showBubbleSize val="0"/>
        </c:dLbls>
        <c:marker val="1"/>
        <c:smooth val="0"/>
        <c:axId val="830850096"/>
        <c:axId val="830846736"/>
      </c:lineChart>
      <c:catAx>
        <c:axId val="830837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830849136"/>
        <c:crosses val="autoZero"/>
        <c:auto val="1"/>
        <c:lblAlgn val="ctr"/>
        <c:lblOffset val="100"/>
        <c:noMultiLvlLbl val="0"/>
      </c:catAx>
      <c:valAx>
        <c:axId val="8308491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830837136"/>
        <c:crosses val="autoZero"/>
        <c:crossBetween val="between"/>
      </c:valAx>
      <c:valAx>
        <c:axId val="830846736"/>
        <c:scaling>
          <c:orientation val="minMax"/>
        </c:scaling>
        <c:delete val="0"/>
        <c:axPos val="r"/>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830850096"/>
        <c:crosses val="max"/>
        <c:crossBetween val="between"/>
      </c:valAx>
      <c:catAx>
        <c:axId val="830850096"/>
        <c:scaling>
          <c:orientation val="minMax"/>
        </c:scaling>
        <c:delete val="1"/>
        <c:axPos val="b"/>
        <c:numFmt formatCode="General" sourceLinked="1"/>
        <c:majorTickMark val="none"/>
        <c:minorTickMark val="none"/>
        <c:tickLblPos val="nextTo"/>
        <c:crossAx val="830846736"/>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050" b="0" i="0" u="none" strike="noStrike" kern="1200" baseline="0">
                <a:solidFill>
                  <a:schemeClr val="tx1"/>
                </a:solidFill>
                <a:latin typeface="+mn-lt"/>
                <a:ea typeface="+mn-ea"/>
                <a:cs typeface="+mn-cs"/>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ysClr val="windowText" lastClr="000000"/>
                </a:solidFill>
                <a:latin typeface="+mn-lt"/>
                <a:ea typeface="+mn-ea"/>
                <a:cs typeface="+mn-cs"/>
              </a:defRPr>
            </a:pPr>
            <a:r>
              <a:rPr lang="fr-CA" sz="1600" dirty="0">
                <a:solidFill>
                  <a:sysClr val="windowText" lastClr="000000"/>
                </a:solidFill>
              </a:rPr>
              <a:t>Nombre d'enfants</a:t>
            </a:r>
          </a:p>
        </c:rich>
      </c:tx>
      <c:overlay val="0"/>
      <c:spPr>
        <a:noFill/>
        <a:ln>
          <a:noFill/>
        </a:ln>
        <a:effectLst/>
      </c:spPr>
      <c:txPr>
        <a:bodyPr rot="0" spcFirstLastPara="1" vertOverflow="ellipsis" vert="horz" wrap="square" anchor="ctr" anchorCtr="1"/>
        <a:lstStyle/>
        <a:p>
          <a:pPr>
            <a:defRPr sz="1600" b="0"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6.6580927384076991E-2"/>
          <c:y val="0.17171296296296296"/>
          <c:w val="0.76953018372703408"/>
          <c:h val="0.67003098571011954"/>
        </c:manualLayout>
      </c:layout>
      <c:barChart>
        <c:barDir val="col"/>
        <c:grouping val="stacked"/>
        <c:varyColors val="0"/>
        <c:ser>
          <c:idx val="0"/>
          <c:order val="0"/>
          <c:spPr>
            <a:solidFill>
              <a:srgbClr val="47C6C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French!$D$11:$H$11</c:f>
              <c:strCache>
                <c:ptCount val="5"/>
                <c:pt idx="0">
                  <c:v>Total</c:v>
                </c:pt>
                <c:pt idx="1">
                  <c:v>Moins de 1 an</c:v>
                </c:pt>
                <c:pt idx="2">
                  <c:v>1-2 Ans</c:v>
                </c:pt>
                <c:pt idx="3">
                  <c:v>3-5 Ans</c:v>
                </c:pt>
                <c:pt idx="4">
                  <c:v>Sous la protection de la jeunesse</c:v>
                </c:pt>
              </c:strCache>
            </c:strRef>
          </c:cat>
          <c:val>
            <c:numRef>
              <c:f>French!$D$12:$H$12</c:f>
              <c:numCache>
                <c:formatCode>General</c:formatCode>
                <c:ptCount val="5"/>
                <c:pt idx="0">
                  <c:v>13</c:v>
                </c:pt>
                <c:pt idx="1">
                  <c:v>8</c:v>
                </c:pt>
                <c:pt idx="2">
                  <c:v>4</c:v>
                </c:pt>
                <c:pt idx="3">
                  <c:v>1</c:v>
                </c:pt>
                <c:pt idx="4">
                  <c:v>12</c:v>
                </c:pt>
              </c:numCache>
            </c:numRef>
          </c:val>
          <c:extLst>
            <c:ext xmlns:c16="http://schemas.microsoft.com/office/drawing/2014/chart" uri="{C3380CC4-5D6E-409C-BE32-E72D297353CC}">
              <c16:uniqueId val="{00000000-178C-41D4-BB37-88712A4A4427}"/>
            </c:ext>
          </c:extLst>
        </c:ser>
        <c:ser>
          <c:idx val="1"/>
          <c:order val="1"/>
          <c:spPr>
            <a:solidFill>
              <a:srgbClr val="6956F6"/>
            </a:solidFill>
            <a:ln>
              <a:noFill/>
            </a:ln>
            <a:effectLst/>
          </c:spPr>
          <c:invertIfNegative val="0"/>
          <c:dLbls>
            <c:dLbl>
              <c:idx val="0"/>
              <c:layout>
                <c:manualLayout>
                  <c:x val="-2.777777777777803E-3"/>
                  <c:y val="-6.481481481481481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78C-41D4-BB37-88712A4A4427}"/>
                </c:ext>
              </c:extLst>
            </c:dLbl>
            <c:dLbl>
              <c:idx val="1"/>
              <c:layout>
                <c:manualLayout>
                  <c:x val="0"/>
                  <c:y val="-7.870370370370370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78C-41D4-BB37-88712A4A4427}"/>
                </c:ext>
              </c:extLst>
            </c:dLbl>
            <c:dLbl>
              <c:idx val="2"/>
              <c:layout>
                <c:manualLayout>
                  <c:x val="-2.7777777777777779E-3"/>
                  <c:y val="-9.259259259259258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78C-41D4-BB37-88712A4A4427}"/>
                </c:ext>
              </c:extLst>
            </c:dLbl>
            <c:dLbl>
              <c:idx val="3"/>
              <c:layout>
                <c:manualLayout>
                  <c:x val="0"/>
                  <c:y val="-7.407407407407415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78C-41D4-BB37-88712A4A4427}"/>
                </c:ext>
              </c:extLst>
            </c:dLbl>
            <c:dLbl>
              <c:idx val="4"/>
              <c:layout>
                <c:manualLayout>
                  <c:x val="-1.0185067526415994E-16"/>
                  <c:y val="-6.944444444444444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78C-41D4-BB37-88712A4A4427}"/>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105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oundRectCallout">
                    <a:avLst/>
                  </a:prstGeom>
                  <a:noFill/>
                  <a:ln>
                    <a:noFill/>
                  </a:ln>
                </c15:spPr>
                <c15:showLeaderLines val="0"/>
              </c:ext>
            </c:extLst>
          </c:dLbls>
          <c:cat>
            <c:strRef>
              <c:f>French!$D$11:$H$11</c:f>
              <c:strCache>
                <c:ptCount val="5"/>
                <c:pt idx="0">
                  <c:v>Total</c:v>
                </c:pt>
                <c:pt idx="1">
                  <c:v>Moins de 1 an</c:v>
                </c:pt>
                <c:pt idx="2">
                  <c:v>1-2 Ans</c:v>
                </c:pt>
                <c:pt idx="3">
                  <c:v>3-5 Ans</c:v>
                </c:pt>
                <c:pt idx="4">
                  <c:v>Sous la protection de la jeunesse</c:v>
                </c:pt>
              </c:strCache>
            </c:strRef>
          </c:cat>
          <c:val>
            <c:numRef>
              <c:f>French!$D$13:$H$13</c:f>
              <c:numCache>
                <c:formatCode>0.0%</c:formatCode>
                <c:ptCount val="5"/>
                <c:pt idx="0" formatCode="0%">
                  <c:v>1</c:v>
                </c:pt>
                <c:pt idx="1">
                  <c:v>0.61538461538461542</c:v>
                </c:pt>
                <c:pt idx="2">
                  <c:v>0.30769230769230771</c:v>
                </c:pt>
                <c:pt idx="3">
                  <c:v>7.6923076923076927E-2</c:v>
                </c:pt>
                <c:pt idx="4" formatCode="0.00%">
                  <c:v>0.92307692307692313</c:v>
                </c:pt>
              </c:numCache>
            </c:numRef>
          </c:val>
          <c:extLst>
            <c:ext xmlns:c16="http://schemas.microsoft.com/office/drawing/2014/chart" uri="{C3380CC4-5D6E-409C-BE32-E72D297353CC}">
              <c16:uniqueId val="{00000006-178C-41D4-BB37-88712A4A4427}"/>
            </c:ext>
          </c:extLst>
        </c:ser>
        <c:dLbls>
          <c:showLegendKey val="0"/>
          <c:showVal val="0"/>
          <c:showCatName val="0"/>
          <c:showSerName val="0"/>
          <c:showPercent val="0"/>
          <c:showBubbleSize val="0"/>
        </c:dLbls>
        <c:gapWidth val="150"/>
        <c:overlap val="100"/>
        <c:axId val="539562616"/>
        <c:axId val="539565240"/>
      </c:barChart>
      <c:catAx>
        <c:axId val="539562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539565240"/>
        <c:crosses val="autoZero"/>
        <c:auto val="1"/>
        <c:lblAlgn val="ctr"/>
        <c:lblOffset val="100"/>
        <c:noMultiLvlLbl val="0"/>
      </c:catAx>
      <c:valAx>
        <c:axId val="539565240"/>
        <c:scaling>
          <c:orientation val="minMax"/>
        </c:scaling>
        <c:delete val="1"/>
        <c:axPos val="l"/>
        <c:numFmt formatCode="General" sourceLinked="1"/>
        <c:majorTickMark val="none"/>
        <c:minorTickMark val="none"/>
        <c:tickLblPos val="nextTo"/>
        <c:crossAx val="5395626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636404199475067"/>
          <c:y val="0.10661441958753903"/>
          <c:w val="0.65393858267716531"/>
          <c:h val="0.78677116082492193"/>
        </c:manualLayout>
      </c:layout>
      <c:pieChart>
        <c:varyColors val="1"/>
        <c:ser>
          <c:idx val="0"/>
          <c:order val="0"/>
          <c:explosion val="3"/>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069E-42EA-A2C8-FD2076D972CA}"/>
              </c:ext>
            </c:extLst>
          </c:dPt>
          <c:dPt>
            <c:idx val="1"/>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069E-42EA-A2C8-FD2076D972CA}"/>
              </c:ext>
            </c:extLst>
          </c:dPt>
          <c:dPt>
            <c:idx val="2"/>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069E-42EA-A2C8-FD2076D972CA}"/>
              </c:ext>
            </c:extLst>
          </c:dPt>
          <c:dPt>
            <c:idx val="3"/>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069E-42EA-A2C8-FD2076D972CA}"/>
              </c:ext>
            </c:extLst>
          </c:dPt>
          <c:dPt>
            <c:idx val="4"/>
            <c:bubble3D val="0"/>
            <c:spPr>
              <a:solidFill>
                <a:schemeClr val="accent3">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069E-42EA-A2C8-FD2076D972CA}"/>
              </c:ext>
            </c:extLst>
          </c:dPt>
          <c:dLbls>
            <c:dLbl>
              <c:idx val="0"/>
              <c:layout>
                <c:manualLayout>
                  <c:x val="0.12055564304461942"/>
                  <c:y val="-8.298605479554598E-2"/>
                </c:manualLayout>
              </c:layout>
              <c:spPr>
                <a:solidFill>
                  <a:schemeClr val="lt1"/>
                </a:solidFill>
                <a:ln>
                  <a:solidFill>
                    <a:schemeClr val="accent1"/>
                  </a:solidFill>
                </a:ln>
                <a:effectLst/>
              </c:spPr>
              <c:txPr>
                <a:bodyPr rot="0" spcFirstLastPara="1" vertOverflow="clip" horzOverflow="clip" vert="horz" wrap="square" lIns="36576" tIns="18288" rIns="36576" bIns="18288" anchor="ctr" anchorCtr="1">
                  <a:spAutoFit/>
                </a:bodyPr>
                <a:lstStyle/>
                <a:p>
                  <a:pPr>
                    <a:defRPr sz="1050" b="0" i="0" u="none" strike="noStrike" kern="1200" baseline="0">
                      <a:solidFill>
                        <a:schemeClr val="accent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spPr xmlns:c15="http://schemas.microsoft.com/office/drawing/2012/chart">
                    <a:prstGeom prst="roundRect">
                      <a:avLst/>
                    </a:prstGeom>
                    <a:noFill/>
                    <a:ln>
                      <a:noFill/>
                    </a:ln>
                  </c15:spPr>
                </c:ext>
                <c:ext xmlns:c16="http://schemas.microsoft.com/office/drawing/2014/chart" uri="{C3380CC4-5D6E-409C-BE32-E72D297353CC}">
                  <c16:uniqueId val="{00000001-069E-42EA-A2C8-FD2076D972CA}"/>
                </c:ext>
              </c:extLst>
            </c:dLbl>
            <c:dLbl>
              <c:idx val="1"/>
              <c:layout>
                <c:manualLayout>
                  <c:x val="-0.105"/>
                  <c:y val="0.23498315437842993"/>
                </c:manualLayout>
              </c:layout>
              <c:spPr>
                <a:solidFill>
                  <a:schemeClr val="lt1"/>
                </a:solidFill>
                <a:ln>
                  <a:solidFill>
                    <a:schemeClr val="accent3"/>
                  </a:solidFill>
                </a:ln>
                <a:effectLst/>
              </c:spPr>
              <c:txPr>
                <a:bodyPr rot="0" spcFirstLastPara="1" vertOverflow="clip" horzOverflow="clip" vert="horz" wrap="square" lIns="36576" tIns="18288" rIns="36576" bIns="18288" anchor="ctr" anchorCtr="1">
                  <a:spAutoFit/>
                </a:bodyPr>
                <a:lstStyle/>
                <a:p>
                  <a:pPr>
                    <a:defRPr sz="1050" b="0" i="0" u="none" strike="noStrike" kern="1200" baseline="0">
                      <a:solidFill>
                        <a:schemeClr val="accent3"/>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spPr xmlns:c15="http://schemas.microsoft.com/office/drawing/2012/chart">
                    <a:prstGeom prst="roundRect">
                      <a:avLst/>
                    </a:prstGeom>
                    <a:noFill/>
                    <a:ln>
                      <a:noFill/>
                    </a:ln>
                  </c15:spPr>
                </c:ext>
                <c:ext xmlns:c16="http://schemas.microsoft.com/office/drawing/2014/chart" uri="{C3380CC4-5D6E-409C-BE32-E72D297353CC}">
                  <c16:uniqueId val="{00000003-069E-42EA-A2C8-FD2076D972CA}"/>
                </c:ext>
              </c:extLst>
            </c:dLbl>
            <c:dLbl>
              <c:idx val="2"/>
              <c:layout>
                <c:manualLayout>
                  <c:x val="-0.21277769028871391"/>
                  <c:y val="4.363636363636364E-2"/>
                </c:manualLayout>
              </c:layout>
              <c:spPr>
                <a:solidFill>
                  <a:schemeClr val="lt1"/>
                </a:solidFill>
                <a:ln>
                  <a:solidFill>
                    <a:schemeClr val="accent5"/>
                  </a:solidFill>
                </a:ln>
                <a:effectLst/>
              </c:spPr>
              <c:txPr>
                <a:bodyPr rot="0" spcFirstLastPara="1" vertOverflow="clip" horzOverflow="clip" vert="horz" wrap="square" lIns="36576" tIns="18288" rIns="36576" bIns="18288" anchor="ctr" anchorCtr="1">
                  <a:spAutoFit/>
                </a:bodyPr>
                <a:lstStyle/>
                <a:p>
                  <a:pPr>
                    <a:defRPr sz="1050" b="0" i="0" u="none" strike="noStrike" kern="1200" baseline="0">
                      <a:solidFill>
                        <a:schemeClr val="accent5"/>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spPr xmlns:c15="http://schemas.microsoft.com/office/drawing/2012/chart">
                    <a:prstGeom prst="roundRect">
                      <a:avLst/>
                    </a:prstGeom>
                    <a:noFill/>
                    <a:ln>
                      <a:noFill/>
                    </a:ln>
                  </c15:spPr>
                </c:ext>
                <c:ext xmlns:c16="http://schemas.microsoft.com/office/drawing/2014/chart" uri="{C3380CC4-5D6E-409C-BE32-E72D297353CC}">
                  <c16:uniqueId val="{00000005-069E-42EA-A2C8-FD2076D972CA}"/>
                </c:ext>
              </c:extLst>
            </c:dLbl>
            <c:dLbl>
              <c:idx val="3"/>
              <c:layout>
                <c:manualLayout>
                  <c:x val="3.4444356955380576E-2"/>
                  <c:y val="8.5646491073376445E-3"/>
                </c:manualLayout>
              </c:layout>
              <c:spPr>
                <a:solidFill>
                  <a:schemeClr val="lt1"/>
                </a:solidFill>
                <a:ln>
                  <a:solidFill>
                    <a:schemeClr val="accent1">
                      <a:lumMod val="60000"/>
                    </a:schemeClr>
                  </a:solidFill>
                </a:ln>
                <a:effectLst/>
              </c:spPr>
              <c:txPr>
                <a:bodyPr rot="0" spcFirstLastPara="1" vertOverflow="clip" horzOverflow="clip" vert="horz" wrap="square" lIns="36576" tIns="18288" rIns="36576" bIns="18288" anchor="ctr" anchorCtr="1">
                  <a:spAutoFit/>
                </a:bodyPr>
                <a:lstStyle/>
                <a:p>
                  <a:pPr>
                    <a:defRPr sz="1050" b="0" i="0" u="none" strike="noStrike" kern="1200" baseline="0">
                      <a:solidFill>
                        <a:schemeClr val="accent1">
                          <a:lumMod val="60000"/>
                        </a:schemeClr>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spPr xmlns:c15="http://schemas.microsoft.com/office/drawing/2012/chart">
                    <a:prstGeom prst="roundRect">
                      <a:avLst/>
                    </a:prstGeom>
                    <a:noFill/>
                    <a:ln>
                      <a:noFill/>
                    </a:ln>
                  </c15:spPr>
                </c:ext>
                <c:ext xmlns:c16="http://schemas.microsoft.com/office/drawing/2014/chart" uri="{C3380CC4-5D6E-409C-BE32-E72D297353CC}">
                  <c16:uniqueId val="{00000007-069E-42EA-A2C8-FD2076D972CA}"/>
                </c:ext>
              </c:extLst>
            </c:dLbl>
            <c:dLbl>
              <c:idx val="4"/>
              <c:layout>
                <c:manualLayout>
                  <c:x val="0.29333333333333328"/>
                  <c:y val="4.12121212121212E-2"/>
                </c:manualLayout>
              </c:layout>
              <c:spPr>
                <a:solidFill>
                  <a:schemeClr val="lt1"/>
                </a:solidFill>
                <a:ln>
                  <a:solidFill>
                    <a:schemeClr val="accent3">
                      <a:lumMod val="60000"/>
                    </a:schemeClr>
                  </a:solidFill>
                </a:ln>
                <a:effectLst/>
              </c:spPr>
              <c:txPr>
                <a:bodyPr rot="0" spcFirstLastPara="1" vertOverflow="clip" horzOverflow="clip" vert="horz" wrap="square" lIns="36576" tIns="18288" rIns="36576" bIns="18288" anchor="ctr" anchorCtr="1">
                  <a:spAutoFit/>
                </a:bodyPr>
                <a:lstStyle/>
                <a:p>
                  <a:pPr>
                    <a:defRPr sz="1050" b="0" i="0" u="none" strike="noStrike" kern="1200" baseline="0">
                      <a:solidFill>
                        <a:schemeClr val="accent3">
                          <a:lumMod val="60000"/>
                        </a:schemeClr>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spPr xmlns:c15="http://schemas.microsoft.com/office/drawing/2012/chart">
                    <a:prstGeom prst="roundRect">
                      <a:avLst/>
                    </a:prstGeom>
                    <a:noFill/>
                    <a:ln>
                      <a:noFill/>
                    </a:ln>
                  </c15:spPr>
                  <c15:layout>
                    <c:manualLayout>
                      <c:w val="0.28853307086614166"/>
                      <c:h val="0.18176015270818419"/>
                    </c:manualLayout>
                  </c15:layout>
                </c:ext>
                <c:ext xmlns:c16="http://schemas.microsoft.com/office/drawing/2014/chart" uri="{C3380CC4-5D6E-409C-BE32-E72D297353CC}">
                  <c16:uniqueId val="{00000009-069E-42EA-A2C8-FD2076D972CA}"/>
                </c:ext>
              </c:extLst>
            </c:dLbl>
            <c:spPr>
              <a:effectLst/>
            </c:spPr>
            <c:txPr>
              <a:bodyPr rot="0" spcFirstLastPara="1" vertOverflow="clip" horzOverflow="clip" vert="horz" wrap="square" lIns="38100" tIns="19050" rIns="38100" bIns="19050" anchor="ctr" anchorCtr="1">
                <a:spAutoFit/>
              </a:bodyPr>
              <a:lstStyle/>
              <a:p>
                <a:pPr>
                  <a:defRPr sz="1050" b="0" i="0" u="none" strike="noStrike" kern="1200" baseline="0">
                    <a:solidFill>
                      <a:schemeClr val="accent1"/>
                    </a:solidFill>
                    <a:latin typeface="+mn-lt"/>
                    <a:ea typeface="+mn-ea"/>
                    <a:cs typeface="+mn-cs"/>
                  </a:defRPr>
                </a:pPr>
                <a:endParaRPr lang="en-US"/>
              </a:p>
            </c:tx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oundRect">
                    <a:avLst/>
                  </a:prstGeom>
                  <a:noFill/>
                  <a:ln>
                    <a:noFill/>
                  </a:ln>
                </c15:spPr>
              </c:ext>
            </c:extLst>
          </c:dLbls>
          <c:cat>
            <c:strRef>
              <c:f>French!$C$6:$C$10</c:f>
              <c:strCache>
                <c:ptCount val="5"/>
                <c:pt idx="0">
                  <c:v>Membres du conseil d'administration</c:v>
                </c:pt>
                <c:pt idx="1">
                  <c:v>Clinique</c:v>
                </c:pt>
                <c:pt idx="2">
                  <c:v>Projets spéciaux</c:v>
                </c:pt>
                <c:pt idx="3">
                  <c:v>Musicothérapie</c:v>
                </c:pt>
                <c:pt idx="4">
                  <c:v>Administration</c:v>
                </c:pt>
              </c:strCache>
            </c:strRef>
          </c:cat>
          <c:val>
            <c:numRef>
              <c:f>French!$D$6:$D$10</c:f>
              <c:numCache>
                <c:formatCode>General</c:formatCode>
                <c:ptCount val="5"/>
                <c:pt idx="0">
                  <c:v>600</c:v>
                </c:pt>
                <c:pt idx="1">
                  <c:v>75.45</c:v>
                </c:pt>
                <c:pt idx="2">
                  <c:v>16.5</c:v>
                </c:pt>
                <c:pt idx="3">
                  <c:v>10</c:v>
                </c:pt>
                <c:pt idx="4">
                  <c:v>5</c:v>
                </c:pt>
              </c:numCache>
            </c:numRef>
          </c:val>
          <c:extLst>
            <c:ext xmlns:c16="http://schemas.microsoft.com/office/drawing/2014/chart" uri="{C3380CC4-5D6E-409C-BE32-E72D297353CC}">
              <c16:uniqueId val="{0000000A-069E-42EA-A2C8-FD2076D972CA}"/>
            </c:ext>
          </c:extLst>
        </c:ser>
        <c:ser>
          <c:idx val="1"/>
          <c:order val="1"/>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C-069E-42EA-A2C8-FD2076D972CA}"/>
              </c:ext>
            </c:extLst>
          </c:dPt>
          <c:dPt>
            <c:idx val="1"/>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E-069E-42EA-A2C8-FD2076D972CA}"/>
              </c:ext>
            </c:extLst>
          </c:dPt>
          <c:dPt>
            <c:idx val="2"/>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0-069E-42EA-A2C8-FD2076D972CA}"/>
              </c:ext>
            </c:extLst>
          </c:dPt>
          <c:dPt>
            <c:idx val="3"/>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2-069E-42EA-A2C8-FD2076D972CA}"/>
              </c:ext>
            </c:extLst>
          </c:dPt>
          <c:dPt>
            <c:idx val="4"/>
            <c:bubble3D val="0"/>
            <c:spPr>
              <a:solidFill>
                <a:schemeClr val="accent3">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4-069E-42EA-A2C8-FD2076D972CA}"/>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1"/>
              <c:showCatName val="1"/>
              <c:showSerName val="0"/>
              <c:showPercent val="1"/>
              <c:showBubbleSize val="0"/>
              <c:extLst>
                <c:ext xmlns:c16="http://schemas.microsoft.com/office/drawing/2014/chart" uri="{C3380CC4-5D6E-409C-BE32-E72D297353CC}">
                  <c16:uniqueId val="{0000000C-069E-42EA-A2C8-FD2076D972CA}"/>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en-US"/>
                </a:p>
              </c:txPr>
              <c:dLblPos val="outEnd"/>
              <c:showLegendKey val="0"/>
              <c:showVal val="1"/>
              <c:showCatName val="1"/>
              <c:showSerName val="0"/>
              <c:showPercent val="1"/>
              <c:showBubbleSize val="0"/>
              <c:extLst>
                <c:ext xmlns:c16="http://schemas.microsoft.com/office/drawing/2014/chart" uri="{C3380CC4-5D6E-409C-BE32-E72D297353CC}">
                  <c16:uniqueId val="{0000000E-069E-42EA-A2C8-FD2076D972CA}"/>
                </c:ext>
              </c:extLst>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solidFill>
                      <a:latin typeface="+mn-lt"/>
                      <a:ea typeface="+mn-ea"/>
                      <a:cs typeface="+mn-cs"/>
                    </a:defRPr>
                  </a:pPr>
                  <a:endParaRPr lang="en-US"/>
                </a:p>
              </c:txPr>
              <c:dLblPos val="outEnd"/>
              <c:showLegendKey val="0"/>
              <c:showVal val="1"/>
              <c:showCatName val="1"/>
              <c:showSerName val="0"/>
              <c:showPercent val="1"/>
              <c:showBubbleSize val="0"/>
              <c:extLst>
                <c:ext xmlns:c16="http://schemas.microsoft.com/office/drawing/2014/chart" uri="{C3380CC4-5D6E-409C-BE32-E72D297353CC}">
                  <c16:uniqueId val="{00000010-069E-42EA-A2C8-FD2076D972CA}"/>
                </c:ext>
              </c:extLst>
            </c:dLbl>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lumMod val="60000"/>
                        </a:schemeClr>
                      </a:solidFill>
                      <a:latin typeface="+mn-lt"/>
                      <a:ea typeface="+mn-ea"/>
                      <a:cs typeface="+mn-cs"/>
                    </a:defRPr>
                  </a:pPr>
                  <a:endParaRPr lang="en-US"/>
                </a:p>
              </c:txPr>
              <c:dLblPos val="outEnd"/>
              <c:showLegendKey val="0"/>
              <c:showVal val="1"/>
              <c:showCatName val="1"/>
              <c:showSerName val="0"/>
              <c:showPercent val="1"/>
              <c:showBubbleSize val="0"/>
              <c:extLst>
                <c:ext xmlns:c16="http://schemas.microsoft.com/office/drawing/2014/chart" uri="{C3380CC4-5D6E-409C-BE32-E72D297353CC}">
                  <c16:uniqueId val="{00000012-069E-42EA-A2C8-FD2076D972CA}"/>
                </c:ext>
              </c:extLst>
            </c:dLbl>
            <c:dLbl>
              <c:idx val="4"/>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lumMod val="60000"/>
                        </a:schemeClr>
                      </a:solidFill>
                      <a:latin typeface="+mn-lt"/>
                      <a:ea typeface="+mn-ea"/>
                      <a:cs typeface="+mn-cs"/>
                    </a:defRPr>
                  </a:pPr>
                  <a:endParaRPr lang="en-US"/>
                </a:p>
              </c:txPr>
              <c:dLblPos val="outEnd"/>
              <c:showLegendKey val="0"/>
              <c:showVal val="1"/>
              <c:showCatName val="1"/>
              <c:showSerName val="0"/>
              <c:showPercent val="1"/>
              <c:showBubbleSize val="0"/>
              <c:extLst>
                <c:ext xmlns:c16="http://schemas.microsoft.com/office/drawing/2014/chart" uri="{C3380CC4-5D6E-409C-BE32-E72D297353CC}">
                  <c16:uniqueId val="{00000014-069E-42EA-A2C8-FD2076D972CA}"/>
                </c:ext>
              </c:extLst>
            </c:dLbl>
            <c:spPr>
              <a:noFill/>
              <a:ln>
                <a:noFill/>
              </a:ln>
              <a:effectLst/>
            </c:sp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French!$C$6:$C$10</c:f>
              <c:strCache>
                <c:ptCount val="5"/>
                <c:pt idx="0">
                  <c:v>Membres du conseil d'administration</c:v>
                </c:pt>
                <c:pt idx="1">
                  <c:v>Clinique</c:v>
                </c:pt>
                <c:pt idx="2">
                  <c:v>Projets spéciaux</c:v>
                </c:pt>
                <c:pt idx="3">
                  <c:v>Musicothérapie</c:v>
                </c:pt>
                <c:pt idx="4">
                  <c:v>Administration</c:v>
                </c:pt>
              </c:strCache>
            </c:strRef>
          </c:cat>
          <c:val>
            <c:numRef>
              <c:f>French!$E$6:$E$10</c:f>
              <c:numCache>
                <c:formatCode>General</c:formatCode>
                <c:ptCount val="5"/>
                <c:pt idx="0">
                  <c:v>18</c:v>
                </c:pt>
                <c:pt idx="1">
                  <c:v>3</c:v>
                </c:pt>
                <c:pt idx="2">
                  <c:v>11</c:v>
                </c:pt>
                <c:pt idx="3">
                  <c:v>1</c:v>
                </c:pt>
                <c:pt idx="4">
                  <c:v>2</c:v>
                </c:pt>
              </c:numCache>
            </c:numRef>
          </c:val>
          <c:extLst>
            <c:ext xmlns:c16="http://schemas.microsoft.com/office/drawing/2014/chart" uri="{C3380CC4-5D6E-409C-BE32-E72D297353CC}">
              <c16:uniqueId val="{00000015-069E-42EA-A2C8-FD2076D972CA}"/>
            </c:ext>
          </c:extLst>
        </c:ser>
        <c:dLbls>
          <c:dLblPos val="outEnd"/>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[Stagiaire stats.xlsx]Sheet1!PivotTable2</c:name>
    <c:fmtId val="4"/>
  </c:pivotSource>
  <c:chart>
    <c:title>
      <c:tx>
        <c:rich>
          <a:bodyPr rot="0" spcFirstLastPara="1" vertOverflow="ellipsis" vert="horz" wrap="square" anchor="ctr" anchorCtr="1"/>
          <a:lstStyle/>
          <a:p>
            <a:pPr algn="ctr" rtl="0">
              <a:defRPr sz="1600" b="0" i="0" u="none" strike="noStrike" kern="1200" spc="0" baseline="0">
                <a:solidFill>
                  <a:schemeClr val="tx1"/>
                </a:solidFill>
                <a:latin typeface="+mn-lt"/>
                <a:ea typeface="+mn-ea"/>
                <a:cs typeface="+mn-cs"/>
              </a:defRPr>
            </a:pPr>
            <a:r>
              <a:rPr lang="fr-CA" sz="1600"/>
              <a:t>Nombre de stagiaires par programme</a:t>
            </a:r>
          </a:p>
        </c:rich>
      </c:tx>
      <c:layout>
        <c:manualLayout>
          <c:xMode val="edge"/>
          <c:yMode val="edge"/>
          <c:x val="0.21055828664764764"/>
          <c:y val="2.0263424518743668E-2"/>
        </c:manualLayout>
      </c:layout>
      <c:overlay val="0"/>
      <c:spPr>
        <a:noFill/>
        <a:ln>
          <a:noFill/>
        </a:ln>
        <a:effectLst/>
      </c:spPr>
      <c:txPr>
        <a:bodyPr rot="0" spcFirstLastPara="1" vertOverflow="ellipsis" vert="horz" wrap="square" anchor="ctr" anchorCtr="1"/>
        <a:lstStyle/>
        <a:p>
          <a:pPr algn="ctr" rtl="0">
            <a:defRPr sz="1600" b="0" i="0" u="none" strike="noStrike" kern="1200" spc="0" baseline="0">
              <a:solidFill>
                <a:schemeClr val="tx1"/>
              </a:solidFill>
              <a:latin typeface="+mn-lt"/>
              <a:ea typeface="+mn-ea"/>
              <a:cs typeface="+mn-cs"/>
            </a:defRPr>
          </a:pPr>
          <a:endParaRPr lang="en-US"/>
        </a:p>
      </c:txPr>
    </c:title>
    <c:autoTitleDeleted val="0"/>
    <c:pivotFmts>
      <c:pivotFmt>
        <c:idx val="0"/>
        <c:spPr>
          <a:solidFill>
            <a:schemeClr val="accent1"/>
          </a:solidFill>
          <a:ln>
            <a:noFill/>
          </a:ln>
          <a:effectLst/>
        </c:spPr>
        <c:marker>
          <c:symbol val="none"/>
        </c:marker>
      </c:pivotFmt>
      <c:pivotFmt>
        <c:idx val="1"/>
        <c:spPr>
          <a:solidFill>
            <a:schemeClr val="accent1"/>
          </a:solidFill>
          <a:ln>
            <a:noFill/>
          </a:ln>
          <a:effectLst/>
        </c:spPr>
        <c:marker>
          <c:symbol val="none"/>
        </c:marker>
      </c:pivotFmt>
      <c:pivotFmt>
        <c:idx val="2"/>
        <c:spPr>
          <a:solidFill>
            <a:schemeClr val="accent1"/>
          </a:solidFill>
          <a:ln>
            <a:noFill/>
          </a:ln>
          <a:effectLst/>
        </c:spPr>
        <c:marker>
          <c:symbol val="none"/>
        </c:marker>
      </c:pivotFmt>
    </c:pivotFmts>
    <c:plotArea>
      <c:layout/>
      <c:barChart>
        <c:barDir val="bar"/>
        <c:grouping val="clustered"/>
        <c:varyColors val="0"/>
        <c:ser>
          <c:idx val="0"/>
          <c:order val="0"/>
          <c:tx>
            <c:strRef>
              <c:f>Sheet1!$B$3</c:f>
              <c:strCache>
                <c:ptCount val="1"/>
                <c:pt idx="0">
                  <c:v>Total</c:v>
                </c:pt>
              </c:strCache>
            </c:strRef>
          </c:tx>
          <c:spPr>
            <a:solidFill>
              <a:srgbClr val="47C6C9"/>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Sheet1!$A$4:$A$14</c:f>
              <c:multiLvlStrCache>
                <c:ptCount val="5"/>
                <c:lvl>
                  <c:pt idx="0">
                    <c:v>Conseil en soins spéciaux</c:v>
                  </c:pt>
                  <c:pt idx="1">
                    <c:v>Intervention correctionnelle auprès des jeunes et des adultes</c:v>
                  </c:pt>
                  <c:pt idx="2">
                    <c:v>Conseil en soins spéciaux</c:v>
                  </c:pt>
                  <c:pt idx="3">
                    <c:v>Psychologie du comportement</c:v>
                  </c:pt>
                  <c:pt idx="4">
                    <c:v>Travail avec les jeunes</c:v>
                  </c:pt>
                </c:lvl>
                <c:lvl>
                  <c:pt idx="0">
                    <c:v>CDI College</c:v>
                  </c:pt>
                  <c:pt idx="1">
                    <c:v>Collège John Abbot</c:v>
                  </c:pt>
                  <c:pt idx="2">
                    <c:v>Collège St Lawrence</c:v>
                  </c:pt>
                  <c:pt idx="3">
                    <c:v>Collège Vanier</c:v>
                  </c:pt>
                  <c:pt idx="4">
                    <c:v>Université de Concordia</c:v>
                  </c:pt>
                </c:lvl>
              </c:multiLvlStrCache>
            </c:multiLvlStrRef>
          </c:cat>
          <c:val>
            <c:numRef>
              <c:f>Sheet1!$B$4:$B$14</c:f>
              <c:numCache>
                <c:formatCode>General</c:formatCode>
                <c:ptCount val="5"/>
                <c:pt idx="0">
                  <c:v>2</c:v>
                </c:pt>
                <c:pt idx="1">
                  <c:v>1</c:v>
                </c:pt>
                <c:pt idx="2">
                  <c:v>1</c:v>
                </c:pt>
                <c:pt idx="3">
                  <c:v>1</c:v>
                </c:pt>
                <c:pt idx="4">
                  <c:v>1</c:v>
                </c:pt>
              </c:numCache>
            </c:numRef>
          </c:val>
          <c:extLst>
            <c:ext xmlns:c16="http://schemas.microsoft.com/office/drawing/2014/chart" uri="{C3380CC4-5D6E-409C-BE32-E72D297353CC}">
              <c16:uniqueId val="{00000000-7AE7-441D-AFE9-980ED29CDDAF}"/>
            </c:ext>
          </c:extLst>
        </c:ser>
        <c:dLbls>
          <c:showLegendKey val="0"/>
          <c:showVal val="0"/>
          <c:showCatName val="0"/>
          <c:showSerName val="0"/>
          <c:showPercent val="0"/>
          <c:showBubbleSize val="0"/>
        </c:dLbls>
        <c:gapWidth val="76"/>
        <c:axId val="490277488"/>
        <c:axId val="490278800"/>
      </c:barChart>
      <c:catAx>
        <c:axId val="4902774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490278800"/>
        <c:crosses val="autoZero"/>
        <c:auto val="1"/>
        <c:lblAlgn val="ctr"/>
        <c:lblOffset val="100"/>
        <c:noMultiLvlLbl val="0"/>
      </c:catAx>
      <c:valAx>
        <c:axId val="490278800"/>
        <c:scaling>
          <c:orientation val="minMax"/>
        </c:scaling>
        <c:delete val="1"/>
        <c:axPos val="b"/>
        <c:numFmt formatCode="General" sourceLinked="1"/>
        <c:majorTickMark val="none"/>
        <c:minorTickMark val="none"/>
        <c:tickLblPos val="nextTo"/>
        <c:crossAx val="490277488"/>
        <c:crosses val="autoZero"/>
        <c:crossBetween val="between"/>
      </c:valAx>
      <c:spPr>
        <a:noFill/>
        <a:ln>
          <a:noFill/>
        </a:ln>
        <a:effectLst/>
      </c:spPr>
    </c:plotArea>
    <c:plotVisOnly val="1"/>
    <c:dispBlanksAs val="gap"/>
    <c:showDLblsOverMax val="0"/>
  </c:chart>
  <c:spPr>
    <a:noFill/>
    <a:ln>
      <a:noFill/>
    </a:ln>
    <a:effectLst/>
  </c:spPr>
  <c:txPr>
    <a:bodyPr/>
    <a:lstStyle/>
    <a:p>
      <a:pPr>
        <a:defRPr sz="1200">
          <a:solidFill>
            <a:schemeClr val="tx1"/>
          </a:solidFill>
        </a:defRPr>
      </a:pPr>
      <a:endParaRPr lang="en-US"/>
    </a:p>
  </c:txPr>
  <c:externalData r:id="rId4">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cap="all" baseline="0">
                <a:solidFill>
                  <a:schemeClr val="tx1"/>
                </a:solidFill>
                <a:latin typeface="+mn-lt"/>
                <a:ea typeface="+mn-ea"/>
                <a:cs typeface="+mn-cs"/>
              </a:defRPr>
            </a:pPr>
            <a:r>
              <a:rPr lang="fr-CA" sz="1100" b="0" dirty="0">
                <a:solidFill>
                  <a:schemeClr val="tx1"/>
                </a:solidFill>
              </a:rPr>
              <a:t>Participation du père</a:t>
            </a:r>
          </a:p>
        </c:rich>
      </c:tx>
      <c:overlay val="0"/>
      <c:spPr>
        <a:noFill/>
        <a:ln>
          <a:noFill/>
        </a:ln>
        <a:effectLst/>
      </c:spPr>
      <c:txPr>
        <a:bodyPr rot="0" spcFirstLastPara="1" vertOverflow="ellipsis" vert="horz" wrap="square" anchor="ctr" anchorCtr="1"/>
        <a:lstStyle/>
        <a:p>
          <a:pPr>
            <a:defRPr sz="1100" b="0" i="0" u="none" strike="noStrike" kern="1200" cap="all" baseline="0">
              <a:solidFill>
                <a:schemeClr val="tx1"/>
              </a:solidFill>
              <a:latin typeface="+mn-lt"/>
              <a:ea typeface="+mn-ea"/>
              <a:cs typeface="+mn-cs"/>
            </a:defRPr>
          </a:pPr>
          <a:endParaRPr lang="en-US"/>
        </a:p>
      </c:txPr>
    </c:title>
    <c:autoTitleDeleted val="0"/>
    <c:plotArea>
      <c:layout/>
      <c:pieChart>
        <c:varyColors val="1"/>
        <c:ser>
          <c:idx val="0"/>
          <c:order val="0"/>
          <c:explosion val="4"/>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5799-4804-B84C-DBE5CEBEBF6F}"/>
              </c:ext>
            </c:extLst>
          </c:dPt>
          <c:dPt>
            <c:idx val="1"/>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5799-4804-B84C-DBE5CEBEBF6F}"/>
              </c:ext>
            </c:extLst>
          </c:dPt>
          <c:dPt>
            <c:idx val="2"/>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5799-4804-B84C-DBE5CEBEBF6F}"/>
              </c:ext>
            </c:extLst>
          </c:dPt>
          <c:dPt>
            <c:idx val="3"/>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5799-4804-B84C-DBE5CEBEBF6F}"/>
              </c:ext>
            </c:extLst>
          </c:dPt>
          <c:dLbls>
            <c:dLbl>
              <c:idx val="0"/>
              <c:layout>
                <c:manualLayout>
                  <c:x val="8.8422402519928431E-2"/>
                  <c:y val="6.4207609226548792E-2"/>
                </c:manualLayout>
              </c:layout>
              <c:tx>
                <c:rich>
                  <a:bodyPr rot="0" spcFirstLastPara="1" vertOverflow="clip" horzOverflow="clip" vert="horz" wrap="square" lIns="36576" tIns="18288" rIns="36576" bIns="18288" anchor="ctr" anchorCtr="1">
                    <a:spAutoFit/>
                  </a:bodyPr>
                  <a:lstStyle/>
                  <a:p>
                    <a:pPr>
                      <a:defRPr sz="1000" b="1" i="0" u="none" strike="noStrike" kern="1200" baseline="0">
                        <a:solidFill>
                          <a:schemeClr val="accent1"/>
                        </a:solidFill>
                        <a:latin typeface="+mn-lt"/>
                        <a:ea typeface="+mn-ea"/>
                        <a:cs typeface="+mn-cs"/>
                      </a:defRPr>
                    </a:pPr>
                    <a:r>
                      <a:rPr lang="fr-FR" sz="1000" b="0">
                        <a:solidFill>
                          <a:schemeClr val="tx1"/>
                        </a:solidFill>
                      </a:rPr>
                      <a:t>Visites régulières supervisées</a:t>
                    </a:r>
                    <a:r>
                      <a:rPr lang="fr-FR" sz="1000" b="0" baseline="0">
                        <a:solidFill>
                          <a:schemeClr val="tx1"/>
                        </a:solidFill>
                      </a:rPr>
                      <a:t>, </a:t>
                    </a:r>
                    <a:fld id="{6523BF38-F731-4C96-962E-B499C7623195}" type="VALUE">
                      <a:rPr lang="fr-FR" sz="1000" b="0" baseline="0">
                        <a:solidFill>
                          <a:schemeClr val="tx1"/>
                        </a:solidFill>
                      </a:rPr>
                      <a:pPr>
                        <a:defRPr/>
                      </a:pPr>
                      <a:t>[VALUE]</a:t>
                    </a:fld>
                    <a:r>
                      <a:rPr lang="fr-FR" sz="1000" b="0" baseline="0">
                        <a:solidFill>
                          <a:schemeClr val="tx1"/>
                        </a:solidFill>
                      </a:rPr>
                      <a:t>, </a:t>
                    </a:r>
                    <a:fld id="{05CCBC80-A8B2-496A-95FF-7C84437F5965}" type="PERCENTAGE">
                      <a:rPr lang="fr-FR" sz="1000" b="0" baseline="0">
                        <a:solidFill>
                          <a:schemeClr val="tx1"/>
                        </a:solidFill>
                      </a:rPr>
                      <a:pPr>
                        <a:defRPr/>
                      </a:pPr>
                      <a:t>[PERCENTAGE]</a:t>
                    </a:fld>
                    <a:endParaRPr lang="fr-FR" sz="1000" b="0" baseline="0">
                      <a:solidFill>
                        <a:schemeClr val="tx1"/>
                      </a:solidFill>
                    </a:endParaRPr>
                  </a:p>
                </c:rich>
              </c:tx>
              <c:spPr>
                <a:solidFill>
                  <a:schemeClr val="lt1"/>
                </a:solidFill>
                <a:ln>
                  <a:solidFill>
                    <a:schemeClr val="accent1"/>
                  </a:solidFill>
                </a:ln>
                <a:effectLst/>
              </c:spPr>
              <c:txPr>
                <a:bodyPr rot="0" spcFirstLastPara="1" vertOverflow="clip" horzOverflow="clip" vert="horz" wrap="square" lIns="36576" tIns="18288" rIns="36576" bIns="18288" anchor="ctr" anchorCtr="1">
                  <a:spAutoFit/>
                </a:bodyPr>
                <a:lstStyle/>
                <a:p>
                  <a:pPr>
                    <a:defRPr sz="1000" b="1" i="0" u="none" strike="noStrike" kern="1200" baseline="0">
                      <a:solidFill>
                        <a:schemeClr val="accent1"/>
                      </a:solidFill>
                      <a:latin typeface="+mn-lt"/>
                      <a:ea typeface="+mn-ea"/>
                      <a:cs typeface="+mn-cs"/>
                    </a:defRPr>
                  </a:pPr>
                  <a:endParaRPr lang="fr-FR"/>
                </a:p>
              </c:txPr>
              <c:dLblPos val="bestFit"/>
              <c:showLegendKey val="0"/>
              <c:showVal val="1"/>
              <c:showCatName val="1"/>
              <c:showSerName val="0"/>
              <c:showPercent val="1"/>
              <c:showBubbleSize val="0"/>
              <c:extLst>
                <c:ext xmlns:c15="http://schemas.microsoft.com/office/drawing/2012/chart" uri="{CE6537A1-D6FC-4f65-9D91-7224C49458BB}">
                  <c15:spPr xmlns:c15="http://schemas.microsoft.com/office/drawing/2012/chart">
                    <a:prstGeom prst="roundRect">
                      <a:avLst/>
                    </a:prstGeom>
                    <a:noFill/>
                    <a:ln>
                      <a:noFill/>
                    </a:ln>
                  </c15:spPr>
                  <c15:layout>
                    <c:manualLayout>
                      <c:w val="0.23436876688132335"/>
                      <c:h val="0.22992793811328244"/>
                    </c:manualLayout>
                  </c15:layout>
                  <c15:dlblFieldTable/>
                  <c15:showDataLabelsRange val="0"/>
                </c:ext>
                <c:ext xmlns:c16="http://schemas.microsoft.com/office/drawing/2014/chart" uri="{C3380CC4-5D6E-409C-BE32-E72D297353CC}">
                  <c16:uniqueId val="{00000001-5799-4804-B84C-DBE5CEBEBF6F}"/>
                </c:ext>
              </c:extLst>
            </c:dLbl>
            <c:dLbl>
              <c:idx val="1"/>
              <c:layout>
                <c:manualLayout>
                  <c:x val="5.833333333333323E-2"/>
                  <c:y val="-0.10185185185185203"/>
                </c:manualLayout>
              </c:layout>
              <c:tx>
                <c:rich>
                  <a:bodyPr rot="0" spcFirstLastPara="1" vertOverflow="clip" horzOverflow="clip" vert="horz" wrap="square" lIns="36576" tIns="18288" rIns="36576" bIns="18288" anchor="ctr" anchorCtr="1">
                    <a:spAutoFit/>
                  </a:bodyPr>
                  <a:lstStyle/>
                  <a:p>
                    <a:pPr>
                      <a:defRPr sz="1000" b="1" i="0" u="none" strike="noStrike" kern="1200" baseline="0">
                        <a:solidFill>
                          <a:schemeClr val="accent1"/>
                        </a:solidFill>
                        <a:latin typeface="+mn-lt"/>
                        <a:ea typeface="+mn-ea"/>
                        <a:cs typeface="+mn-cs"/>
                      </a:defRPr>
                    </a:pPr>
                    <a:r>
                      <a:rPr lang="en-US" sz="1000" b="0">
                        <a:solidFill>
                          <a:schemeClr val="tx1"/>
                        </a:solidFill>
                      </a:rPr>
                      <a:t>Garde principale, 2, 40%</a:t>
                    </a:r>
                  </a:p>
                </c:rich>
              </c:tx>
              <c:spPr>
                <a:solidFill>
                  <a:schemeClr val="lt1"/>
                </a:solidFill>
                <a:ln>
                  <a:solidFill>
                    <a:schemeClr val="accent3"/>
                  </a:solidFill>
                </a:ln>
                <a:effectLst/>
              </c:spPr>
              <c:txPr>
                <a:bodyPr rot="0" spcFirstLastPara="1" vertOverflow="clip" horzOverflow="clip" vert="horz" wrap="square" lIns="36576" tIns="18288" rIns="36576" bIns="18288" anchor="ctr" anchorCtr="1">
                  <a:spAutoFit/>
                </a:bodyPr>
                <a:lstStyle/>
                <a:p>
                  <a:pPr>
                    <a:defRPr sz="1000" b="1" i="0" u="none" strike="noStrike" kern="1200" baseline="0">
                      <a:solidFill>
                        <a:schemeClr val="accent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spPr xmlns:c15="http://schemas.microsoft.com/office/drawing/2012/chart">
                    <a:prstGeom prst="roundRect">
                      <a:avLst/>
                    </a:prstGeom>
                    <a:noFill/>
                    <a:ln>
                      <a:noFill/>
                    </a:ln>
                  </c15:spPr>
                  <c15:showDataLabelsRange val="0"/>
                </c:ext>
                <c:ext xmlns:c16="http://schemas.microsoft.com/office/drawing/2014/chart" uri="{C3380CC4-5D6E-409C-BE32-E72D297353CC}">
                  <c16:uniqueId val="{00000003-5799-4804-B84C-DBE5CEBEBF6F}"/>
                </c:ext>
              </c:extLst>
            </c:dLbl>
            <c:dLbl>
              <c:idx val="2"/>
              <c:layout>
                <c:manualLayout>
                  <c:x val="-3.2361502115331682E-2"/>
                  <c:y val="1.8991036504004376E-2"/>
                </c:manualLayout>
              </c:layout>
              <c:tx>
                <c:rich>
                  <a:bodyPr rot="0" spcFirstLastPara="1" vertOverflow="clip" horzOverflow="clip" vert="horz" wrap="square" lIns="36576" tIns="18288" rIns="36576" bIns="18288" anchor="ctr" anchorCtr="1">
                    <a:spAutoFit/>
                  </a:bodyPr>
                  <a:lstStyle/>
                  <a:p>
                    <a:pPr>
                      <a:defRPr sz="1000" b="1" i="0" u="none" strike="noStrike" kern="1200" baseline="0">
                        <a:solidFill>
                          <a:schemeClr val="accent1"/>
                        </a:solidFill>
                        <a:latin typeface="+mn-lt"/>
                        <a:ea typeface="+mn-ea"/>
                        <a:cs typeface="+mn-cs"/>
                      </a:defRPr>
                    </a:pPr>
                    <a:r>
                      <a:rPr lang="fr-FR" sz="1000" b="0">
                        <a:solidFill>
                          <a:schemeClr val="tx1"/>
                        </a:solidFill>
                      </a:rPr>
                      <a:t>Visites de Regurlar non supervisées, 1, 20%.</a:t>
                    </a:r>
                  </a:p>
                </c:rich>
              </c:tx>
              <c:spPr>
                <a:solidFill>
                  <a:schemeClr val="lt1"/>
                </a:solidFill>
                <a:ln>
                  <a:solidFill>
                    <a:schemeClr val="accent5"/>
                  </a:solidFill>
                </a:ln>
                <a:effectLst/>
              </c:spPr>
              <c:txPr>
                <a:bodyPr rot="0" spcFirstLastPara="1" vertOverflow="clip" horzOverflow="clip" vert="horz" wrap="square" lIns="36576" tIns="18288" rIns="36576" bIns="18288" anchor="ctr" anchorCtr="1">
                  <a:spAutoFit/>
                </a:bodyPr>
                <a:lstStyle/>
                <a:p>
                  <a:pPr>
                    <a:defRPr sz="1000" b="1" i="0" u="none" strike="noStrike" kern="1200" baseline="0">
                      <a:solidFill>
                        <a:schemeClr val="accent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spPr xmlns:c15="http://schemas.microsoft.com/office/drawing/2012/chart">
                    <a:prstGeom prst="roundRect">
                      <a:avLst/>
                    </a:prstGeom>
                    <a:noFill/>
                    <a:ln>
                      <a:noFill/>
                    </a:ln>
                  </c15:spPr>
                  <c15:layout>
                    <c:manualLayout>
                      <c:w val="0.21813461908761464"/>
                      <c:h val="0.36813611053076201"/>
                    </c:manualLayout>
                  </c15:layout>
                  <c15:showDataLabelsRange val="0"/>
                </c:ext>
                <c:ext xmlns:c16="http://schemas.microsoft.com/office/drawing/2014/chart" uri="{C3380CC4-5D6E-409C-BE32-E72D297353CC}">
                  <c16:uniqueId val="{00000005-5799-4804-B84C-DBE5CEBEBF6F}"/>
                </c:ext>
              </c:extLst>
            </c:dLbl>
            <c:dLbl>
              <c:idx val="3"/>
              <c:layout>
                <c:manualLayout>
                  <c:x val="-0.12695460621574065"/>
                  <c:y val="4.1666761970679603E-2"/>
                </c:manualLayout>
              </c:layout>
              <c:spPr>
                <a:solidFill>
                  <a:schemeClr val="lt1"/>
                </a:solidFill>
                <a:ln>
                  <a:solidFill>
                    <a:schemeClr val="accent1">
                      <a:lumMod val="60000"/>
                    </a:schemeClr>
                  </a:solidFill>
                </a:ln>
                <a:effectLst/>
              </c:spPr>
              <c:txPr>
                <a:bodyPr rot="0" spcFirstLastPara="1" vertOverflow="clip" horzOverflow="clip" vert="horz" wrap="square" lIns="36576" tIns="18288" rIns="36576" bIns="18288" anchor="ctr" anchorCtr="1">
                  <a:spAutoFit/>
                </a:bodyPr>
                <a:lstStyle/>
                <a:p>
                  <a:pPr>
                    <a:defRPr sz="1000" b="1" i="0" u="none" strike="noStrike" kern="1200" baseline="0">
                      <a:solidFill>
                        <a:schemeClr val="accent1">
                          <a:lumMod val="60000"/>
                        </a:schemeClr>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spPr xmlns:c15="http://schemas.microsoft.com/office/drawing/2012/chart">
                    <a:prstGeom prst="roundRect">
                      <a:avLst/>
                    </a:prstGeom>
                    <a:noFill/>
                    <a:ln>
                      <a:noFill/>
                    </a:ln>
                  </c15:spPr>
                </c:ext>
                <c:ext xmlns:c16="http://schemas.microsoft.com/office/drawing/2014/chart" uri="{C3380CC4-5D6E-409C-BE32-E72D297353CC}">
                  <c16:uniqueId val="{00000007-5799-4804-B84C-DBE5CEBEBF6F}"/>
                </c:ext>
              </c:extLst>
            </c:dLbl>
            <c:spPr>
              <a:solidFill>
                <a:prstClr val="white"/>
              </a:solidFill>
              <a:ln>
                <a:solidFill>
                  <a:srgbClr val="4F81BD"/>
                </a:solidFill>
              </a:ln>
              <a:effectLst/>
            </c:sp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oundRect">
                    <a:avLst/>
                  </a:prstGeom>
                  <a:noFill/>
                  <a:ln>
                    <a:noFill/>
                  </a:ln>
                </c15:spPr>
              </c:ext>
            </c:extLst>
          </c:dLbls>
          <c:cat>
            <c:strRef>
              <c:f>French!$D$44:$G$44</c:f>
              <c:strCache>
                <c:ptCount val="4"/>
                <c:pt idx="0">
                  <c:v>Visites régulières supervisées</c:v>
                </c:pt>
                <c:pt idx="1">
                  <c:v>Garde principale</c:v>
                </c:pt>
                <c:pt idx="2">
                  <c:v>Visites de Regurlar non supervisées</c:v>
                </c:pt>
                <c:pt idx="3">
                  <c:v>Visites occasionnelles</c:v>
                </c:pt>
              </c:strCache>
            </c:strRef>
          </c:cat>
          <c:val>
            <c:numRef>
              <c:f>French!$D$45:$G$45</c:f>
              <c:numCache>
                <c:formatCode>General</c:formatCode>
                <c:ptCount val="4"/>
                <c:pt idx="0">
                  <c:v>1</c:v>
                </c:pt>
                <c:pt idx="1">
                  <c:v>2</c:v>
                </c:pt>
                <c:pt idx="2">
                  <c:v>1</c:v>
                </c:pt>
                <c:pt idx="3">
                  <c:v>1</c:v>
                </c:pt>
              </c:numCache>
            </c:numRef>
          </c:val>
          <c:extLst>
            <c:ext xmlns:c16="http://schemas.microsoft.com/office/drawing/2014/chart" uri="{C3380CC4-5D6E-409C-BE32-E72D297353CC}">
              <c16:uniqueId val="{00000008-5799-4804-B84C-DBE5CEBEBF6F}"/>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endParaRPr lang="en-US"/>
        </a:p>
      </c:txPr>
    </c:title>
    <c:autoTitleDeleted val="0"/>
    <c:plotArea>
      <c:layout/>
      <c:barChart>
        <c:barDir val="bar"/>
        <c:grouping val="clustered"/>
        <c:varyColors val="0"/>
        <c:ser>
          <c:idx val="0"/>
          <c:order val="0"/>
          <c:tx>
            <c:strRef>
              <c:f>'Family Assistance'!$F$8</c:f>
              <c:strCache>
                <c:ptCount val="1"/>
                <c:pt idx="0">
                  <c:v>Âge des enfants</c:v>
                </c:pt>
              </c:strCache>
            </c:strRef>
          </c:tx>
          <c:spPr>
            <a:solidFill>
              <a:srgbClr val="47C6C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'Family Assistance'!$E$9:$E$13</c:f>
              <c:strCache>
                <c:ptCount val="5"/>
                <c:pt idx="0">
                  <c:v>Total</c:v>
                </c:pt>
                <c:pt idx="1">
                  <c:v>&lt; 1 An</c:v>
                </c:pt>
                <c:pt idx="2">
                  <c:v>1 An</c:v>
                </c:pt>
                <c:pt idx="3">
                  <c:v>2 Ans</c:v>
                </c:pt>
                <c:pt idx="4">
                  <c:v>4 Ans</c:v>
                </c:pt>
              </c:strCache>
            </c:strRef>
          </c:cat>
          <c:val>
            <c:numRef>
              <c:f>'Family Assistance'!$F$9:$F$13</c:f>
              <c:numCache>
                <c:formatCode>General</c:formatCode>
                <c:ptCount val="5"/>
                <c:pt idx="0">
                  <c:v>17</c:v>
                </c:pt>
                <c:pt idx="1">
                  <c:v>5</c:v>
                </c:pt>
                <c:pt idx="2">
                  <c:v>5</c:v>
                </c:pt>
                <c:pt idx="3">
                  <c:v>3</c:v>
                </c:pt>
                <c:pt idx="4">
                  <c:v>3</c:v>
                </c:pt>
              </c:numCache>
            </c:numRef>
          </c:val>
          <c:extLst>
            <c:ext xmlns:c16="http://schemas.microsoft.com/office/drawing/2014/chart" uri="{C3380CC4-5D6E-409C-BE32-E72D297353CC}">
              <c16:uniqueId val="{00000000-6298-47F0-BD95-ADC37831C6F5}"/>
            </c:ext>
          </c:extLst>
        </c:ser>
        <c:dLbls>
          <c:dLblPos val="outEnd"/>
          <c:showLegendKey val="0"/>
          <c:showVal val="1"/>
          <c:showCatName val="0"/>
          <c:showSerName val="0"/>
          <c:showPercent val="0"/>
          <c:showBubbleSize val="0"/>
        </c:dLbls>
        <c:gapWidth val="53"/>
        <c:axId val="445572488"/>
        <c:axId val="445574784"/>
      </c:barChart>
      <c:catAx>
        <c:axId val="4455724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445574784"/>
        <c:crosses val="autoZero"/>
        <c:auto val="1"/>
        <c:lblAlgn val="ctr"/>
        <c:lblOffset val="100"/>
        <c:noMultiLvlLbl val="0"/>
      </c:catAx>
      <c:valAx>
        <c:axId val="445574784"/>
        <c:scaling>
          <c:orientation val="minMax"/>
        </c:scaling>
        <c:delete val="1"/>
        <c:axPos val="b"/>
        <c:numFmt formatCode="General" sourceLinked="1"/>
        <c:majorTickMark val="none"/>
        <c:minorTickMark val="none"/>
        <c:tickLblPos val="nextTo"/>
        <c:crossAx val="4455724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US" sz="1600"/>
              <a:t>Nombre de Parents</a:t>
            </a:r>
          </a:p>
        </c:rich>
      </c:tx>
      <c:layout>
        <c:manualLayout>
          <c:xMode val="edge"/>
          <c:yMode val="edge"/>
          <c:x val="0.14346832814122534"/>
          <c:y val="2.3809523809523808E-2"/>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title>
    <c:autoTitleDeleted val="0"/>
    <c:plotArea>
      <c:layout/>
      <c:pieChart>
        <c:varyColors val="1"/>
        <c:ser>
          <c:idx val="0"/>
          <c:order val="0"/>
          <c:tx>
            <c:strRef>
              <c:f>'Family Assistance'!$F$21</c:f>
              <c:strCache>
                <c:ptCount val="1"/>
                <c:pt idx="0">
                  <c:v>Nombre de Parents</c:v>
                </c:pt>
              </c:strCache>
            </c:strRef>
          </c:tx>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6CB6-41AC-946C-EF593CA55A4C}"/>
              </c:ext>
            </c:extLst>
          </c:dPt>
          <c:dPt>
            <c:idx val="1"/>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6CB6-41AC-946C-EF593CA55A4C}"/>
              </c:ext>
            </c:extLst>
          </c:dPt>
          <c:dPt>
            <c:idx val="2"/>
            <c:bubble3D val="0"/>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6CB6-41AC-946C-EF593CA55A4C}"/>
              </c:ext>
            </c:extLst>
          </c:dPt>
          <c:dLbls>
            <c:dLbl>
              <c:idx val="0"/>
              <c:layout>
                <c:manualLayout>
                  <c:x val="0.21031746031746032"/>
                  <c:y val="4.1853512705530643E-2"/>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6CB6-41AC-946C-EF593CA55A4C}"/>
                </c:ext>
              </c:extLst>
            </c:dLbl>
            <c:dLbl>
              <c:idx val="1"/>
              <c:layout>
                <c:manualLayout>
                  <c:x val="0.10714285714285714"/>
                  <c:y val="0.1973094170403587"/>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6CB6-41AC-946C-EF593CA55A4C}"/>
                </c:ext>
              </c:extLst>
            </c:dLbl>
            <c:dLbl>
              <c:idx val="2"/>
              <c:layout>
                <c:manualLayout>
                  <c:x val="-6.7460317460317457E-2"/>
                  <c:y val="-1.7937219730941815E-2"/>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6CB6-41AC-946C-EF593CA55A4C}"/>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mn-lt"/>
                    <a:ea typeface="+mn-ea"/>
                    <a:cs typeface="+mn-cs"/>
                  </a:defRPr>
                </a:pPr>
                <a:endParaRPr lang="en-US"/>
              </a:p>
            </c:tx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'Family Assistance'!$E$22:$E$24</c:f>
              <c:strCache>
                <c:ptCount val="3"/>
                <c:pt idx="0">
                  <c:v>Pères célibataires</c:v>
                </c:pt>
                <c:pt idx="1">
                  <c:v>2 Couples</c:v>
                </c:pt>
                <c:pt idx="2">
                  <c:v>Mères célibataires / futures mamans</c:v>
                </c:pt>
              </c:strCache>
            </c:strRef>
          </c:cat>
          <c:val>
            <c:numRef>
              <c:f>'Family Assistance'!$F$22:$F$24</c:f>
              <c:numCache>
                <c:formatCode>General</c:formatCode>
                <c:ptCount val="3"/>
                <c:pt idx="0">
                  <c:v>1</c:v>
                </c:pt>
                <c:pt idx="1">
                  <c:v>4</c:v>
                </c:pt>
                <c:pt idx="2">
                  <c:v>13</c:v>
                </c:pt>
              </c:numCache>
            </c:numRef>
          </c:val>
          <c:extLst>
            <c:ext xmlns:c16="http://schemas.microsoft.com/office/drawing/2014/chart" uri="{C3380CC4-5D6E-409C-BE32-E72D297353CC}">
              <c16:uniqueId val="{00000006-6CB6-41AC-946C-EF593CA55A4C}"/>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'Family Assistance'!$F$29</c:f>
              <c:strCache>
                <c:ptCount val="1"/>
                <c:pt idx="0">
                  <c:v>Âge des parents </c:v>
                </c:pt>
              </c:strCache>
            </c:strRef>
          </c:tx>
          <c:spPr>
            <a:solidFill>
              <a:srgbClr val="47C6C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'Family Assistance'!$E$30:$E$35</c:f>
              <c:strCache>
                <c:ptCount val="6"/>
                <c:pt idx="0">
                  <c:v>26 &gt;</c:v>
                </c:pt>
                <c:pt idx="1">
                  <c:v>21-25 Ans</c:v>
                </c:pt>
                <c:pt idx="2">
                  <c:v>20 Ans</c:v>
                </c:pt>
                <c:pt idx="3">
                  <c:v>19 Ans</c:v>
                </c:pt>
                <c:pt idx="4">
                  <c:v>18 Ans</c:v>
                </c:pt>
                <c:pt idx="5">
                  <c:v>Mineurs</c:v>
                </c:pt>
              </c:strCache>
            </c:strRef>
          </c:cat>
          <c:val>
            <c:numRef>
              <c:f>'Family Assistance'!$F$30:$F$35</c:f>
              <c:numCache>
                <c:formatCode>General</c:formatCode>
                <c:ptCount val="6"/>
                <c:pt idx="0">
                  <c:v>6</c:v>
                </c:pt>
                <c:pt idx="1">
                  <c:v>6</c:v>
                </c:pt>
                <c:pt idx="2">
                  <c:v>2</c:v>
                </c:pt>
                <c:pt idx="3">
                  <c:v>2</c:v>
                </c:pt>
                <c:pt idx="4">
                  <c:v>1</c:v>
                </c:pt>
                <c:pt idx="5">
                  <c:v>1</c:v>
                </c:pt>
              </c:numCache>
            </c:numRef>
          </c:val>
          <c:extLst>
            <c:ext xmlns:c16="http://schemas.microsoft.com/office/drawing/2014/chart" uri="{C3380CC4-5D6E-409C-BE32-E72D297353CC}">
              <c16:uniqueId val="{00000000-E2CC-4841-81F0-985743DF47FA}"/>
            </c:ext>
          </c:extLst>
        </c:ser>
        <c:dLbls>
          <c:dLblPos val="outEnd"/>
          <c:showLegendKey val="0"/>
          <c:showVal val="1"/>
          <c:showCatName val="0"/>
          <c:showSerName val="0"/>
          <c:showPercent val="0"/>
          <c:showBubbleSize val="0"/>
        </c:dLbls>
        <c:gapWidth val="68"/>
        <c:overlap val="32"/>
        <c:axId val="796299544"/>
        <c:axId val="796300200"/>
      </c:barChart>
      <c:catAx>
        <c:axId val="7962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796300200"/>
        <c:crosses val="autoZero"/>
        <c:auto val="1"/>
        <c:lblAlgn val="ctr"/>
        <c:lblOffset val="100"/>
        <c:noMultiLvlLbl val="0"/>
      </c:catAx>
      <c:valAx>
        <c:axId val="796300200"/>
        <c:scaling>
          <c:orientation val="minMax"/>
        </c:scaling>
        <c:delete val="1"/>
        <c:axPos val="b"/>
        <c:numFmt formatCode="General" sourceLinked="1"/>
        <c:majorTickMark val="none"/>
        <c:minorTickMark val="none"/>
        <c:tickLblPos val="nextTo"/>
        <c:crossAx val="7962995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French!$C$59</c:f>
              <c:strCache>
                <c:ptCount val="1"/>
              </c:strCache>
            </c:strRef>
          </c:tx>
          <c:spPr>
            <a:solidFill>
              <a:srgbClr val="47C6C9"/>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French!$B$60:$B$66</c:f>
              <c:strCache>
                <c:ptCount val="7"/>
                <c:pt idx="0">
                  <c:v>Nombre total d'élèves inscrits pour l'année scolaire</c:v>
                </c:pt>
                <c:pt idx="1">
                  <c:v>8 élèves restants de l'année scolaire 2021-2022</c:v>
                </c:pt>
                <c:pt idx="2">
                  <c:v>Nouveaux élèves inscrits pour 2022-2023</c:v>
                </c:pt>
                <c:pt idx="3">
                  <c:v>Etudiants encore inscrits au 31 mars 2023</c:v>
                </c:pt>
                <c:pt idx="4">
                  <c:v>Étudiants inscrits au programme du secteur jeunesse</c:v>
                </c:pt>
                <c:pt idx="5">
                  <c:v>Étudiants inscrits au programme DEAL</c:v>
                </c:pt>
                <c:pt idx="6">
                  <c:v>Étudiants qui étaient des clients résidentiels</c:v>
                </c:pt>
              </c:strCache>
            </c:strRef>
          </c:cat>
          <c:val>
            <c:numRef>
              <c:f>French!$C$60:$C$66</c:f>
              <c:numCache>
                <c:formatCode>General</c:formatCode>
                <c:ptCount val="7"/>
                <c:pt idx="0">
                  <c:v>12</c:v>
                </c:pt>
                <c:pt idx="1">
                  <c:v>5</c:v>
                </c:pt>
                <c:pt idx="2">
                  <c:v>4</c:v>
                </c:pt>
                <c:pt idx="3">
                  <c:v>6</c:v>
                </c:pt>
                <c:pt idx="4" formatCode="0">
                  <c:v>5</c:v>
                </c:pt>
                <c:pt idx="5">
                  <c:v>7</c:v>
                </c:pt>
                <c:pt idx="6">
                  <c:v>3</c:v>
                </c:pt>
              </c:numCache>
            </c:numRef>
          </c:val>
          <c:extLst>
            <c:ext xmlns:c16="http://schemas.microsoft.com/office/drawing/2014/chart" uri="{C3380CC4-5D6E-409C-BE32-E72D297353CC}">
              <c16:uniqueId val="{00000000-89B2-4A74-9AD4-750E1C3D4998}"/>
            </c:ext>
          </c:extLst>
        </c:ser>
        <c:dLbls>
          <c:dLblPos val="outEnd"/>
          <c:showLegendKey val="0"/>
          <c:showVal val="1"/>
          <c:showCatName val="0"/>
          <c:showSerName val="0"/>
          <c:showPercent val="0"/>
          <c:showBubbleSize val="0"/>
        </c:dLbls>
        <c:gapWidth val="43"/>
        <c:axId val="546095016"/>
        <c:axId val="546095672"/>
      </c:barChart>
      <c:catAx>
        <c:axId val="5460950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546095672"/>
        <c:crosses val="autoZero"/>
        <c:auto val="1"/>
        <c:lblAlgn val="ctr"/>
        <c:lblOffset val="100"/>
        <c:noMultiLvlLbl val="0"/>
      </c:catAx>
      <c:valAx>
        <c:axId val="546095672"/>
        <c:scaling>
          <c:orientation val="minMax"/>
        </c:scaling>
        <c:delete val="1"/>
        <c:axPos val="b"/>
        <c:numFmt formatCode="General" sourceLinked="1"/>
        <c:majorTickMark val="none"/>
        <c:minorTickMark val="none"/>
        <c:tickLblPos val="nextTo"/>
        <c:crossAx val="546095016"/>
        <c:crosses val="autoZero"/>
        <c:crossBetween val="between"/>
      </c:valAx>
      <c:spPr>
        <a:noFill/>
        <a:ln>
          <a:noFill/>
        </a:ln>
        <a:effectLst/>
      </c:spPr>
    </c:plotArea>
    <c:plotVisOnly val="1"/>
    <c:dispBlanksAs val="gap"/>
    <c:showDLblsOverMax val="0"/>
  </c:chart>
  <c:spPr>
    <a:noFill/>
    <a:ln>
      <a:noFill/>
    </a:ln>
    <a:effectLst/>
  </c:spPr>
  <c:txPr>
    <a:bodyPr/>
    <a:lstStyle/>
    <a:p>
      <a:pPr>
        <a:defRPr sz="1100"/>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French!$C$73</c:f>
              <c:strCache>
                <c:ptCount val="1"/>
              </c:strCache>
            </c:strRef>
          </c:tx>
          <c:spPr>
            <a:solidFill>
              <a:srgbClr val="47C6C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French!$B$74:$B$78</c:f>
              <c:strCache>
                <c:ptCount val="5"/>
                <c:pt idx="0">
                  <c:v>Nombre total d'enfants</c:v>
                </c:pt>
                <c:pt idx="1">
                  <c:v>Enfants dans le programme résidentiel</c:v>
                </c:pt>
                <c:pt idx="2">
                  <c:v>Sous la protection de la jeunesse</c:v>
                </c:pt>
                <c:pt idx="3">
                  <c:v>Programme de crèche scolaire</c:v>
                </c:pt>
                <c:pt idx="4">
                  <c:v>De l'aide à la famille</c:v>
                </c:pt>
              </c:strCache>
            </c:strRef>
          </c:cat>
          <c:val>
            <c:numRef>
              <c:f>French!$C$74:$C$78</c:f>
              <c:numCache>
                <c:formatCode>General</c:formatCode>
                <c:ptCount val="5"/>
                <c:pt idx="0">
                  <c:v>14</c:v>
                </c:pt>
                <c:pt idx="1">
                  <c:v>11</c:v>
                </c:pt>
                <c:pt idx="2">
                  <c:v>10</c:v>
                </c:pt>
                <c:pt idx="3">
                  <c:v>2</c:v>
                </c:pt>
                <c:pt idx="4">
                  <c:v>1</c:v>
                </c:pt>
              </c:numCache>
            </c:numRef>
          </c:val>
          <c:extLst>
            <c:ext xmlns:c16="http://schemas.microsoft.com/office/drawing/2014/chart" uri="{C3380CC4-5D6E-409C-BE32-E72D297353CC}">
              <c16:uniqueId val="{00000000-36EF-4B91-B13D-107AEB7530B3}"/>
            </c:ext>
          </c:extLst>
        </c:ser>
        <c:ser>
          <c:idx val="1"/>
          <c:order val="1"/>
          <c:tx>
            <c:strRef>
              <c:f>French!$D$73</c:f>
              <c:strCache>
                <c:ptCount val="1"/>
              </c:strCache>
            </c:strRef>
          </c:tx>
          <c:spPr>
            <a:solidFill>
              <a:srgbClr val="6956F6"/>
            </a:solidFill>
            <a:ln>
              <a:noFill/>
            </a:ln>
            <a:effectLst/>
          </c:spPr>
          <c:invertIfNegative val="0"/>
          <c:dLbls>
            <c:dLbl>
              <c:idx val="0"/>
              <c:layout>
                <c:manualLayout>
                  <c:x val="0"/>
                  <c:y val="-6.481481481481483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6EF-4B91-B13D-107AEB7530B3}"/>
                </c:ext>
              </c:extLst>
            </c:dLbl>
            <c:dLbl>
              <c:idx val="1"/>
              <c:layout>
                <c:manualLayout>
                  <c:x val="0"/>
                  <c:y val="-7.870370370370370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6EF-4B91-B13D-107AEB7530B3}"/>
                </c:ext>
              </c:extLst>
            </c:dLbl>
            <c:dLbl>
              <c:idx val="2"/>
              <c:layout>
                <c:manualLayout>
                  <c:x val="0"/>
                  <c:y val="-7.40740740740740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6EF-4B91-B13D-107AEB7530B3}"/>
                </c:ext>
              </c:extLst>
            </c:dLbl>
            <c:dLbl>
              <c:idx val="3"/>
              <c:layout>
                <c:manualLayout>
                  <c:x val="0"/>
                  <c:y val="-7.40740740740740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6EF-4B91-B13D-107AEB7530B3}"/>
                </c:ext>
              </c:extLst>
            </c:dLbl>
            <c:dLbl>
              <c:idx val="4"/>
              <c:layout>
                <c:manualLayout>
                  <c:x val="-2.7777777777777779E-3"/>
                  <c:y val="-6.944444444444444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6EF-4B91-B13D-107AEB7530B3}"/>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105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oundRectCallout">
                    <a:avLst/>
                  </a:prstGeom>
                  <a:noFill/>
                  <a:ln>
                    <a:noFill/>
                  </a:ln>
                </c15:spPr>
                <c15:showLeaderLines val="0"/>
              </c:ext>
            </c:extLst>
          </c:dLbls>
          <c:cat>
            <c:strRef>
              <c:f>French!$B$74:$B$78</c:f>
              <c:strCache>
                <c:ptCount val="5"/>
                <c:pt idx="0">
                  <c:v>Nombre total d'enfants</c:v>
                </c:pt>
                <c:pt idx="1">
                  <c:v>Enfants dans le programme résidentiel</c:v>
                </c:pt>
                <c:pt idx="2">
                  <c:v>Sous la protection de la jeunesse</c:v>
                </c:pt>
                <c:pt idx="3">
                  <c:v>Programme de crèche scolaire</c:v>
                </c:pt>
                <c:pt idx="4">
                  <c:v>De l'aide à la famille</c:v>
                </c:pt>
              </c:strCache>
            </c:strRef>
          </c:cat>
          <c:val>
            <c:numRef>
              <c:f>French!$D$74:$D$78</c:f>
              <c:numCache>
                <c:formatCode>0.00%</c:formatCode>
                <c:ptCount val="5"/>
                <c:pt idx="0" formatCode="0%">
                  <c:v>1</c:v>
                </c:pt>
                <c:pt idx="1">
                  <c:v>0.7857142857142857</c:v>
                </c:pt>
                <c:pt idx="2">
                  <c:v>0.7142857142857143</c:v>
                </c:pt>
                <c:pt idx="3">
                  <c:v>0.14285714285714285</c:v>
                </c:pt>
                <c:pt idx="4">
                  <c:v>7.1428571428571425E-2</c:v>
                </c:pt>
              </c:numCache>
            </c:numRef>
          </c:val>
          <c:extLst>
            <c:ext xmlns:c16="http://schemas.microsoft.com/office/drawing/2014/chart" uri="{C3380CC4-5D6E-409C-BE32-E72D297353CC}">
              <c16:uniqueId val="{00000006-36EF-4B91-B13D-107AEB7530B3}"/>
            </c:ext>
          </c:extLst>
        </c:ser>
        <c:dLbls>
          <c:showLegendKey val="0"/>
          <c:showVal val="0"/>
          <c:showCatName val="0"/>
          <c:showSerName val="0"/>
          <c:showPercent val="0"/>
          <c:showBubbleSize val="0"/>
        </c:dLbls>
        <c:gapWidth val="77"/>
        <c:overlap val="100"/>
        <c:axId val="141765832"/>
        <c:axId val="141767800"/>
      </c:barChart>
      <c:catAx>
        <c:axId val="141765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endParaRPr lang="en-US"/>
          </a:p>
        </c:txPr>
        <c:crossAx val="141767800"/>
        <c:crosses val="autoZero"/>
        <c:auto val="1"/>
        <c:lblAlgn val="ctr"/>
        <c:lblOffset val="100"/>
        <c:noMultiLvlLbl val="0"/>
      </c:catAx>
      <c:valAx>
        <c:axId val="14176780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417658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r>
              <a:rPr lang="fr-CA" sz="1600" b="0" i="0" u="none" strike="noStrike" baseline="0">
                <a:solidFill>
                  <a:schemeClr val="tx1"/>
                </a:solidFill>
                <a:effectLst/>
              </a:rPr>
              <a:t>Admissions</a:t>
            </a:r>
            <a:r>
              <a:rPr lang="fr-CA" sz="1600" b="0" i="0" u="none" strike="noStrike" baseline="0">
                <a:solidFill>
                  <a:schemeClr val="tx1"/>
                </a:solidFill>
              </a:rPr>
              <a:t> </a:t>
            </a:r>
            <a:endParaRPr lang="en-US" sz="1600" b="0">
              <a:solidFill>
                <a:schemeClr val="tx1"/>
              </a:solidFill>
            </a:endParaRPr>
          </a:p>
        </c:rich>
      </c:tx>
      <c:layout>
        <c:manualLayout>
          <c:xMode val="edge"/>
          <c:yMode val="edge"/>
          <c:x val="0.26665417849716982"/>
          <c:y val="5.5933524452437093E-2"/>
        </c:manualLayout>
      </c:layout>
      <c:overlay val="1"/>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45943022747156603"/>
          <c:y val="0.20875000000000005"/>
          <c:w val="0.51001421697287841"/>
          <c:h val="0.74032407407407408"/>
        </c:manualLayout>
      </c:layout>
      <c:barChart>
        <c:barDir val="bar"/>
        <c:grouping val="clustered"/>
        <c:varyColors val="0"/>
        <c:ser>
          <c:idx val="0"/>
          <c:order val="0"/>
          <c:tx>
            <c:strRef>
              <c:f>'Intakes - French'!$D$4</c:f>
              <c:strCache>
                <c:ptCount val="1"/>
              </c:strCache>
            </c:strRef>
          </c:tx>
          <c:spPr>
            <a:solidFill>
              <a:srgbClr val="47C6C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'Intakes - French'!$C$5:$C$8</c:f>
              <c:strCache>
                <c:ptCount val="4"/>
                <c:pt idx="0">
                  <c:v>Envoi des dossiers de référence</c:v>
                </c:pt>
                <c:pt idx="1">
                  <c:v>Réunion d'admission</c:v>
                </c:pt>
                <c:pt idx="2">
                  <c:v>Clients admis dans un programme résidentiel</c:v>
                </c:pt>
                <c:pt idx="3">
                  <c:v>Clients orientés vers un programme d'AF</c:v>
                </c:pt>
              </c:strCache>
            </c:strRef>
          </c:cat>
          <c:val>
            <c:numRef>
              <c:f>'Intakes - French'!$D$5:$D$8</c:f>
              <c:numCache>
                <c:formatCode>General</c:formatCode>
                <c:ptCount val="4"/>
                <c:pt idx="0">
                  <c:v>40</c:v>
                </c:pt>
                <c:pt idx="1">
                  <c:v>15</c:v>
                </c:pt>
                <c:pt idx="2">
                  <c:v>9</c:v>
                </c:pt>
                <c:pt idx="3">
                  <c:v>6</c:v>
                </c:pt>
              </c:numCache>
            </c:numRef>
          </c:val>
          <c:extLst>
            <c:ext xmlns:c16="http://schemas.microsoft.com/office/drawing/2014/chart" uri="{C3380CC4-5D6E-409C-BE32-E72D297353CC}">
              <c16:uniqueId val="{00000000-C499-4FA4-9E2C-0E0F57369D28}"/>
            </c:ext>
          </c:extLst>
        </c:ser>
        <c:dLbls>
          <c:dLblPos val="outEnd"/>
          <c:showLegendKey val="0"/>
          <c:showVal val="1"/>
          <c:showCatName val="0"/>
          <c:showSerName val="0"/>
          <c:showPercent val="0"/>
          <c:showBubbleSize val="0"/>
        </c:dLbls>
        <c:gapWidth val="128"/>
        <c:axId val="440056000"/>
        <c:axId val="440053376"/>
      </c:barChart>
      <c:catAx>
        <c:axId val="4400560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440053376"/>
        <c:crosses val="autoZero"/>
        <c:auto val="1"/>
        <c:lblAlgn val="ctr"/>
        <c:lblOffset val="100"/>
        <c:noMultiLvlLbl val="0"/>
      </c:catAx>
      <c:valAx>
        <c:axId val="440053376"/>
        <c:scaling>
          <c:orientation val="minMax"/>
        </c:scaling>
        <c:delete val="1"/>
        <c:axPos val="b"/>
        <c:numFmt formatCode="General" sourceLinked="1"/>
        <c:majorTickMark val="none"/>
        <c:minorTickMark val="none"/>
        <c:tickLblPos val="nextTo"/>
        <c:crossAx val="4400560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3-09-21T13:39:24.901" idx="1">
    <p:pos x="10" y="10"/>
    <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3-09-21T14:15:03.648" idx="3">
    <p:pos x="10" y="10"/>
    <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3CD03F-FF71-4F5E-9518-42D6BC9949D0}" type="doc">
      <dgm:prSet loTypeId="urn:microsoft.com/office/officeart/2005/8/layout/target1" loCatId="relationship" qsTypeId="urn:microsoft.com/office/officeart/2005/8/quickstyle/simple1" qsCatId="simple" csTypeId="urn:microsoft.com/office/officeart/2005/8/colors/accent5_2" csCatId="accent5" phldr="1"/>
      <dgm:spPr/>
      <dgm:t>
        <a:bodyPr/>
        <a:lstStyle/>
        <a:p>
          <a:endParaRPr lang="en-US"/>
        </a:p>
      </dgm:t>
    </dgm:pt>
    <dgm:pt modelId="{900262B9-F501-40C4-9E3C-97C04B92A221}">
      <dgm:prSet/>
      <dgm:spPr/>
      <dgm:t>
        <a:bodyPr/>
        <a:lstStyle/>
        <a:p>
          <a:pPr rtl="0"/>
          <a:r>
            <a:rPr lang="en-US" dirty="0"/>
            <a:t>Comité des parents</a:t>
          </a:r>
          <a:endParaRPr lang="fr-CA" dirty="0"/>
        </a:p>
      </dgm:t>
    </dgm:pt>
    <dgm:pt modelId="{AD35F7CC-AA8B-45C0-ADE9-95B15C9C126D}" type="parTrans" cxnId="{F61E849D-EE5E-429C-9B12-B1160A4FF7A3}">
      <dgm:prSet/>
      <dgm:spPr/>
      <dgm:t>
        <a:bodyPr/>
        <a:lstStyle/>
        <a:p>
          <a:endParaRPr lang="en-US"/>
        </a:p>
      </dgm:t>
    </dgm:pt>
    <dgm:pt modelId="{DF2C5B8D-AFBE-43BB-89E4-A638856A08D5}" type="sibTrans" cxnId="{F61E849D-EE5E-429C-9B12-B1160A4FF7A3}">
      <dgm:prSet/>
      <dgm:spPr/>
      <dgm:t>
        <a:bodyPr/>
        <a:lstStyle/>
        <a:p>
          <a:endParaRPr lang="en-US"/>
        </a:p>
      </dgm:t>
    </dgm:pt>
    <dgm:pt modelId="{E7D00EFA-3F05-467A-B03F-B54CBE051D10}">
      <dgm:prSet/>
      <dgm:spPr/>
      <dgm:t>
        <a:bodyPr/>
        <a:lstStyle/>
        <a:p>
          <a:pPr rtl="0"/>
          <a:r>
            <a:rPr lang="en-US" dirty="0"/>
            <a:t>Comité des utilisateurs</a:t>
          </a:r>
          <a:endParaRPr lang="fr-CA" dirty="0"/>
        </a:p>
      </dgm:t>
    </dgm:pt>
    <dgm:pt modelId="{6B4DC389-0542-4500-A726-42A3011DB78D}" type="parTrans" cxnId="{C7091967-20D6-4514-89BB-511457AE9F34}">
      <dgm:prSet/>
      <dgm:spPr/>
      <dgm:t>
        <a:bodyPr/>
        <a:lstStyle/>
        <a:p>
          <a:endParaRPr lang="en-US"/>
        </a:p>
      </dgm:t>
    </dgm:pt>
    <dgm:pt modelId="{8EEB45CD-71BE-4747-AFA2-E19C812C1827}" type="sibTrans" cxnId="{C7091967-20D6-4514-89BB-511457AE9F34}">
      <dgm:prSet/>
      <dgm:spPr/>
      <dgm:t>
        <a:bodyPr/>
        <a:lstStyle/>
        <a:p>
          <a:endParaRPr lang="en-US"/>
        </a:p>
      </dgm:t>
    </dgm:pt>
    <dgm:pt modelId="{9AE68753-2E85-4898-B8E1-49D5A1622061}">
      <dgm:prSet/>
      <dgm:spPr/>
      <dgm:t>
        <a:bodyPr/>
        <a:lstStyle/>
        <a:p>
          <a:pPr rtl="0"/>
          <a:r>
            <a:rPr lang="en-US" dirty="0"/>
            <a:t>Comité de gestion des risques</a:t>
          </a:r>
          <a:endParaRPr lang="fr-CA" dirty="0"/>
        </a:p>
      </dgm:t>
    </dgm:pt>
    <dgm:pt modelId="{DDB3BB74-B781-407F-B245-207951864EF9}" type="parTrans" cxnId="{9CB8B1A0-9E1D-43AE-A5BA-0584C278F45A}">
      <dgm:prSet/>
      <dgm:spPr/>
      <dgm:t>
        <a:bodyPr/>
        <a:lstStyle/>
        <a:p>
          <a:endParaRPr lang="en-US"/>
        </a:p>
      </dgm:t>
    </dgm:pt>
    <dgm:pt modelId="{F4772899-152D-4CE6-A2D6-D015C958D3C7}" type="sibTrans" cxnId="{9CB8B1A0-9E1D-43AE-A5BA-0584C278F45A}">
      <dgm:prSet/>
      <dgm:spPr/>
      <dgm:t>
        <a:bodyPr/>
        <a:lstStyle/>
        <a:p>
          <a:endParaRPr lang="en-US"/>
        </a:p>
      </dgm:t>
    </dgm:pt>
    <dgm:pt modelId="{2EA98497-D67C-47D2-8539-4C2B6CCA2EF0}">
      <dgm:prSet/>
      <dgm:spPr/>
      <dgm:t>
        <a:bodyPr/>
        <a:lstStyle/>
        <a:p>
          <a:pPr rtl="0"/>
          <a:r>
            <a:rPr lang="en-US" dirty="0"/>
            <a:t>Comité exécutif</a:t>
          </a:r>
          <a:endParaRPr lang="fr-CA" dirty="0"/>
        </a:p>
      </dgm:t>
    </dgm:pt>
    <dgm:pt modelId="{6A969C45-30CB-4440-811E-34869F1772A1}" type="parTrans" cxnId="{F95146C3-5F08-468A-B6E1-5F7D36AD515B}">
      <dgm:prSet/>
      <dgm:spPr/>
      <dgm:t>
        <a:bodyPr/>
        <a:lstStyle/>
        <a:p>
          <a:endParaRPr lang="en-US"/>
        </a:p>
      </dgm:t>
    </dgm:pt>
    <dgm:pt modelId="{051B59DF-527A-48EE-ABBE-9E174011AF89}" type="sibTrans" cxnId="{F95146C3-5F08-468A-B6E1-5F7D36AD515B}">
      <dgm:prSet/>
      <dgm:spPr/>
      <dgm:t>
        <a:bodyPr/>
        <a:lstStyle/>
        <a:p>
          <a:endParaRPr lang="en-US"/>
        </a:p>
      </dgm:t>
    </dgm:pt>
    <dgm:pt modelId="{A838BB35-28D3-4B88-8916-1BF642AEE53F}" type="pres">
      <dgm:prSet presAssocID="{A53CD03F-FF71-4F5E-9518-42D6BC9949D0}" presName="composite" presStyleCnt="0">
        <dgm:presLayoutVars>
          <dgm:chMax val="5"/>
          <dgm:dir/>
          <dgm:resizeHandles val="exact"/>
        </dgm:presLayoutVars>
      </dgm:prSet>
      <dgm:spPr/>
    </dgm:pt>
    <dgm:pt modelId="{4CFE4084-EF3F-41DD-8672-622A5BF2E5B8}" type="pres">
      <dgm:prSet presAssocID="{900262B9-F501-40C4-9E3C-97C04B92A221}" presName="circle1" presStyleLbl="lnNode1" presStyleIdx="0" presStyleCnt="4"/>
      <dgm:spPr/>
    </dgm:pt>
    <dgm:pt modelId="{CE4C47C9-B04A-4437-B36C-62F3D1913CD7}" type="pres">
      <dgm:prSet presAssocID="{900262B9-F501-40C4-9E3C-97C04B92A221}" presName="text1" presStyleLbl="revTx" presStyleIdx="0" presStyleCnt="4">
        <dgm:presLayoutVars>
          <dgm:bulletEnabled val="1"/>
        </dgm:presLayoutVars>
      </dgm:prSet>
      <dgm:spPr/>
    </dgm:pt>
    <dgm:pt modelId="{08EB2256-6436-4AA6-84A5-2E65D828421E}" type="pres">
      <dgm:prSet presAssocID="{900262B9-F501-40C4-9E3C-97C04B92A221}" presName="line1" presStyleLbl="callout" presStyleIdx="0" presStyleCnt="8"/>
      <dgm:spPr/>
    </dgm:pt>
    <dgm:pt modelId="{37F8D769-DEFE-4F1A-9AB1-4C0135A0A0D9}" type="pres">
      <dgm:prSet presAssocID="{900262B9-F501-40C4-9E3C-97C04B92A221}" presName="d1" presStyleLbl="callout" presStyleIdx="1" presStyleCnt="8"/>
      <dgm:spPr/>
    </dgm:pt>
    <dgm:pt modelId="{D9649708-4ACD-4E12-99C6-A81E0F242559}" type="pres">
      <dgm:prSet presAssocID="{E7D00EFA-3F05-467A-B03F-B54CBE051D10}" presName="circle2" presStyleLbl="lnNode1" presStyleIdx="1" presStyleCnt="4"/>
      <dgm:spPr/>
    </dgm:pt>
    <dgm:pt modelId="{7B56CBC5-6CA9-41DB-8C1A-F73CCCFBE9D0}" type="pres">
      <dgm:prSet presAssocID="{E7D00EFA-3F05-467A-B03F-B54CBE051D10}" presName="text2" presStyleLbl="revTx" presStyleIdx="1" presStyleCnt="4">
        <dgm:presLayoutVars>
          <dgm:bulletEnabled val="1"/>
        </dgm:presLayoutVars>
      </dgm:prSet>
      <dgm:spPr/>
    </dgm:pt>
    <dgm:pt modelId="{433F3C1F-7AE8-4B83-9A06-8227C08FEF24}" type="pres">
      <dgm:prSet presAssocID="{E7D00EFA-3F05-467A-B03F-B54CBE051D10}" presName="line2" presStyleLbl="callout" presStyleIdx="2" presStyleCnt="8"/>
      <dgm:spPr/>
    </dgm:pt>
    <dgm:pt modelId="{E1120166-C0D7-459D-B9A7-6B18443E824E}" type="pres">
      <dgm:prSet presAssocID="{E7D00EFA-3F05-467A-B03F-B54CBE051D10}" presName="d2" presStyleLbl="callout" presStyleIdx="3" presStyleCnt="8"/>
      <dgm:spPr/>
    </dgm:pt>
    <dgm:pt modelId="{6F5071C5-6E91-45BA-8A63-E72891194876}" type="pres">
      <dgm:prSet presAssocID="{9AE68753-2E85-4898-B8E1-49D5A1622061}" presName="circle3" presStyleLbl="lnNode1" presStyleIdx="2" presStyleCnt="4"/>
      <dgm:spPr/>
    </dgm:pt>
    <dgm:pt modelId="{F8FF2A36-D013-4E25-B222-294BD53DB782}" type="pres">
      <dgm:prSet presAssocID="{9AE68753-2E85-4898-B8E1-49D5A1622061}" presName="text3" presStyleLbl="revTx" presStyleIdx="2" presStyleCnt="4">
        <dgm:presLayoutVars>
          <dgm:bulletEnabled val="1"/>
        </dgm:presLayoutVars>
      </dgm:prSet>
      <dgm:spPr/>
    </dgm:pt>
    <dgm:pt modelId="{295FB5E6-EDD8-4531-B294-0FF35BA4684D}" type="pres">
      <dgm:prSet presAssocID="{9AE68753-2E85-4898-B8E1-49D5A1622061}" presName="line3" presStyleLbl="callout" presStyleIdx="4" presStyleCnt="8"/>
      <dgm:spPr/>
    </dgm:pt>
    <dgm:pt modelId="{178D6AB6-42C5-4101-A907-BAAD1D7B6407}" type="pres">
      <dgm:prSet presAssocID="{9AE68753-2E85-4898-B8E1-49D5A1622061}" presName="d3" presStyleLbl="callout" presStyleIdx="5" presStyleCnt="8"/>
      <dgm:spPr/>
    </dgm:pt>
    <dgm:pt modelId="{CDEDD298-7014-4676-8AC6-D06FC6D440DC}" type="pres">
      <dgm:prSet presAssocID="{2EA98497-D67C-47D2-8539-4C2B6CCA2EF0}" presName="circle4" presStyleLbl="lnNode1" presStyleIdx="3" presStyleCnt="4"/>
      <dgm:spPr/>
    </dgm:pt>
    <dgm:pt modelId="{C0010E92-2F1F-47BE-8DDA-462FBFC8756C}" type="pres">
      <dgm:prSet presAssocID="{2EA98497-D67C-47D2-8539-4C2B6CCA2EF0}" presName="text4" presStyleLbl="revTx" presStyleIdx="3" presStyleCnt="4">
        <dgm:presLayoutVars>
          <dgm:bulletEnabled val="1"/>
        </dgm:presLayoutVars>
      </dgm:prSet>
      <dgm:spPr/>
    </dgm:pt>
    <dgm:pt modelId="{520A6803-1174-4364-ADBF-842243B7DBEB}" type="pres">
      <dgm:prSet presAssocID="{2EA98497-D67C-47D2-8539-4C2B6CCA2EF0}" presName="line4" presStyleLbl="callout" presStyleIdx="6" presStyleCnt="8"/>
      <dgm:spPr/>
    </dgm:pt>
    <dgm:pt modelId="{D32AC8F4-D0C0-4010-A5B8-A0CAE11D9C40}" type="pres">
      <dgm:prSet presAssocID="{2EA98497-D67C-47D2-8539-4C2B6CCA2EF0}" presName="d4" presStyleLbl="callout" presStyleIdx="7" presStyleCnt="8"/>
      <dgm:spPr/>
    </dgm:pt>
  </dgm:ptLst>
  <dgm:cxnLst>
    <dgm:cxn modelId="{62B4981B-BF4E-4DF1-8276-0B74DB9527A0}" type="presOf" srcId="{E7D00EFA-3F05-467A-B03F-B54CBE051D10}" destId="{7B56CBC5-6CA9-41DB-8C1A-F73CCCFBE9D0}" srcOrd="0" destOrd="0" presId="urn:microsoft.com/office/officeart/2005/8/layout/target1"/>
    <dgm:cxn modelId="{1224A236-BF51-44CB-8D35-1CB9451993B2}" type="presOf" srcId="{900262B9-F501-40C4-9E3C-97C04B92A221}" destId="{CE4C47C9-B04A-4437-B36C-62F3D1913CD7}" srcOrd="0" destOrd="0" presId="urn:microsoft.com/office/officeart/2005/8/layout/target1"/>
    <dgm:cxn modelId="{C7091967-20D6-4514-89BB-511457AE9F34}" srcId="{A53CD03F-FF71-4F5E-9518-42D6BC9949D0}" destId="{E7D00EFA-3F05-467A-B03F-B54CBE051D10}" srcOrd="1" destOrd="0" parTransId="{6B4DC389-0542-4500-A726-42A3011DB78D}" sibTransId="{8EEB45CD-71BE-4747-AFA2-E19C812C1827}"/>
    <dgm:cxn modelId="{12865B6B-C55F-4258-9BC4-38A9B4272E10}" type="presOf" srcId="{2EA98497-D67C-47D2-8539-4C2B6CCA2EF0}" destId="{C0010E92-2F1F-47BE-8DDA-462FBFC8756C}" srcOrd="0" destOrd="0" presId="urn:microsoft.com/office/officeart/2005/8/layout/target1"/>
    <dgm:cxn modelId="{E0743184-2464-4C8E-9A05-7781932392B1}" type="presOf" srcId="{A53CD03F-FF71-4F5E-9518-42D6BC9949D0}" destId="{A838BB35-28D3-4B88-8916-1BF642AEE53F}" srcOrd="0" destOrd="0" presId="urn:microsoft.com/office/officeart/2005/8/layout/target1"/>
    <dgm:cxn modelId="{F61E849D-EE5E-429C-9B12-B1160A4FF7A3}" srcId="{A53CD03F-FF71-4F5E-9518-42D6BC9949D0}" destId="{900262B9-F501-40C4-9E3C-97C04B92A221}" srcOrd="0" destOrd="0" parTransId="{AD35F7CC-AA8B-45C0-ADE9-95B15C9C126D}" sibTransId="{DF2C5B8D-AFBE-43BB-89E4-A638856A08D5}"/>
    <dgm:cxn modelId="{9CB8B1A0-9E1D-43AE-A5BA-0584C278F45A}" srcId="{A53CD03F-FF71-4F5E-9518-42D6BC9949D0}" destId="{9AE68753-2E85-4898-B8E1-49D5A1622061}" srcOrd="2" destOrd="0" parTransId="{DDB3BB74-B781-407F-B245-207951864EF9}" sibTransId="{F4772899-152D-4CE6-A2D6-D015C958D3C7}"/>
    <dgm:cxn modelId="{F95146C3-5F08-468A-B6E1-5F7D36AD515B}" srcId="{A53CD03F-FF71-4F5E-9518-42D6BC9949D0}" destId="{2EA98497-D67C-47D2-8539-4C2B6CCA2EF0}" srcOrd="3" destOrd="0" parTransId="{6A969C45-30CB-4440-811E-34869F1772A1}" sibTransId="{051B59DF-527A-48EE-ABBE-9E174011AF89}"/>
    <dgm:cxn modelId="{F84A91D8-EB20-4E65-B382-C0C4918FC286}" type="presOf" srcId="{9AE68753-2E85-4898-B8E1-49D5A1622061}" destId="{F8FF2A36-D013-4E25-B222-294BD53DB782}" srcOrd="0" destOrd="0" presId="urn:microsoft.com/office/officeart/2005/8/layout/target1"/>
    <dgm:cxn modelId="{08FE458F-5DDC-4C15-A6B7-4604F9761164}" type="presParOf" srcId="{A838BB35-28D3-4B88-8916-1BF642AEE53F}" destId="{4CFE4084-EF3F-41DD-8672-622A5BF2E5B8}" srcOrd="0" destOrd="0" presId="urn:microsoft.com/office/officeart/2005/8/layout/target1"/>
    <dgm:cxn modelId="{56C0FC6E-9F20-4A9F-BADC-4E9BF1630A60}" type="presParOf" srcId="{A838BB35-28D3-4B88-8916-1BF642AEE53F}" destId="{CE4C47C9-B04A-4437-B36C-62F3D1913CD7}" srcOrd="1" destOrd="0" presId="urn:microsoft.com/office/officeart/2005/8/layout/target1"/>
    <dgm:cxn modelId="{8F4D30AA-1E41-4248-8B28-D29E1DAAE1AB}" type="presParOf" srcId="{A838BB35-28D3-4B88-8916-1BF642AEE53F}" destId="{08EB2256-6436-4AA6-84A5-2E65D828421E}" srcOrd="2" destOrd="0" presId="urn:microsoft.com/office/officeart/2005/8/layout/target1"/>
    <dgm:cxn modelId="{8AABEB28-6728-4FBD-B361-DAB1FD8FE228}" type="presParOf" srcId="{A838BB35-28D3-4B88-8916-1BF642AEE53F}" destId="{37F8D769-DEFE-4F1A-9AB1-4C0135A0A0D9}" srcOrd="3" destOrd="0" presId="urn:microsoft.com/office/officeart/2005/8/layout/target1"/>
    <dgm:cxn modelId="{DD85076F-8AB4-4A0A-874B-20689D034E61}" type="presParOf" srcId="{A838BB35-28D3-4B88-8916-1BF642AEE53F}" destId="{D9649708-4ACD-4E12-99C6-A81E0F242559}" srcOrd="4" destOrd="0" presId="urn:microsoft.com/office/officeart/2005/8/layout/target1"/>
    <dgm:cxn modelId="{E9E591D2-0580-462F-B4D4-D37A54693B7E}" type="presParOf" srcId="{A838BB35-28D3-4B88-8916-1BF642AEE53F}" destId="{7B56CBC5-6CA9-41DB-8C1A-F73CCCFBE9D0}" srcOrd="5" destOrd="0" presId="urn:microsoft.com/office/officeart/2005/8/layout/target1"/>
    <dgm:cxn modelId="{3E518DF2-F618-4FAD-8DBF-D6A2AC57F499}" type="presParOf" srcId="{A838BB35-28D3-4B88-8916-1BF642AEE53F}" destId="{433F3C1F-7AE8-4B83-9A06-8227C08FEF24}" srcOrd="6" destOrd="0" presId="urn:microsoft.com/office/officeart/2005/8/layout/target1"/>
    <dgm:cxn modelId="{AE78C712-07D8-43B4-B9A3-2A6B07B883A6}" type="presParOf" srcId="{A838BB35-28D3-4B88-8916-1BF642AEE53F}" destId="{E1120166-C0D7-459D-B9A7-6B18443E824E}" srcOrd="7" destOrd="0" presId="urn:microsoft.com/office/officeart/2005/8/layout/target1"/>
    <dgm:cxn modelId="{C9BBFE99-2143-4622-A93A-207628EB2D58}" type="presParOf" srcId="{A838BB35-28D3-4B88-8916-1BF642AEE53F}" destId="{6F5071C5-6E91-45BA-8A63-E72891194876}" srcOrd="8" destOrd="0" presId="urn:microsoft.com/office/officeart/2005/8/layout/target1"/>
    <dgm:cxn modelId="{251DC210-DCEB-4D5E-AC3B-0DC8BECA6874}" type="presParOf" srcId="{A838BB35-28D3-4B88-8916-1BF642AEE53F}" destId="{F8FF2A36-D013-4E25-B222-294BD53DB782}" srcOrd="9" destOrd="0" presId="urn:microsoft.com/office/officeart/2005/8/layout/target1"/>
    <dgm:cxn modelId="{9A55BBBF-79EF-4ACB-9292-DCC9B3D326ED}" type="presParOf" srcId="{A838BB35-28D3-4B88-8916-1BF642AEE53F}" destId="{295FB5E6-EDD8-4531-B294-0FF35BA4684D}" srcOrd="10" destOrd="0" presId="urn:microsoft.com/office/officeart/2005/8/layout/target1"/>
    <dgm:cxn modelId="{459BD69A-5478-4760-ABC0-93DF61F82597}" type="presParOf" srcId="{A838BB35-28D3-4B88-8916-1BF642AEE53F}" destId="{178D6AB6-42C5-4101-A907-BAAD1D7B6407}" srcOrd="11" destOrd="0" presId="urn:microsoft.com/office/officeart/2005/8/layout/target1"/>
    <dgm:cxn modelId="{8082E5D3-4178-4252-B3DD-6233A77F9406}" type="presParOf" srcId="{A838BB35-28D3-4B88-8916-1BF642AEE53F}" destId="{CDEDD298-7014-4676-8AC6-D06FC6D440DC}" srcOrd="12" destOrd="0" presId="urn:microsoft.com/office/officeart/2005/8/layout/target1"/>
    <dgm:cxn modelId="{5E18D147-3A87-41FF-AD71-483E682FC69A}" type="presParOf" srcId="{A838BB35-28D3-4B88-8916-1BF642AEE53F}" destId="{C0010E92-2F1F-47BE-8DDA-462FBFC8756C}" srcOrd="13" destOrd="0" presId="urn:microsoft.com/office/officeart/2005/8/layout/target1"/>
    <dgm:cxn modelId="{3854AE81-39D4-450F-A35A-9EEADAF1B352}" type="presParOf" srcId="{A838BB35-28D3-4B88-8916-1BF642AEE53F}" destId="{520A6803-1174-4364-ADBF-842243B7DBEB}" srcOrd="14" destOrd="0" presId="urn:microsoft.com/office/officeart/2005/8/layout/target1"/>
    <dgm:cxn modelId="{17135A29-8900-4581-A22C-F7AD15813015}" type="presParOf" srcId="{A838BB35-28D3-4B88-8916-1BF642AEE53F}" destId="{D32AC8F4-D0C0-4010-A5B8-A0CAE11D9C40}" srcOrd="15" destOrd="0" presId="urn:microsoft.com/office/officeart/2005/8/layout/targe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62E6401-A80D-4628-B357-E3E9824822FA}" type="doc">
      <dgm:prSet loTypeId="urn:microsoft.com/office/officeart/2005/8/layout/pyramid2" loCatId="pyramid" qsTypeId="urn:microsoft.com/office/officeart/2005/8/quickstyle/simple1" qsCatId="simple" csTypeId="urn:microsoft.com/office/officeart/2005/8/colors/accent5_3" csCatId="accent5" phldr="1"/>
      <dgm:spPr/>
      <dgm:t>
        <a:bodyPr/>
        <a:lstStyle/>
        <a:p>
          <a:endParaRPr lang="en-US"/>
        </a:p>
      </dgm:t>
    </dgm:pt>
    <dgm:pt modelId="{6FA9110B-7445-4A6E-93DE-5D38B6714ABD}">
      <dgm:prSet custT="1"/>
      <dgm:spPr/>
      <dgm:t>
        <a:bodyPr/>
        <a:lstStyle/>
        <a:p>
          <a:pPr algn="just" rtl="0"/>
          <a:r>
            <a:rPr lang="en-US" sz="1100" b="1" dirty="0"/>
            <a:t>La gouvernance : </a:t>
          </a:r>
          <a:r>
            <a:rPr lang="en-US" sz="1100" dirty="0"/>
            <a:t>Nos initiatives en matière de gouvernance visent notamment à améliorer la communication avec le personnel, les clients et les membres du conseil d'administration, tout en veillant à la qualité et à la sécurité. En outre, nous mettons activement à jour notre plan stratégique afin de rester en phase avec nos buts et objectifs.</a:t>
          </a:r>
          <a:endParaRPr lang="fr-CA" sz="1100" dirty="0"/>
        </a:p>
      </dgm:t>
    </dgm:pt>
    <dgm:pt modelId="{AB7163C8-3FC0-4593-913C-1223DEE05EDF}" type="parTrans" cxnId="{6C263C44-6FC1-4259-BEFF-0CF0E69BDB80}">
      <dgm:prSet/>
      <dgm:spPr/>
      <dgm:t>
        <a:bodyPr/>
        <a:lstStyle/>
        <a:p>
          <a:endParaRPr lang="en-US"/>
        </a:p>
      </dgm:t>
    </dgm:pt>
    <dgm:pt modelId="{D159DA64-5CFD-4D9E-9ABA-BA237978736A}" type="sibTrans" cxnId="{6C263C44-6FC1-4259-BEFF-0CF0E69BDB80}">
      <dgm:prSet/>
      <dgm:spPr/>
      <dgm:t>
        <a:bodyPr/>
        <a:lstStyle/>
        <a:p>
          <a:endParaRPr lang="en-US"/>
        </a:p>
      </dgm:t>
    </dgm:pt>
    <dgm:pt modelId="{69EC127C-A5D1-421F-B8D8-D026BC742108}">
      <dgm:prSet custT="1"/>
      <dgm:spPr/>
      <dgm:t>
        <a:bodyPr/>
        <a:lstStyle/>
        <a:p>
          <a:pPr algn="just" rtl="0"/>
          <a:r>
            <a:rPr lang="en-US" sz="1100" b="1" dirty="0"/>
            <a:t>Leadership : </a:t>
          </a:r>
          <a:r>
            <a:rPr lang="en-US" sz="1100" dirty="0"/>
            <a:t>Nous évaluons nos besoins et élaborons un plan stratégique pour rénover et développer nos capacités afin d'atteindre nos objectifs. Nous nous attachons également à améliorer la satisfaction au travail et à promouvoir l'équilibre entre vie professionnelle et vie privée afin de mieux fidéliser le personnel, tout en recherchant activement le retour d'information de la part du personnel et des clients afin d'identifier les domaines susceptibles d'être améliorés.</a:t>
          </a:r>
          <a:endParaRPr lang="fr-CA" sz="1100" dirty="0"/>
        </a:p>
      </dgm:t>
    </dgm:pt>
    <dgm:pt modelId="{470CD2B4-E57E-4FEE-929B-939C89FF557C}" type="parTrans" cxnId="{CC48CBD0-DF22-44BF-8DF6-8C207607B198}">
      <dgm:prSet/>
      <dgm:spPr/>
      <dgm:t>
        <a:bodyPr/>
        <a:lstStyle/>
        <a:p>
          <a:endParaRPr lang="en-US"/>
        </a:p>
      </dgm:t>
    </dgm:pt>
    <dgm:pt modelId="{BBF99EB3-FF04-4240-8202-400113612E57}" type="sibTrans" cxnId="{CC48CBD0-DF22-44BF-8DF6-8C207607B198}">
      <dgm:prSet/>
      <dgm:spPr/>
      <dgm:t>
        <a:bodyPr/>
        <a:lstStyle/>
        <a:p>
          <a:endParaRPr lang="en-US"/>
        </a:p>
      </dgm:t>
    </dgm:pt>
    <dgm:pt modelId="{25B0E838-BF85-4754-9538-69C5FAC1F47B}">
      <dgm:prSet custT="1"/>
      <dgm:spPr/>
      <dgm:t>
        <a:bodyPr/>
        <a:lstStyle/>
        <a:p>
          <a:pPr algn="just" rtl="0"/>
          <a:r>
            <a:rPr lang="en-US" sz="1000" b="1" dirty="0"/>
            <a:t>Services de réadaptation : </a:t>
          </a:r>
          <a:r>
            <a:rPr lang="en-US" sz="1000" dirty="0"/>
            <a:t>Dans nos services de réadaptation, nous renforçons nos liens avec la recherche afin de rester au fait des meilleures pratiques et de fournir des soins de la plus haute qualité. En outre, nous impliquons activement les clients dans les processus de prise de décision qui les concernent et nous collaborons avec eux et leurs familles pour identifier les indicateurs qui permettent de suivre les progrès réalisés dans le cadre de chaque objectif d'amélioration de la qualité.</a:t>
          </a:r>
          <a:endParaRPr lang="fr-CA" sz="1000" dirty="0"/>
        </a:p>
      </dgm:t>
    </dgm:pt>
    <dgm:pt modelId="{F9CD60F3-AE75-4A7A-B3C0-7B2D9F9C44BA}" type="parTrans" cxnId="{1C3F14D3-E4A7-49AA-8926-A5D0881930E5}">
      <dgm:prSet/>
      <dgm:spPr/>
      <dgm:t>
        <a:bodyPr/>
        <a:lstStyle/>
        <a:p>
          <a:endParaRPr lang="en-US"/>
        </a:p>
      </dgm:t>
    </dgm:pt>
    <dgm:pt modelId="{A886D11F-5A24-4BD4-8087-5B453ACD3E24}" type="sibTrans" cxnId="{1C3F14D3-E4A7-49AA-8926-A5D0881930E5}">
      <dgm:prSet/>
      <dgm:spPr/>
      <dgm:t>
        <a:bodyPr/>
        <a:lstStyle/>
        <a:p>
          <a:endParaRPr lang="en-US"/>
        </a:p>
      </dgm:t>
    </dgm:pt>
    <dgm:pt modelId="{58A60658-286A-4219-96CD-70B04994022C}" type="pres">
      <dgm:prSet presAssocID="{962E6401-A80D-4628-B357-E3E9824822FA}" presName="compositeShape" presStyleCnt="0">
        <dgm:presLayoutVars>
          <dgm:dir/>
          <dgm:resizeHandles/>
        </dgm:presLayoutVars>
      </dgm:prSet>
      <dgm:spPr/>
    </dgm:pt>
    <dgm:pt modelId="{EE68A723-342D-4258-B4E6-6B1B9A4F83A2}" type="pres">
      <dgm:prSet presAssocID="{962E6401-A80D-4628-B357-E3E9824822FA}" presName="pyramid" presStyleLbl="node1" presStyleIdx="0" presStyleCnt="1"/>
      <dgm:spPr/>
    </dgm:pt>
    <dgm:pt modelId="{AF378A43-AAEF-45A4-A0B1-BF45D070CB23}" type="pres">
      <dgm:prSet presAssocID="{962E6401-A80D-4628-B357-E3E9824822FA}" presName="theList" presStyleCnt="0"/>
      <dgm:spPr/>
    </dgm:pt>
    <dgm:pt modelId="{B6C1D95C-21EF-4FBC-B85E-780180ADD55D}" type="pres">
      <dgm:prSet presAssocID="{6FA9110B-7445-4A6E-93DE-5D38B6714ABD}" presName="aNode" presStyleLbl="fgAcc1" presStyleIdx="0" presStyleCnt="3" custScaleX="146793" custScaleY="159702">
        <dgm:presLayoutVars>
          <dgm:bulletEnabled val="1"/>
        </dgm:presLayoutVars>
      </dgm:prSet>
      <dgm:spPr/>
    </dgm:pt>
    <dgm:pt modelId="{AB76E11F-87E4-4AC3-89CD-3C05FD5080E5}" type="pres">
      <dgm:prSet presAssocID="{6FA9110B-7445-4A6E-93DE-5D38B6714ABD}" presName="aSpace" presStyleCnt="0"/>
      <dgm:spPr/>
    </dgm:pt>
    <dgm:pt modelId="{05063A24-92AA-4526-AD74-B8A095DF0464}" type="pres">
      <dgm:prSet presAssocID="{69EC127C-A5D1-421F-B8D8-D026BC742108}" presName="aNode" presStyleLbl="fgAcc1" presStyleIdx="1" presStyleCnt="3" custScaleX="147737" custScaleY="170200">
        <dgm:presLayoutVars>
          <dgm:bulletEnabled val="1"/>
        </dgm:presLayoutVars>
      </dgm:prSet>
      <dgm:spPr/>
    </dgm:pt>
    <dgm:pt modelId="{523A5719-D56C-4498-A90A-8FBCF5A30F01}" type="pres">
      <dgm:prSet presAssocID="{69EC127C-A5D1-421F-B8D8-D026BC742108}" presName="aSpace" presStyleCnt="0"/>
      <dgm:spPr/>
    </dgm:pt>
    <dgm:pt modelId="{449AF3A6-AF72-4F3E-8BB7-2DE34EF2A701}" type="pres">
      <dgm:prSet presAssocID="{25B0E838-BF85-4754-9538-69C5FAC1F47B}" presName="aNode" presStyleLbl="fgAcc1" presStyleIdx="2" presStyleCnt="3" custScaleX="145850" custScaleY="163906">
        <dgm:presLayoutVars>
          <dgm:bulletEnabled val="1"/>
        </dgm:presLayoutVars>
      </dgm:prSet>
      <dgm:spPr/>
    </dgm:pt>
    <dgm:pt modelId="{9A396AFE-6EAE-4032-A950-958F9BBED2EE}" type="pres">
      <dgm:prSet presAssocID="{25B0E838-BF85-4754-9538-69C5FAC1F47B}" presName="aSpace" presStyleCnt="0"/>
      <dgm:spPr/>
    </dgm:pt>
  </dgm:ptLst>
  <dgm:cxnLst>
    <dgm:cxn modelId="{2FD6722A-1790-4D66-B476-A1A29E6BFBF9}" type="presOf" srcId="{25B0E838-BF85-4754-9538-69C5FAC1F47B}" destId="{449AF3A6-AF72-4F3E-8BB7-2DE34EF2A701}" srcOrd="0" destOrd="0" presId="urn:microsoft.com/office/officeart/2005/8/layout/pyramid2"/>
    <dgm:cxn modelId="{6C263C44-6FC1-4259-BEFF-0CF0E69BDB80}" srcId="{962E6401-A80D-4628-B357-E3E9824822FA}" destId="{6FA9110B-7445-4A6E-93DE-5D38B6714ABD}" srcOrd="0" destOrd="0" parTransId="{AB7163C8-3FC0-4593-913C-1223DEE05EDF}" sibTransId="{D159DA64-5CFD-4D9E-9ABA-BA237978736A}"/>
    <dgm:cxn modelId="{CE242A55-ED7A-4F28-A35E-493E7299B7BE}" type="presOf" srcId="{962E6401-A80D-4628-B357-E3E9824822FA}" destId="{58A60658-286A-4219-96CD-70B04994022C}" srcOrd="0" destOrd="0" presId="urn:microsoft.com/office/officeart/2005/8/layout/pyramid2"/>
    <dgm:cxn modelId="{1410DFBB-8821-4BCD-80F5-7EE05B99B598}" type="presOf" srcId="{6FA9110B-7445-4A6E-93DE-5D38B6714ABD}" destId="{B6C1D95C-21EF-4FBC-B85E-780180ADD55D}" srcOrd="0" destOrd="0" presId="urn:microsoft.com/office/officeart/2005/8/layout/pyramid2"/>
    <dgm:cxn modelId="{169DBFC9-6811-4BAF-8CCA-C033AF615F57}" type="presOf" srcId="{69EC127C-A5D1-421F-B8D8-D026BC742108}" destId="{05063A24-92AA-4526-AD74-B8A095DF0464}" srcOrd="0" destOrd="0" presId="urn:microsoft.com/office/officeart/2005/8/layout/pyramid2"/>
    <dgm:cxn modelId="{CC48CBD0-DF22-44BF-8DF6-8C207607B198}" srcId="{962E6401-A80D-4628-B357-E3E9824822FA}" destId="{69EC127C-A5D1-421F-B8D8-D026BC742108}" srcOrd="1" destOrd="0" parTransId="{470CD2B4-E57E-4FEE-929B-939C89FF557C}" sibTransId="{BBF99EB3-FF04-4240-8202-400113612E57}"/>
    <dgm:cxn modelId="{1C3F14D3-E4A7-49AA-8926-A5D0881930E5}" srcId="{962E6401-A80D-4628-B357-E3E9824822FA}" destId="{25B0E838-BF85-4754-9538-69C5FAC1F47B}" srcOrd="2" destOrd="0" parTransId="{F9CD60F3-AE75-4A7A-B3C0-7B2D9F9C44BA}" sibTransId="{A886D11F-5A24-4BD4-8087-5B453ACD3E24}"/>
    <dgm:cxn modelId="{0719E5C0-E1A3-44C5-9EDE-233C708BE377}" type="presParOf" srcId="{58A60658-286A-4219-96CD-70B04994022C}" destId="{EE68A723-342D-4258-B4E6-6B1B9A4F83A2}" srcOrd="0" destOrd="0" presId="urn:microsoft.com/office/officeart/2005/8/layout/pyramid2"/>
    <dgm:cxn modelId="{5BCEE9AB-715B-46FA-8E68-424DC69DFA64}" type="presParOf" srcId="{58A60658-286A-4219-96CD-70B04994022C}" destId="{AF378A43-AAEF-45A4-A0B1-BF45D070CB23}" srcOrd="1" destOrd="0" presId="urn:microsoft.com/office/officeart/2005/8/layout/pyramid2"/>
    <dgm:cxn modelId="{EF4E4ED4-8EFA-4EED-9AFF-2333A10DA236}" type="presParOf" srcId="{AF378A43-AAEF-45A4-A0B1-BF45D070CB23}" destId="{B6C1D95C-21EF-4FBC-B85E-780180ADD55D}" srcOrd="0" destOrd="0" presId="urn:microsoft.com/office/officeart/2005/8/layout/pyramid2"/>
    <dgm:cxn modelId="{FC181678-D42B-48A8-96BD-A4A1F4D844E4}" type="presParOf" srcId="{AF378A43-AAEF-45A4-A0B1-BF45D070CB23}" destId="{AB76E11F-87E4-4AC3-89CD-3C05FD5080E5}" srcOrd="1" destOrd="0" presId="urn:microsoft.com/office/officeart/2005/8/layout/pyramid2"/>
    <dgm:cxn modelId="{D7A1CBA6-E3BA-4AAB-870C-4C87B0EB6B0E}" type="presParOf" srcId="{AF378A43-AAEF-45A4-A0B1-BF45D070CB23}" destId="{05063A24-92AA-4526-AD74-B8A095DF0464}" srcOrd="2" destOrd="0" presId="urn:microsoft.com/office/officeart/2005/8/layout/pyramid2"/>
    <dgm:cxn modelId="{584CC11C-920E-4627-9E8B-27A0534A2FA6}" type="presParOf" srcId="{AF378A43-AAEF-45A4-A0B1-BF45D070CB23}" destId="{523A5719-D56C-4498-A90A-8FBCF5A30F01}" srcOrd="3" destOrd="0" presId="urn:microsoft.com/office/officeart/2005/8/layout/pyramid2"/>
    <dgm:cxn modelId="{5F7925B3-F4F5-4987-B980-065E9B5E19D5}" type="presParOf" srcId="{AF378A43-AAEF-45A4-A0B1-BF45D070CB23}" destId="{449AF3A6-AF72-4F3E-8BB7-2DE34EF2A701}" srcOrd="4" destOrd="0" presId="urn:microsoft.com/office/officeart/2005/8/layout/pyramid2"/>
    <dgm:cxn modelId="{4BB2EFF8-EB88-4C4D-AE19-48E80C177E22}" type="presParOf" srcId="{AF378A43-AAEF-45A4-A0B1-BF45D070CB23}" destId="{9A396AFE-6EAE-4032-A950-958F9BBED2EE}" srcOrd="5" destOrd="0" presId="urn:microsoft.com/office/officeart/2005/8/layout/pyramid2"/>
  </dgm:cxnLst>
  <dgm:bg>
    <a:effectLst>
      <a:outerShdw blurRad="50800" dist="38100" dir="16200000" rotWithShape="0">
        <a:prstClr val="black">
          <a:alpha val="40000"/>
        </a:prstClr>
      </a:outerShdw>
    </a:effect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69BAA6B-ADBE-48C9-AA3D-D7C4C9E15A8D}" type="doc">
      <dgm:prSet loTypeId="urn:microsoft.com/office/officeart/2005/8/layout/target1" loCatId="relationship" qsTypeId="urn:microsoft.com/office/officeart/2005/8/quickstyle/simple1" qsCatId="simple" csTypeId="urn:microsoft.com/office/officeart/2005/8/colors/accent5_5" csCatId="accent5" phldr="1"/>
      <dgm:spPr/>
      <dgm:t>
        <a:bodyPr/>
        <a:lstStyle/>
        <a:p>
          <a:endParaRPr lang="en-US"/>
        </a:p>
      </dgm:t>
    </dgm:pt>
    <dgm:pt modelId="{A639E0B0-8D13-4052-B814-C9F0949F350F}">
      <dgm:prSet custT="1"/>
      <dgm:spPr/>
      <dgm:t>
        <a:bodyPr/>
        <a:lstStyle/>
        <a:p>
          <a:pPr rtl="0"/>
          <a:r>
            <a:rPr lang="en-US" sz="1200" dirty="0">
              <a:solidFill>
                <a:schemeClr val="tx1"/>
              </a:solidFill>
            </a:rPr>
            <a:t>Quatre exercices d'incendie ont été effectués tout au long de l'année</a:t>
          </a:r>
          <a:endParaRPr lang="fr-CA" sz="1200" dirty="0">
            <a:solidFill>
              <a:schemeClr val="tx1"/>
            </a:solidFill>
          </a:endParaRPr>
        </a:p>
      </dgm:t>
    </dgm:pt>
    <dgm:pt modelId="{E55AC7D9-F9EA-4C76-A72C-5B3408C5B822}" type="parTrans" cxnId="{BE731BAA-C1B4-4789-9465-EFDBF76C6B30}">
      <dgm:prSet/>
      <dgm:spPr/>
      <dgm:t>
        <a:bodyPr/>
        <a:lstStyle/>
        <a:p>
          <a:endParaRPr lang="en-US"/>
        </a:p>
      </dgm:t>
    </dgm:pt>
    <dgm:pt modelId="{54C6C20C-6CDB-4ADB-B82D-4DCFC7A86607}" type="sibTrans" cxnId="{BE731BAA-C1B4-4789-9465-EFDBF76C6B30}">
      <dgm:prSet/>
      <dgm:spPr/>
      <dgm:t>
        <a:bodyPr/>
        <a:lstStyle/>
        <a:p>
          <a:endParaRPr lang="en-US"/>
        </a:p>
      </dgm:t>
    </dgm:pt>
    <dgm:pt modelId="{AF6C073E-16AD-4431-8861-23692A63A43C}">
      <dgm:prSet custT="1"/>
      <dgm:spPr/>
      <dgm:t>
        <a:bodyPr/>
        <a:lstStyle/>
        <a:p>
          <a:pPr rtl="0"/>
          <a:r>
            <a:rPr lang="en-US" sz="1200" dirty="0">
              <a:solidFill>
                <a:schemeClr val="tx1"/>
              </a:solidFill>
            </a:rPr>
            <a:t>Le service des incendies est venu dispenser une formation au personnel et aux clients en octobre 2022.</a:t>
          </a:r>
          <a:endParaRPr lang="fr-CA" sz="1200" dirty="0">
            <a:solidFill>
              <a:schemeClr val="tx1"/>
            </a:solidFill>
          </a:endParaRPr>
        </a:p>
      </dgm:t>
    </dgm:pt>
    <dgm:pt modelId="{3019BCFC-8BA8-420A-812C-1A93246C2FC5}" type="parTrans" cxnId="{2296F803-EE5F-4DAE-A8BF-E0176DB23E69}">
      <dgm:prSet/>
      <dgm:spPr/>
      <dgm:t>
        <a:bodyPr/>
        <a:lstStyle/>
        <a:p>
          <a:endParaRPr lang="en-US"/>
        </a:p>
      </dgm:t>
    </dgm:pt>
    <dgm:pt modelId="{6B0988EC-7986-491C-91F2-A31F34545A0E}" type="sibTrans" cxnId="{2296F803-EE5F-4DAE-A8BF-E0176DB23E69}">
      <dgm:prSet/>
      <dgm:spPr/>
      <dgm:t>
        <a:bodyPr/>
        <a:lstStyle/>
        <a:p>
          <a:endParaRPr lang="en-US"/>
        </a:p>
      </dgm:t>
    </dgm:pt>
    <dgm:pt modelId="{D6E8CD78-012A-4181-AF07-970BFC707567}">
      <dgm:prSet custT="1"/>
      <dgm:spPr/>
      <dgm:t>
        <a:bodyPr/>
        <a:lstStyle/>
        <a:p>
          <a:pPr algn="l" rtl="0"/>
          <a:r>
            <a:rPr lang="en-US" sz="1200" dirty="0">
              <a:solidFill>
                <a:schemeClr val="tx1"/>
              </a:solidFill>
            </a:rPr>
            <a:t>Le programme avec les clients comprenait la prévention des chutes, la sécurité dans la cuisine, la protection des enfants et la sécurité du sommeil. </a:t>
          </a:r>
          <a:endParaRPr lang="fr-CA" sz="1200" dirty="0">
            <a:solidFill>
              <a:schemeClr val="tx1"/>
            </a:solidFill>
          </a:endParaRPr>
        </a:p>
      </dgm:t>
    </dgm:pt>
    <dgm:pt modelId="{CDDDDC66-9E71-4E5F-9A51-C5F87CA468F0}" type="parTrans" cxnId="{164B242D-E5C9-495A-8ED6-367054DAB7E4}">
      <dgm:prSet/>
      <dgm:spPr/>
      <dgm:t>
        <a:bodyPr/>
        <a:lstStyle/>
        <a:p>
          <a:endParaRPr lang="en-US"/>
        </a:p>
      </dgm:t>
    </dgm:pt>
    <dgm:pt modelId="{E48423AF-1CA8-47AB-9440-3481E5888D89}" type="sibTrans" cxnId="{164B242D-E5C9-495A-8ED6-367054DAB7E4}">
      <dgm:prSet/>
      <dgm:spPr/>
      <dgm:t>
        <a:bodyPr/>
        <a:lstStyle/>
        <a:p>
          <a:endParaRPr lang="en-US"/>
        </a:p>
      </dgm:t>
    </dgm:pt>
    <dgm:pt modelId="{FBB3A750-7EF5-44AF-9285-BCFECAADFE2C}">
      <dgm:prSet custT="1"/>
      <dgm:spPr/>
      <dgm:t>
        <a:bodyPr/>
        <a:lstStyle/>
        <a:p>
          <a:pPr algn="l" rtl="0"/>
          <a:r>
            <a:rPr lang="en-US" sz="1200" dirty="0">
              <a:solidFill>
                <a:schemeClr val="tx1"/>
              </a:solidFill>
            </a:rPr>
            <a:t>La politique de distribution des médicaments a été mise à jour à l'hiver 2022. </a:t>
          </a:r>
          <a:endParaRPr lang="fr-CA" sz="1200" dirty="0">
            <a:solidFill>
              <a:schemeClr val="tx1"/>
            </a:solidFill>
          </a:endParaRPr>
        </a:p>
      </dgm:t>
    </dgm:pt>
    <dgm:pt modelId="{74661F58-AF35-4EA4-8D0C-F6A73297C58D}" type="parTrans" cxnId="{5D95C21D-AE0B-45AA-AB57-281C1CC3EAB6}">
      <dgm:prSet/>
      <dgm:spPr/>
      <dgm:t>
        <a:bodyPr/>
        <a:lstStyle/>
        <a:p>
          <a:endParaRPr lang="en-US"/>
        </a:p>
      </dgm:t>
    </dgm:pt>
    <dgm:pt modelId="{5764098F-A8B4-4100-AC0F-CB6F275511B7}" type="sibTrans" cxnId="{5D95C21D-AE0B-45AA-AB57-281C1CC3EAB6}">
      <dgm:prSet/>
      <dgm:spPr/>
      <dgm:t>
        <a:bodyPr/>
        <a:lstStyle/>
        <a:p>
          <a:endParaRPr lang="en-US"/>
        </a:p>
      </dgm:t>
    </dgm:pt>
    <dgm:pt modelId="{BA727EC6-1E7E-40E8-9C3C-C0F7BF4120AC}">
      <dgm:prSet custT="1"/>
      <dgm:spPr/>
      <dgm:t>
        <a:bodyPr/>
        <a:lstStyle/>
        <a:p>
          <a:pPr rtl="0"/>
          <a:r>
            <a:rPr lang="en-US" sz="1200" dirty="0">
              <a:solidFill>
                <a:schemeClr val="tx1"/>
              </a:solidFill>
            </a:rPr>
            <a:t>Le remplacement de la chaudière au mazout par une chaudière électrique a été effectué en août 2022. </a:t>
          </a:r>
          <a:endParaRPr lang="fr-CA" sz="1200" dirty="0">
            <a:solidFill>
              <a:schemeClr val="tx1"/>
            </a:solidFill>
          </a:endParaRPr>
        </a:p>
      </dgm:t>
    </dgm:pt>
    <dgm:pt modelId="{89E201C3-F415-4D4A-B98E-35A4EAAA42C9}" type="parTrans" cxnId="{724E3789-946C-4DA7-986C-08F6DC1043BC}">
      <dgm:prSet/>
      <dgm:spPr/>
      <dgm:t>
        <a:bodyPr/>
        <a:lstStyle/>
        <a:p>
          <a:endParaRPr lang="en-US"/>
        </a:p>
      </dgm:t>
    </dgm:pt>
    <dgm:pt modelId="{94B69E1B-F43F-4C81-9183-CA0C6C4C95F4}" type="sibTrans" cxnId="{724E3789-946C-4DA7-986C-08F6DC1043BC}">
      <dgm:prSet/>
      <dgm:spPr/>
      <dgm:t>
        <a:bodyPr/>
        <a:lstStyle/>
        <a:p>
          <a:endParaRPr lang="en-US"/>
        </a:p>
      </dgm:t>
    </dgm:pt>
    <dgm:pt modelId="{F50AFBD1-A4BA-4CA2-AC75-B88DDFA87183}" type="pres">
      <dgm:prSet presAssocID="{669BAA6B-ADBE-48C9-AA3D-D7C4C9E15A8D}" presName="composite" presStyleCnt="0">
        <dgm:presLayoutVars>
          <dgm:chMax val="5"/>
          <dgm:dir/>
          <dgm:resizeHandles val="exact"/>
        </dgm:presLayoutVars>
      </dgm:prSet>
      <dgm:spPr/>
    </dgm:pt>
    <dgm:pt modelId="{30863FF4-A98F-4DA0-96DA-B9B4CAA97BA0}" type="pres">
      <dgm:prSet presAssocID="{A639E0B0-8D13-4052-B814-C9F0949F350F}" presName="circle1" presStyleLbl="lnNode1" presStyleIdx="0" presStyleCnt="5"/>
      <dgm:spPr/>
    </dgm:pt>
    <dgm:pt modelId="{E88E640A-507F-4625-AA09-6333801F53DE}" type="pres">
      <dgm:prSet presAssocID="{A639E0B0-8D13-4052-B814-C9F0949F350F}" presName="text1" presStyleLbl="revTx" presStyleIdx="0" presStyleCnt="5" custScaleX="103058" custLinFactNeighborX="-2982" custLinFactNeighborY="-3321">
        <dgm:presLayoutVars>
          <dgm:bulletEnabled val="1"/>
        </dgm:presLayoutVars>
      </dgm:prSet>
      <dgm:spPr/>
    </dgm:pt>
    <dgm:pt modelId="{B710B09E-6F63-4D49-8784-7EDC1CD1C29B}" type="pres">
      <dgm:prSet presAssocID="{A639E0B0-8D13-4052-B814-C9F0949F350F}" presName="line1" presStyleLbl="callout" presStyleIdx="0" presStyleCnt="10"/>
      <dgm:spPr/>
    </dgm:pt>
    <dgm:pt modelId="{BE5CE45D-64EE-46F3-AE6B-6DB44A411AC1}" type="pres">
      <dgm:prSet presAssocID="{A639E0B0-8D13-4052-B814-C9F0949F350F}" presName="d1" presStyleLbl="callout" presStyleIdx="1" presStyleCnt="10"/>
      <dgm:spPr/>
    </dgm:pt>
    <dgm:pt modelId="{0704CEBB-8F77-48CE-9052-DADC7FF622C7}" type="pres">
      <dgm:prSet presAssocID="{AF6C073E-16AD-4431-8861-23692A63A43C}" presName="circle2" presStyleLbl="lnNode1" presStyleIdx="1" presStyleCnt="5"/>
      <dgm:spPr/>
    </dgm:pt>
    <dgm:pt modelId="{294B4B43-D622-4712-A39D-EDCF98722379}" type="pres">
      <dgm:prSet presAssocID="{AF6C073E-16AD-4431-8861-23692A63A43C}" presName="text2" presStyleLbl="revTx" presStyleIdx="1" presStyleCnt="5" custScaleX="113314" custLinFactNeighborX="5128" custLinFactNeighborY="-13138">
        <dgm:presLayoutVars>
          <dgm:bulletEnabled val="1"/>
        </dgm:presLayoutVars>
      </dgm:prSet>
      <dgm:spPr/>
    </dgm:pt>
    <dgm:pt modelId="{887850E3-72B8-4A94-8767-5E8C4430FDDD}" type="pres">
      <dgm:prSet presAssocID="{AF6C073E-16AD-4431-8861-23692A63A43C}" presName="line2" presStyleLbl="callout" presStyleIdx="2" presStyleCnt="10"/>
      <dgm:spPr/>
    </dgm:pt>
    <dgm:pt modelId="{B1C7C378-8A71-4AF8-8554-AC87184842F1}" type="pres">
      <dgm:prSet presAssocID="{AF6C073E-16AD-4431-8861-23692A63A43C}" presName="d2" presStyleLbl="callout" presStyleIdx="3" presStyleCnt="10"/>
      <dgm:spPr/>
    </dgm:pt>
    <dgm:pt modelId="{B7B54C7B-CBFB-4AB3-9C25-71FB1BDAE10A}" type="pres">
      <dgm:prSet presAssocID="{D6E8CD78-012A-4181-AF07-970BFC707567}" presName="circle3" presStyleLbl="lnNode1" presStyleIdx="2" presStyleCnt="5"/>
      <dgm:spPr/>
    </dgm:pt>
    <dgm:pt modelId="{379A5A12-6DF5-4DF5-BC29-B07E2B830F5B}" type="pres">
      <dgm:prSet presAssocID="{D6E8CD78-012A-4181-AF07-970BFC707567}" presName="text3" presStyleLbl="revTx" presStyleIdx="2" presStyleCnt="5" custScaleX="112229" custLinFactNeighborX="723" custLinFactNeighborY="6019">
        <dgm:presLayoutVars>
          <dgm:bulletEnabled val="1"/>
        </dgm:presLayoutVars>
      </dgm:prSet>
      <dgm:spPr/>
    </dgm:pt>
    <dgm:pt modelId="{E64B1ED1-2CD8-468B-B290-711019062D34}" type="pres">
      <dgm:prSet presAssocID="{D6E8CD78-012A-4181-AF07-970BFC707567}" presName="line3" presStyleLbl="callout" presStyleIdx="4" presStyleCnt="10"/>
      <dgm:spPr/>
    </dgm:pt>
    <dgm:pt modelId="{8126683B-63A6-4E5E-8ACC-1DB7B766B5DD}" type="pres">
      <dgm:prSet presAssocID="{D6E8CD78-012A-4181-AF07-970BFC707567}" presName="d3" presStyleLbl="callout" presStyleIdx="5" presStyleCnt="10"/>
      <dgm:spPr/>
    </dgm:pt>
    <dgm:pt modelId="{FFFC77EF-6CFC-4051-9D0D-301171D16D5C}" type="pres">
      <dgm:prSet presAssocID="{FBB3A750-7EF5-44AF-9285-BCFECAADFE2C}" presName="circle4" presStyleLbl="lnNode1" presStyleIdx="3" presStyleCnt="5" custScaleX="88373" custScaleY="94251"/>
      <dgm:spPr/>
    </dgm:pt>
    <dgm:pt modelId="{4FE7D7DF-CACF-423E-B9DC-9FB7C2A6DB90}" type="pres">
      <dgm:prSet presAssocID="{FBB3A750-7EF5-44AF-9285-BCFECAADFE2C}" presName="text4" presStyleLbl="revTx" presStyleIdx="3" presStyleCnt="5" custScaleX="111961" custLinFactNeighborX="857" custLinFactNeighborY="20097">
        <dgm:presLayoutVars>
          <dgm:bulletEnabled val="1"/>
        </dgm:presLayoutVars>
      </dgm:prSet>
      <dgm:spPr/>
    </dgm:pt>
    <dgm:pt modelId="{5B7E9CE4-ECA5-4C8C-8D8D-A0B7B35EAE7C}" type="pres">
      <dgm:prSet presAssocID="{FBB3A750-7EF5-44AF-9285-BCFECAADFE2C}" presName="line4" presStyleLbl="callout" presStyleIdx="6" presStyleCnt="10"/>
      <dgm:spPr/>
    </dgm:pt>
    <dgm:pt modelId="{9A5B988D-FE63-4B32-ABD4-6DF4EEEBD00D}" type="pres">
      <dgm:prSet presAssocID="{FBB3A750-7EF5-44AF-9285-BCFECAADFE2C}" presName="d4" presStyleLbl="callout" presStyleIdx="7" presStyleCnt="10"/>
      <dgm:spPr/>
    </dgm:pt>
    <dgm:pt modelId="{C3819FBB-0845-4E38-A57D-C84841C265ED}" type="pres">
      <dgm:prSet presAssocID="{BA727EC6-1E7E-40E8-9C3C-C0F7BF4120AC}" presName="circle5" presStyleLbl="lnNode1" presStyleIdx="4" presStyleCnt="5" custScaleX="92982" custScaleY="93514"/>
      <dgm:spPr/>
    </dgm:pt>
    <dgm:pt modelId="{3B7E4F1E-6F7A-4239-AF7A-A2204E20180C}" type="pres">
      <dgm:prSet presAssocID="{BA727EC6-1E7E-40E8-9C3C-C0F7BF4120AC}" presName="text5" presStyleLbl="revTx" presStyleIdx="4" presStyleCnt="5" custScaleX="111961" custLinFactNeighborX="857" custLinFactNeighborY="11932">
        <dgm:presLayoutVars>
          <dgm:bulletEnabled val="1"/>
        </dgm:presLayoutVars>
      </dgm:prSet>
      <dgm:spPr/>
    </dgm:pt>
    <dgm:pt modelId="{3BB31AF7-A72C-4290-97E4-451BDD4BBE27}" type="pres">
      <dgm:prSet presAssocID="{BA727EC6-1E7E-40E8-9C3C-C0F7BF4120AC}" presName="line5" presStyleLbl="callout" presStyleIdx="8" presStyleCnt="10"/>
      <dgm:spPr/>
    </dgm:pt>
    <dgm:pt modelId="{234578E0-02EE-4C5A-814E-73BDB2EF0B7D}" type="pres">
      <dgm:prSet presAssocID="{BA727EC6-1E7E-40E8-9C3C-C0F7BF4120AC}" presName="d5" presStyleLbl="callout" presStyleIdx="9" presStyleCnt="10"/>
      <dgm:spPr/>
    </dgm:pt>
  </dgm:ptLst>
  <dgm:cxnLst>
    <dgm:cxn modelId="{2296F803-EE5F-4DAE-A8BF-E0176DB23E69}" srcId="{669BAA6B-ADBE-48C9-AA3D-D7C4C9E15A8D}" destId="{AF6C073E-16AD-4431-8861-23692A63A43C}" srcOrd="1" destOrd="0" parTransId="{3019BCFC-8BA8-420A-812C-1A93246C2FC5}" sibTransId="{6B0988EC-7986-491C-91F2-A31F34545A0E}"/>
    <dgm:cxn modelId="{5D95C21D-AE0B-45AA-AB57-281C1CC3EAB6}" srcId="{669BAA6B-ADBE-48C9-AA3D-D7C4C9E15A8D}" destId="{FBB3A750-7EF5-44AF-9285-BCFECAADFE2C}" srcOrd="3" destOrd="0" parTransId="{74661F58-AF35-4EA4-8D0C-F6A73297C58D}" sibTransId="{5764098F-A8B4-4100-AC0F-CB6F275511B7}"/>
    <dgm:cxn modelId="{164B242D-E5C9-495A-8ED6-367054DAB7E4}" srcId="{669BAA6B-ADBE-48C9-AA3D-D7C4C9E15A8D}" destId="{D6E8CD78-012A-4181-AF07-970BFC707567}" srcOrd="2" destOrd="0" parTransId="{CDDDDC66-9E71-4E5F-9A51-C5F87CA468F0}" sibTransId="{E48423AF-1CA8-47AB-9440-3481E5888D89}"/>
    <dgm:cxn modelId="{2A326554-CA37-4CC2-ADDD-B32546741615}" type="presOf" srcId="{669BAA6B-ADBE-48C9-AA3D-D7C4C9E15A8D}" destId="{F50AFBD1-A4BA-4CA2-AC75-B88DDFA87183}" srcOrd="0" destOrd="0" presId="urn:microsoft.com/office/officeart/2005/8/layout/target1"/>
    <dgm:cxn modelId="{A8E0EA57-66F0-4132-A7D1-56E77DD01CC7}" type="presOf" srcId="{A639E0B0-8D13-4052-B814-C9F0949F350F}" destId="{E88E640A-507F-4625-AA09-6333801F53DE}" srcOrd="0" destOrd="0" presId="urn:microsoft.com/office/officeart/2005/8/layout/target1"/>
    <dgm:cxn modelId="{724E3789-946C-4DA7-986C-08F6DC1043BC}" srcId="{669BAA6B-ADBE-48C9-AA3D-D7C4C9E15A8D}" destId="{BA727EC6-1E7E-40E8-9C3C-C0F7BF4120AC}" srcOrd="4" destOrd="0" parTransId="{89E201C3-F415-4D4A-B98E-35A4EAAA42C9}" sibTransId="{94B69E1B-F43F-4C81-9183-CA0C6C4C95F4}"/>
    <dgm:cxn modelId="{2FE1578F-2680-4BEE-A654-9ACB88FF72C4}" type="presOf" srcId="{D6E8CD78-012A-4181-AF07-970BFC707567}" destId="{379A5A12-6DF5-4DF5-BC29-B07E2B830F5B}" srcOrd="0" destOrd="0" presId="urn:microsoft.com/office/officeart/2005/8/layout/target1"/>
    <dgm:cxn modelId="{BE731BAA-C1B4-4789-9465-EFDBF76C6B30}" srcId="{669BAA6B-ADBE-48C9-AA3D-D7C4C9E15A8D}" destId="{A639E0B0-8D13-4052-B814-C9F0949F350F}" srcOrd="0" destOrd="0" parTransId="{E55AC7D9-F9EA-4C76-A72C-5B3408C5B822}" sibTransId="{54C6C20C-6CDB-4ADB-B82D-4DCFC7A86607}"/>
    <dgm:cxn modelId="{3C31FDBD-B3D8-44FD-94AF-5997D9C75EE6}" type="presOf" srcId="{FBB3A750-7EF5-44AF-9285-BCFECAADFE2C}" destId="{4FE7D7DF-CACF-423E-B9DC-9FB7C2A6DB90}" srcOrd="0" destOrd="0" presId="urn:microsoft.com/office/officeart/2005/8/layout/target1"/>
    <dgm:cxn modelId="{9C32ACC8-C4AF-4730-856E-809F389E7A3D}" type="presOf" srcId="{BA727EC6-1E7E-40E8-9C3C-C0F7BF4120AC}" destId="{3B7E4F1E-6F7A-4239-AF7A-A2204E20180C}" srcOrd="0" destOrd="0" presId="urn:microsoft.com/office/officeart/2005/8/layout/target1"/>
    <dgm:cxn modelId="{1A0B2BCB-AF88-47AF-928F-086A4A4A9851}" type="presOf" srcId="{AF6C073E-16AD-4431-8861-23692A63A43C}" destId="{294B4B43-D622-4712-A39D-EDCF98722379}" srcOrd="0" destOrd="0" presId="urn:microsoft.com/office/officeart/2005/8/layout/target1"/>
    <dgm:cxn modelId="{68DE6274-ACBB-49F1-B619-BACAB668DF14}" type="presParOf" srcId="{F50AFBD1-A4BA-4CA2-AC75-B88DDFA87183}" destId="{30863FF4-A98F-4DA0-96DA-B9B4CAA97BA0}" srcOrd="0" destOrd="0" presId="urn:microsoft.com/office/officeart/2005/8/layout/target1"/>
    <dgm:cxn modelId="{E16F32D1-BDCC-442D-937F-B345170EBC9D}" type="presParOf" srcId="{F50AFBD1-A4BA-4CA2-AC75-B88DDFA87183}" destId="{E88E640A-507F-4625-AA09-6333801F53DE}" srcOrd="1" destOrd="0" presId="urn:microsoft.com/office/officeart/2005/8/layout/target1"/>
    <dgm:cxn modelId="{1419207C-1C1C-47D1-975F-AC3B4B6942B7}" type="presParOf" srcId="{F50AFBD1-A4BA-4CA2-AC75-B88DDFA87183}" destId="{B710B09E-6F63-4D49-8784-7EDC1CD1C29B}" srcOrd="2" destOrd="0" presId="urn:microsoft.com/office/officeart/2005/8/layout/target1"/>
    <dgm:cxn modelId="{3F91E3A6-79DD-4461-B76A-94548640EADD}" type="presParOf" srcId="{F50AFBD1-A4BA-4CA2-AC75-B88DDFA87183}" destId="{BE5CE45D-64EE-46F3-AE6B-6DB44A411AC1}" srcOrd="3" destOrd="0" presId="urn:microsoft.com/office/officeart/2005/8/layout/target1"/>
    <dgm:cxn modelId="{E925AF81-755F-47EA-9F9F-12292FF586FC}" type="presParOf" srcId="{F50AFBD1-A4BA-4CA2-AC75-B88DDFA87183}" destId="{0704CEBB-8F77-48CE-9052-DADC7FF622C7}" srcOrd="4" destOrd="0" presId="urn:microsoft.com/office/officeart/2005/8/layout/target1"/>
    <dgm:cxn modelId="{015D7B6B-AA31-45FD-A1C4-3DEF1B07A8A2}" type="presParOf" srcId="{F50AFBD1-A4BA-4CA2-AC75-B88DDFA87183}" destId="{294B4B43-D622-4712-A39D-EDCF98722379}" srcOrd="5" destOrd="0" presId="urn:microsoft.com/office/officeart/2005/8/layout/target1"/>
    <dgm:cxn modelId="{BF73AF71-0A17-4E4F-81AA-3428023510A2}" type="presParOf" srcId="{F50AFBD1-A4BA-4CA2-AC75-B88DDFA87183}" destId="{887850E3-72B8-4A94-8767-5E8C4430FDDD}" srcOrd="6" destOrd="0" presId="urn:microsoft.com/office/officeart/2005/8/layout/target1"/>
    <dgm:cxn modelId="{F7A3CC85-7DF9-410E-AFE5-47EBD10B8CC6}" type="presParOf" srcId="{F50AFBD1-A4BA-4CA2-AC75-B88DDFA87183}" destId="{B1C7C378-8A71-4AF8-8554-AC87184842F1}" srcOrd="7" destOrd="0" presId="urn:microsoft.com/office/officeart/2005/8/layout/target1"/>
    <dgm:cxn modelId="{3D30EE8C-34DE-4B2D-88B9-0B22BCF60959}" type="presParOf" srcId="{F50AFBD1-A4BA-4CA2-AC75-B88DDFA87183}" destId="{B7B54C7B-CBFB-4AB3-9C25-71FB1BDAE10A}" srcOrd="8" destOrd="0" presId="urn:microsoft.com/office/officeart/2005/8/layout/target1"/>
    <dgm:cxn modelId="{C76D9193-2B19-42AF-97BA-8CFEF6326D5A}" type="presParOf" srcId="{F50AFBD1-A4BA-4CA2-AC75-B88DDFA87183}" destId="{379A5A12-6DF5-4DF5-BC29-B07E2B830F5B}" srcOrd="9" destOrd="0" presId="urn:microsoft.com/office/officeart/2005/8/layout/target1"/>
    <dgm:cxn modelId="{1F913EC0-01ED-42C0-A7D2-B4177378C1DA}" type="presParOf" srcId="{F50AFBD1-A4BA-4CA2-AC75-B88DDFA87183}" destId="{E64B1ED1-2CD8-468B-B290-711019062D34}" srcOrd="10" destOrd="0" presId="urn:microsoft.com/office/officeart/2005/8/layout/target1"/>
    <dgm:cxn modelId="{CC1C0E1B-32E7-41FF-8367-FF6301FF90E1}" type="presParOf" srcId="{F50AFBD1-A4BA-4CA2-AC75-B88DDFA87183}" destId="{8126683B-63A6-4E5E-8ACC-1DB7B766B5DD}" srcOrd="11" destOrd="0" presId="urn:microsoft.com/office/officeart/2005/8/layout/target1"/>
    <dgm:cxn modelId="{7588757D-0747-40CE-B365-CCD53868FAB8}" type="presParOf" srcId="{F50AFBD1-A4BA-4CA2-AC75-B88DDFA87183}" destId="{FFFC77EF-6CFC-4051-9D0D-301171D16D5C}" srcOrd="12" destOrd="0" presId="urn:microsoft.com/office/officeart/2005/8/layout/target1"/>
    <dgm:cxn modelId="{07E8DADA-D2E4-4D03-9ABA-C6346DFF9BA5}" type="presParOf" srcId="{F50AFBD1-A4BA-4CA2-AC75-B88DDFA87183}" destId="{4FE7D7DF-CACF-423E-B9DC-9FB7C2A6DB90}" srcOrd="13" destOrd="0" presId="urn:microsoft.com/office/officeart/2005/8/layout/target1"/>
    <dgm:cxn modelId="{5C6AC203-6E36-4A5D-91CC-FE06274AF536}" type="presParOf" srcId="{F50AFBD1-A4BA-4CA2-AC75-B88DDFA87183}" destId="{5B7E9CE4-ECA5-4C8C-8D8D-A0B7B35EAE7C}" srcOrd="14" destOrd="0" presId="urn:microsoft.com/office/officeart/2005/8/layout/target1"/>
    <dgm:cxn modelId="{4FE9D8FE-7ADF-44B7-8E35-913AD0212D47}" type="presParOf" srcId="{F50AFBD1-A4BA-4CA2-AC75-B88DDFA87183}" destId="{9A5B988D-FE63-4B32-ABD4-6DF4EEEBD00D}" srcOrd="15" destOrd="0" presId="urn:microsoft.com/office/officeart/2005/8/layout/target1"/>
    <dgm:cxn modelId="{7C198B6A-654A-4581-90FC-4DCACA96B0AD}" type="presParOf" srcId="{F50AFBD1-A4BA-4CA2-AC75-B88DDFA87183}" destId="{C3819FBB-0845-4E38-A57D-C84841C265ED}" srcOrd="16" destOrd="0" presId="urn:microsoft.com/office/officeart/2005/8/layout/target1"/>
    <dgm:cxn modelId="{4F08A7A6-0947-4941-B688-466CF6B34C75}" type="presParOf" srcId="{F50AFBD1-A4BA-4CA2-AC75-B88DDFA87183}" destId="{3B7E4F1E-6F7A-4239-AF7A-A2204E20180C}" srcOrd="17" destOrd="0" presId="urn:microsoft.com/office/officeart/2005/8/layout/target1"/>
    <dgm:cxn modelId="{41127E27-79E2-4E45-B8DB-42B17F54CB7F}" type="presParOf" srcId="{F50AFBD1-A4BA-4CA2-AC75-B88DDFA87183}" destId="{3BB31AF7-A72C-4290-97E4-451BDD4BBE27}" srcOrd="18" destOrd="0" presId="urn:microsoft.com/office/officeart/2005/8/layout/target1"/>
    <dgm:cxn modelId="{9F584F2B-0BB7-413D-BCD7-FEFA25663DE0}" type="presParOf" srcId="{F50AFBD1-A4BA-4CA2-AC75-B88DDFA87183}" destId="{234578E0-02EE-4C5A-814E-73BDB2EF0B7D}" srcOrd="19" destOrd="0" presId="urn:microsoft.com/office/officeart/2005/8/layout/targe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704DB3-BDA0-43C9-9D1B-7EF57331321B}"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AAD00F67-39C1-4F2A-BD98-31E34CBA2C6F}">
      <dgm:prSet custT="1"/>
      <dgm:spPr>
        <a:solidFill>
          <a:srgbClr val="D3D7E2"/>
        </a:solidFill>
        <a:ln>
          <a:solidFill>
            <a:srgbClr val="6956F6"/>
          </a:solidFill>
        </a:ln>
      </dgm:spPr>
      <dgm:t>
        <a:bodyPr/>
        <a:lstStyle/>
        <a:p>
          <a:pPr rtl="0"/>
          <a:r>
            <a:rPr lang="en-US" sz="1600" b="1" u="sng" dirty="0">
              <a:solidFill>
                <a:srgbClr val="6956F6"/>
              </a:solidFill>
            </a:rPr>
            <a:t>Comprendre la pensée positive </a:t>
          </a:r>
          <a:r>
            <a:rPr lang="en-US" sz="1600" dirty="0">
              <a:solidFill>
                <a:srgbClr val="6956F6"/>
              </a:solidFill>
            </a:rPr>
            <a:t>: </a:t>
          </a:r>
          <a:r>
            <a:rPr lang="en-US" sz="1400" dirty="0">
              <a:solidFill>
                <a:srgbClr val="6956F6"/>
              </a:solidFill>
            </a:rPr>
            <a:t>Discussions sur les pensées négatives et les réactions d'anxiété. Les mères ont utilisé un journal de pensées pour explorer d'autres perspectives et ont partagé leurs idées avec leurs pairs.</a:t>
          </a:r>
          <a:endParaRPr lang="fr-CA" sz="1400" dirty="0">
            <a:solidFill>
              <a:srgbClr val="6956F6"/>
            </a:solidFill>
          </a:endParaRPr>
        </a:p>
      </dgm:t>
    </dgm:pt>
    <dgm:pt modelId="{206A76DD-9C66-4A5D-BE87-683D4291FA7F}" type="parTrans" cxnId="{62FFBB36-EDEB-48C6-8A3E-FDC4DA29B018}">
      <dgm:prSet/>
      <dgm:spPr/>
      <dgm:t>
        <a:bodyPr/>
        <a:lstStyle/>
        <a:p>
          <a:endParaRPr lang="en-US"/>
        </a:p>
      </dgm:t>
    </dgm:pt>
    <dgm:pt modelId="{CA72454C-45DF-4A15-91E7-77AC982BB51E}" type="sibTrans" cxnId="{62FFBB36-EDEB-48C6-8A3E-FDC4DA29B018}">
      <dgm:prSet/>
      <dgm:spPr/>
      <dgm:t>
        <a:bodyPr/>
        <a:lstStyle/>
        <a:p>
          <a:endParaRPr lang="en-US"/>
        </a:p>
      </dgm:t>
    </dgm:pt>
    <dgm:pt modelId="{557DC5D7-9187-4DED-95F0-D334255CBBB7}">
      <dgm:prSet custT="1"/>
      <dgm:spPr>
        <a:solidFill>
          <a:srgbClr val="D3D7E2"/>
        </a:solidFill>
        <a:ln>
          <a:solidFill>
            <a:srgbClr val="6956F6"/>
          </a:solidFill>
        </a:ln>
      </dgm:spPr>
      <dgm:t>
        <a:bodyPr/>
        <a:lstStyle/>
        <a:p>
          <a:pPr rtl="0"/>
          <a:r>
            <a:rPr lang="en-US" sz="1500" b="1" u="sng" dirty="0">
              <a:solidFill>
                <a:srgbClr val="6956F6"/>
              </a:solidFill>
            </a:rPr>
            <a:t>Stigmatisation </a:t>
          </a:r>
          <a:r>
            <a:rPr lang="en-US" sz="1500" dirty="0">
              <a:solidFill>
                <a:srgbClr val="6956F6"/>
              </a:solidFill>
            </a:rPr>
            <a:t>: exploration de la stigmatisation et des expériences personnelles. Les mères ont analysé les histoires de personnages confrontés à la stigmatisation, en identifiant ses effets et les réponses possibles.</a:t>
          </a:r>
          <a:endParaRPr lang="fr-CA" sz="1500" dirty="0">
            <a:solidFill>
              <a:srgbClr val="6956F6"/>
            </a:solidFill>
          </a:endParaRPr>
        </a:p>
      </dgm:t>
    </dgm:pt>
    <dgm:pt modelId="{6ECCDF5A-B681-4145-AE2C-B7F7E042676A}" type="parTrans" cxnId="{521C5B60-329E-4643-B528-D270402A10E2}">
      <dgm:prSet/>
      <dgm:spPr/>
      <dgm:t>
        <a:bodyPr/>
        <a:lstStyle/>
        <a:p>
          <a:endParaRPr lang="en-US"/>
        </a:p>
      </dgm:t>
    </dgm:pt>
    <dgm:pt modelId="{52612E90-475B-4033-9B18-26313FAB2104}" type="sibTrans" cxnId="{521C5B60-329E-4643-B528-D270402A10E2}">
      <dgm:prSet/>
      <dgm:spPr/>
      <dgm:t>
        <a:bodyPr/>
        <a:lstStyle/>
        <a:p>
          <a:endParaRPr lang="en-US"/>
        </a:p>
      </dgm:t>
    </dgm:pt>
    <dgm:pt modelId="{86B44E8C-07E1-4F76-9706-576DA81B4C6B}">
      <dgm:prSet custT="1"/>
      <dgm:spPr>
        <a:solidFill>
          <a:srgbClr val="D3D7E2"/>
        </a:solidFill>
        <a:ln>
          <a:solidFill>
            <a:srgbClr val="6956F6"/>
          </a:solidFill>
        </a:ln>
      </dgm:spPr>
      <dgm:t>
        <a:bodyPr/>
        <a:lstStyle/>
        <a:p>
          <a:pPr algn="ctr" rtl="0"/>
          <a:r>
            <a:rPr lang="en-US" sz="1600" b="1" u="sng" dirty="0">
              <a:solidFill>
                <a:srgbClr val="6956F6"/>
              </a:solidFill>
            </a:rPr>
            <a:t>Déconstruire la procrastination : </a:t>
          </a:r>
        </a:p>
        <a:p>
          <a:pPr algn="ctr" rtl="0"/>
          <a:r>
            <a:rPr lang="en-US" sz="1400" dirty="0">
              <a:solidFill>
                <a:srgbClr val="6956F6"/>
              </a:solidFill>
            </a:rPr>
            <a:t>Examen de la procrastination et de son influence sur les appels téléphoniques et sur les comportements qu'elle peut influencer. Des mères ont reçu un menu d'un restaurant choisi au hasard et ont été invitées à créer un script contenant des questions sur le reste du menu lorsqu'elles appelaient le restaurant (prix, lieu, plats, etc.).</a:t>
          </a:r>
          <a:endParaRPr lang="fr-CA" sz="1400" dirty="0">
            <a:solidFill>
              <a:srgbClr val="6956F6"/>
            </a:solidFill>
          </a:endParaRPr>
        </a:p>
      </dgm:t>
    </dgm:pt>
    <dgm:pt modelId="{21038E62-D84F-4D24-AE83-88928D3ADAAD}" type="parTrans" cxnId="{3FB10D96-F4B6-4DF4-94E2-0471FF4AEC66}">
      <dgm:prSet/>
      <dgm:spPr/>
      <dgm:t>
        <a:bodyPr/>
        <a:lstStyle/>
        <a:p>
          <a:endParaRPr lang="en-US"/>
        </a:p>
      </dgm:t>
    </dgm:pt>
    <dgm:pt modelId="{0C52F53A-8639-42C3-950B-16042123B6BC}" type="sibTrans" cxnId="{3FB10D96-F4B6-4DF4-94E2-0471FF4AEC66}">
      <dgm:prSet/>
      <dgm:spPr/>
      <dgm:t>
        <a:bodyPr/>
        <a:lstStyle/>
        <a:p>
          <a:endParaRPr lang="en-US"/>
        </a:p>
      </dgm:t>
    </dgm:pt>
    <dgm:pt modelId="{DE4B90A9-0003-4C6B-A0C8-401F0E33BC5F}">
      <dgm:prSet custT="1"/>
      <dgm:spPr>
        <a:solidFill>
          <a:srgbClr val="D3D7E2"/>
        </a:solidFill>
        <a:ln>
          <a:solidFill>
            <a:srgbClr val="6956F6"/>
          </a:solidFill>
        </a:ln>
      </dgm:spPr>
      <dgm:t>
        <a:bodyPr/>
        <a:lstStyle/>
        <a:p>
          <a:pPr algn="ctr" rtl="0"/>
          <a:r>
            <a:rPr lang="en-US" sz="1600" b="1" u="sng" dirty="0">
              <a:solidFill>
                <a:srgbClr val="6956F6"/>
              </a:solidFill>
            </a:rPr>
            <a:t>Autosoins / Techniques d'autorégulation / Résiliation </a:t>
          </a:r>
          <a:r>
            <a:rPr lang="en-US" sz="1400" dirty="0">
              <a:solidFill>
                <a:srgbClr val="6956F6"/>
              </a:solidFill>
            </a:rPr>
            <a:t>: Discussion sur les techniques d'autosoins actuelles et futures pour gérer l'accablement. </a:t>
          </a:r>
          <a:r>
            <a:rPr lang="en-US" sz="1500" dirty="0">
              <a:solidFill>
                <a:srgbClr val="6956F6"/>
              </a:solidFill>
            </a:rPr>
            <a:t>Les </a:t>
          </a:r>
          <a:r>
            <a:rPr lang="en-US" sz="1400" dirty="0">
              <a:solidFill>
                <a:srgbClr val="6956F6"/>
              </a:solidFill>
            </a:rPr>
            <a:t>mères ont réfléchi aux séances, partagé leurs émotions et exprimé leur intérêt pour la poursuite des séances à l'avenir.</a:t>
          </a:r>
          <a:endParaRPr lang="fr-CA" sz="1500" dirty="0">
            <a:solidFill>
              <a:srgbClr val="6956F6"/>
            </a:solidFill>
          </a:endParaRPr>
        </a:p>
      </dgm:t>
    </dgm:pt>
    <dgm:pt modelId="{0338D829-B792-4046-B1EC-B6E511879628}" type="parTrans" cxnId="{1C05B00F-7EDA-47E1-8B19-EE9F03BCB11F}">
      <dgm:prSet/>
      <dgm:spPr/>
      <dgm:t>
        <a:bodyPr/>
        <a:lstStyle/>
        <a:p>
          <a:endParaRPr lang="en-US"/>
        </a:p>
      </dgm:t>
    </dgm:pt>
    <dgm:pt modelId="{A70B386C-B50E-452B-9F4C-BA65A3A30CE5}" type="sibTrans" cxnId="{1C05B00F-7EDA-47E1-8B19-EE9F03BCB11F}">
      <dgm:prSet/>
      <dgm:spPr/>
      <dgm:t>
        <a:bodyPr/>
        <a:lstStyle/>
        <a:p>
          <a:endParaRPr lang="en-US"/>
        </a:p>
      </dgm:t>
    </dgm:pt>
    <dgm:pt modelId="{9974B8C7-A769-4FDD-8AD2-7DF6DB56401D}" type="pres">
      <dgm:prSet presAssocID="{0C704DB3-BDA0-43C9-9D1B-7EF57331321B}" presName="matrix" presStyleCnt="0">
        <dgm:presLayoutVars>
          <dgm:chMax val="1"/>
          <dgm:dir/>
          <dgm:resizeHandles val="exact"/>
        </dgm:presLayoutVars>
      </dgm:prSet>
      <dgm:spPr/>
    </dgm:pt>
    <dgm:pt modelId="{BFB1AADC-B88C-4CD0-900B-557712948CF9}" type="pres">
      <dgm:prSet presAssocID="{0C704DB3-BDA0-43C9-9D1B-7EF57331321B}" presName="diamond" presStyleLbl="bgShp" presStyleIdx="0" presStyleCnt="1" custScaleX="102381" custLinFactNeighborX="1798" custLinFactNeighborY="700"/>
      <dgm:spPr>
        <a:solidFill>
          <a:srgbClr val="D3D7E2"/>
        </a:solidFill>
      </dgm:spPr>
    </dgm:pt>
    <dgm:pt modelId="{534E584F-ECEB-44BB-B8ED-1FFF6F815866}" type="pres">
      <dgm:prSet presAssocID="{0C704DB3-BDA0-43C9-9D1B-7EF57331321B}" presName="quad1" presStyleLbl="node1" presStyleIdx="0" presStyleCnt="4" custScaleX="107692" custScaleY="107326">
        <dgm:presLayoutVars>
          <dgm:chMax val="0"/>
          <dgm:chPref val="0"/>
          <dgm:bulletEnabled val="1"/>
        </dgm:presLayoutVars>
      </dgm:prSet>
      <dgm:spPr/>
    </dgm:pt>
    <dgm:pt modelId="{434CD314-1087-451F-AE20-540F5DBCC7A1}" type="pres">
      <dgm:prSet presAssocID="{0C704DB3-BDA0-43C9-9D1B-7EF57331321B}" presName="quad2" presStyleLbl="node1" presStyleIdx="1" presStyleCnt="4" custScaleX="107692" custScaleY="107326" custLinFactNeighborX="3454" custLinFactNeighborY="911">
        <dgm:presLayoutVars>
          <dgm:chMax val="0"/>
          <dgm:chPref val="0"/>
          <dgm:bulletEnabled val="1"/>
        </dgm:presLayoutVars>
      </dgm:prSet>
      <dgm:spPr/>
    </dgm:pt>
    <dgm:pt modelId="{4DFE4A4F-AC8E-4B9A-BADF-9AB53882D4DE}" type="pres">
      <dgm:prSet presAssocID="{0C704DB3-BDA0-43C9-9D1B-7EF57331321B}" presName="quad3" presStyleLbl="node1" presStyleIdx="2" presStyleCnt="4" custScaleX="107692" custScaleY="107326" custLinFactNeighborX="855" custLinFactNeighborY="3109">
        <dgm:presLayoutVars>
          <dgm:chMax val="0"/>
          <dgm:chPref val="0"/>
          <dgm:bulletEnabled val="1"/>
        </dgm:presLayoutVars>
      </dgm:prSet>
      <dgm:spPr/>
    </dgm:pt>
    <dgm:pt modelId="{45B268BF-66E0-4F91-868F-4876F6836164}" type="pres">
      <dgm:prSet presAssocID="{0C704DB3-BDA0-43C9-9D1B-7EF57331321B}" presName="quad4" presStyleLbl="node1" presStyleIdx="3" presStyleCnt="4" custScaleX="107692" custScaleY="107326" custLinFactNeighborX="3775" custLinFactNeighborY="3109">
        <dgm:presLayoutVars>
          <dgm:chMax val="0"/>
          <dgm:chPref val="0"/>
          <dgm:bulletEnabled val="1"/>
        </dgm:presLayoutVars>
      </dgm:prSet>
      <dgm:spPr/>
    </dgm:pt>
  </dgm:ptLst>
  <dgm:cxnLst>
    <dgm:cxn modelId="{C5AF8603-3AA8-4723-BEC3-8A86C4BF7AC9}" type="presOf" srcId="{AAD00F67-39C1-4F2A-BD98-31E34CBA2C6F}" destId="{534E584F-ECEB-44BB-B8ED-1FFF6F815866}" srcOrd="0" destOrd="0" presId="urn:microsoft.com/office/officeart/2005/8/layout/matrix3"/>
    <dgm:cxn modelId="{526F1A0C-2CBB-4A97-A10D-046C29D9D5BC}" type="presOf" srcId="{DE4B90A9-0003-4C6B-A0C8-401F0E33BC5F}" destId="{45B268BF-66E0-4F91-868F-4876F6836164}" srcOrd="0" destOrd="0" presId="urn:microsoft.com/office/officeart/2005/8/layout/matrix3"/>
    <dgm:cxn modelId="{1C05B00F-7EDA-47E1-8B19-EE9F03BCB11F}" srcId="{0C704DB3-BDA0-43C9-9D1B-7EF57331321B}" destId="{DE4B90A9-0003-4C6B-A0C8-401F0E33BC5F}" srcOrd="3" destOrd="0" parTransId="{0338D829-B792-4046-B1EC-B6E511879628}" sibTransId="{A70B386C-B50E-452B-9F4C-BA65A3A30CE5}"/>
    <dgm:cxn modelId="{CF3CD512-F615-4438-BA47-4FEE9484E278}" type="presOf" srcId="{86B44E8C-07E1-4F76-9706-576DA81B4C6B}" destId="{4DFE4A4F-AC8E-4B9A-BADF-9AB53882D4DE}" srcOrd="0" destOrd="0" presId="urn:microsoft.com/office/officeart/2005/8/layout/matrix3"/>
    <dgm:cxn modelId="{62FFBB36-EDEB-48C6-8A3E-FDC4DA29B018}" srcId="{0C704DB3-BDA0-43C9-9D1B-7EF57331321B}" destId="{AAD00F67-39C1-4F2A-BD98-31E34CBA2C6F}" srcOrd="0" destOrd="0" parTransId="{206A76DD-9C66-4A5D-BE87-683D4291FA7F}" sibTransId="{CA72454C-45DF-4A15-91E7-77AC982BB51E}"/>
    <dgm:cxn modelId="{521C5B60-329E-4643-B528-D270402A10E2}" srcId="{0C704DB3-BDA0-43C9-9D1B-7EF57331321B}" destId="{557DC5D7-9187-4DED-95F0-D334255CBBB7}" srcOrd="1" destOrd="0" parTransId="{6ECCDF5A-B681-4145-AE2C-B7F7E042676A}" sibTransId="{52612E90-475B-4033-9B18-26313FAB2104}"/>
    <dgm:cxn modelId="{A7B20B7D-4572-496B-94CA-2C36E67C6061}" type="presOf" srcId="{0C704DB3-BDA0-43C9-9D1B-7EF57331321B}" destId="{9974B8C7-A769-4FDD-8AD2-7DF6DB56401D}" srcOrd="0" destOrd="0" presId="urn:microsoft.com/office/officeart/2005/8/layout/matrix3"/>
    <dgm:cxn modelId="{3FB10D96-F4B6-4DF4-94E2-0471FF4AEC66}" srcId="{0C704DB3-BDA0-43C9-9D1B-7EF57331321B}" destId="{86B44E8C-07E1-4F76-9706-576DA81B4C6B}" srcOrd="2" destOrd="0" parTransId="{21038E62-D84F-4D24-AE83-88928D3ADAAD}" sibTransId="{0C52F53A-8639-42C3-950B-16042123B6BC}"/>
    <dgm:cxn modelId="{18791CB1-4964-4E1C-9C1D-C6FD31851081}" type="presOf" srcId="{557DC5D7-9187-4DED-95F0-D334255CBBB7}" destId="{434CD314-1087-451F-AE20-540F5DBCC7A1}" srcOrd="0" destOrd="0" presId="urn:microsoft.com/office/officeart/2005/8/layout/matrix3"/>
    <dgm:cxn modelId="{B1646877-0FBD-4072-AD95-3023AC75F0C1}" type="presParOf" srcId="{9974B8C7-A769-4FDD-8AD2-7DF6DB56401D}" destId="{BFB1AADC-B88C-4CD0-900B-557712948CF9}" srcOrd="0" destOrd="0" presId="urn:microsoft.com/office/officeart/2005/8/layout/matrix3"/>
    <dgm:cxn modelId="{35AEBC0D-316A-46A7-B7A4-C72F90D4EBAB}" type="presParOf" srcId="{9974B8C7-A769-4FDD-8AD2-7DF6DB56401D}" destId="{534E584F-ECEB-44BB-B8ED-1FFF6F815866}" srcOrd="1" destOrd="0" presId="urn:microsoft.com/office/officeart/2005/8/layout/matrix3"/>
    <dgm:cxn modelId="{610923E8-D497-4B63-9045-53B1B514FACD}" type="presParOf" srcId="{9974B8C7-A769-4FDD-8AD2-7DF6DB56401D}" destId="{434CD314-1087-451F-AE20-540F5DBCC7A1}" srcOrd="2" destOrd="0" presId="urn:microsoft.com/office/officeart/2005/8/layout/matrix3"/>
    <dgm:cxn modelId="{8A27B64F-EB4B-4338-B3D0-25C6E6AF66B3}" type="presParOf" srcId="{9974B8C7-A769-4FDD-8AD2-7DF6DB56401D}" destId="{4DFE4A4F-AC8E-4B9A-BADF-9AB53882D4DE}" srcOrd="3" destOrd="0" presId="urn:microsoft.com/office/officeart/2005/8/layout/matrix3"/>
    <dgm:cxn modelId="{A3E2624C-86F3-48CE-83F9-7ED969056A01}" type="presParOf" srcId="{9974B8C7-A769-4FDD-8AD2-7DF6DB56401D}" destId="{45B268BF-66E0-4F91-868F-4876F6836164}"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674F505-A09D-4828-80F3-A4649E5D3670}" type="doc">
      <dgm:prSet loTypeId="urn:microsoft.com/office/officeart/2008/layout/VerticalCurvedList" loCatId="list" qsTypeId="urn:microsoft.com/office/officeart/2005/8/quickstyle/simple5" qsCatId="simple" csTypeId="urn:microsoft.com/office/officeart/2005/8/colors/accent5_2" csCatId="accent5" phldr="1"/>
      <dgm:spPr/>
      <dgm:t>
        <a:bodyPr/>
        <a:lstStyle/>
        <a:p>
          <a:endParaRPr lang="en-US"/>
        </a:p>
      </dgm:t>
    </dgm:pt>
    <dgm:pt modelId="{45CB6C1A-66AB-4ED1-8F3B-83AE430461A7}">
      <dgm:prSet custT="1"/>
      <dgm:spPr/>
      <dgm:t>
        <a:bodyPr/>
        <a:lstStyle/>
        <a:p>
          <a:pPr rtl="0"/>
          <a:r>
            <a:rPr lang="en-US" sz="1400" dirty="0"/>
            <a:t>10 enfants sur 17 avaient leur père déclaré sur leur acte de naissance = 9 pères (enfants multiples). </a:t>
          </a:r>
          <a:endParaRPr lang="fr-CA" sz="1400" dirty="0"/>
        </a:p>
      </dgm:t>
    </dgm:pt>
    <dgm:pt modelId="{D850BB69-9D0C-478B-B566-5DEA07B670A1}" type="parTrans" cxnId="{2A408D50-E363-4B19-9990-22A201E0D517}">
      <dgm:prSet/>
      <dgm:spPr/>
      <dgm:t>
        <a:bodyPr/>
        <a:lstStyle/>
        <a:p>
          <a:endParaRPr lang="en-US" sz="2400"/>
        </a:p>
      </dgm:t>
    </dgm:pt>
    <dgm:pt modelId="{766E7A96-2F76-4730-A2F4-93577AA9956D}" type="sibTrans" cxnId="{2A408D50-E363-4B19-9990-22A201E0D517}">
      <dgm:prSet/>
      <dgm:spPr/>
      <dgm:t>
        <a:bodyPr/>
        <a:lstStyle/>
        <a:p>
          <a:endParaRPr lang="en-US" sz="2400"/>
        </a:p>
      </dgm:t>
    </dgm:pt>
    <dgm:pt modelId="{01D60AEF-1377-4B91-9D3A-F021165DB66D}">
      <dgm:prSet custT="1"/>
      <dgm:spPr/>
      <dgm:t>
        <a:bodyPr/>
        <a:lstStyle/>
        <a:p>
          <a:pPr rtl="0"/>
          <a:r>
            <a:rPr lang="en-US" sz="1400" dirty="0"/>
            <a:t>3 enfants vivaient dans un foyer biparental.</a:t>
          </a:r>
          <a:endParaRPr lang="fr-CA" sz="1400" dirty="0"/>
        </a:p>
      </dgm:t>
    </dgm:pt>
    <dgm:pt modelId="{59FCB0F8-51CB-4031-ADCE-E76290370EC9}" type="parTrans" cxnId="{0E01DFE6-913F-4B72-91CF-FFF3820F28B9}">
      <dgm:prSet/>
      <dgm:spPr/>
      <dgm:t>
        <a:bodyPr/>
        <a:lstStyle/>
        <a:p>
          <a:endParaRPr lang="en-US" sz="2400"/>
        </a:p>
      </dgm:t>
    </dgm:pt>
    <dgm:pt modelId="{9D74346D-4200-4D54-A045-D3621968850A}" type="sibTrans" cxnId="{0E01DFE6-913F-4B72-91CF-FFF3820F28B9}">
      <dgm:prSet/>
      <dgm:spPr/>
      <dgm:t>
        <a:bodyPr/>
        <a:lstStyle/>
        <a:p>
          <a:endParaRPr lang="en-US" sz="2400"/>
        </a:p>
      </dgm:t>
    </dgm:pt>
    <dgm:pt modelId="{069A6387-A6D8-4E15-8B59-D046B7EC1651}">
      <dgm:prSet custT="1"/>
      <dgm:spPr/>
      <dgm:t>
        <a:bodyPr/>
        <a:lstStyle/>
        <a:p>
          <a:pPr rtl="0"/>
          <a:r>
            <a:rPr lang="en-US" sz="1400" dirty="0"/>
            <a:t>1 père avait la garde principale de son enfant.</a:t>
          </a:r>
          <a:endParaRPr lang="fr-CA" sz="1400" dirty="0"/>
        </a:p>
      </dgm:t>
    </dgm:pt>
    <dgm:pt modelId="{DD2F4CB4-E227-4ACA-8786-ED6DFE65EACF}" type="parTrans" cxnId="{F6791908-727A-48E8-9F37-9FDBC7FE5846}">
      <dgm:prSet/>
      <dgm:spPr/>
      <dgm:t>
        <a:bodyPr/>
        <a:lstStyle/>
        <a:p>
          <a:endParaRPr lang="en-US" sz="2400"/>
        </a:p>
      </dgm:t>
    </dgm:pt>
    <dgm:pt modelId="{AC6EF362-2B27-43D0-9D96-1D3DF79F3630}" type="sibTrans" cxnId="{F6791908-727A-48E8-9F37-9FDBC7FE5846}">
      <dgm:prSet/>
      <dgm:spPr/>
      <dgm:t>
        <a:bodyPr/>
        <a:lstStyle/>
        <a:p>
          <a:endParaRPr lang="en-US" sz="2400"/>
        </a:p>
      </dgm:t>
    </dgm:pt>
    <dgm:pt modelId="{61A3A418-654A-41B0-9E03-7587D966808A}">
      <dgm:prSet custT="1"/>
      <dgm:spPr/>
      <dgm:t>
        <a:bodyPr/>
        <a:lstStyle/>
        <a:p>
          <a:pPr rtl="0"/>
          <a:r>
            <a:rPr lang="en-US" sz="1400"/>
            <a:t>2 enfants ont eu des visites régulières avec leur père.</a:t>
          </a:r>
          <a:endParaRPr lang="fr-CA" sz="1400"/>
        </a:p>
      </dgm:t>
    </dgm:pt>
    <dgm:pt modelId="{5E383026-56BA-4FDF-82ED-E8631C986C66}" type="parTrans" cxnId="{5BDD283F-E9DE-4938-B1D2-E5EDCB1E73EA}">
      <dgm:prSet/>
      <dgm:spPr/>
      <dgm:t>
        <a:bodyPr/>
        <a:lstStyle/>
        <a:p>
          <a:endParaRPr lang="en-US" sz="2400"/>
        </a:p>
      </dgm:t>
    </dgm:pt>
    <dgm:pt modelId="{560FC8BC-E154-4A7A-890D-BB4625A8C0AC}" type="sibTrans" cxnId="{5BDD283F-E9DE-4938-B1D2-E5EDCB1E73EA}">
      <dgm:prSet/>
      <dgm:spPr/>
      <dgm:t>
        <a:bodyPr/>
        <a:lstStyle/>
        <a:p>
          <a:endParaRPr lang="en-US" sz="2400"/>
        </a:p>
      </dgm:t>
    </dgm:pt>
    <dgm:pt modelId="{95EAEDA2-020E-45C2-A50D-F3E822BA8877}">
      <dgm:prSet custT="1"/>
      <dgm:spPr/>
      <dgm:t>
        <a:bodyPr/>
        <a:lstStyle/>
        <a:p>
          <a:pPr rtl="0"/>
          <a:r>
            <a:rPr lang="en-US" sz="1300" dirty="0"/>
            <a:t>1 enfant avait des contacts limités ou supervisés avec son père, soit en raison de la distance, soit en raison de problèmes personnels ou de problèmes liés à l'intervention de la protection de la jeunesse. </a:t>
          </a:r>
          <a:endParaRPr lang="fr-CA" sz="1300" dirty="0"/>
        </a:p>
      </dgm:t>
    </dgm:pt>
    <dgm:pt modelId="{0B53790A-18CA-4214-A63B-B76FA88F0D4F}" type="parTrans" cxnId="{7020FC76-F38A-4511-A917-EAE670A8B297}">
      <dgm:prSet/>
      <dgm:spPr/>
      <dgm:t>
        <a:bodyPr/>
        <a:lstStyle/>
        <a:p>
          <a:endParaRPr lang="en-US" sz="2400"/>
        </a:p>
      </dgm:t>
    </dgm:pt>
    <dgm:pt modelId="{8A1E30EF-82C1-4243-8AC2-38E14BAB44F4}" type="sibTrans" cxnId="{7020FC76-F38A-4511-A917-EAE670A8B297}">
      <dgm:prSet/>
      <dgm:spPr/>
      <dgm:t>
        <a:bodyPr/>
        <a:lstStyle/>
        <a:p>
          <a:endParaRPr lang="en-US" sz="2400"/>
        </a:p>
      </dgm:t>
    </dgm:pt>
    <dgm:pt modelId="{5115A03C-BFDA-4D3B-AC10-8996BFF6BD59}">
      <dgm:prSet custT="1"/>
      <dgm:spPr/>
      <dgm:t>
        <a:bodyPr/>
        <a:lstStyle/>
        <a:p>
          <a:pPr rtl="0"/>
          <a:r>
            <a:rPr lang="en-US" sz="1400" dirty="0"/>
            <a:t>2 pères ont eu des visites ou des contacts téléphoniques occasionnels avec leur enfant.</a:t>
          </a:r>
          <a:endParaRPr lang="fr-CA" sz="1400" dirty="0"/>
        </a:p>
      </dgm:t>
    </dgm:pt>
    <dgm:pt modelId="{96A41C1C-080A-4C91-9882-767E10E458D4}" type="parTrans" cxnId="{BCBA7DE1-315D-454A-9998-714C099A5199}">
      <dgm:prSet/>
      <dgm:spPr/>
      <dgm:t>
        <a:bodyPr/>
        <a:lstStyle/>
        <a:p>
          <a:endParaRPr lang="en-US" sz="2400"/>
        </a:p>
      </dgm:t>
    </dgm:pt>
    <dgm:pt modelId="{87437071-25DF-495A-B5EC-7377C395C9B2}" type="sibTrans" cxnId="{BCBA7DE1-315D-454A-9998-714C099A5199}">
      <dgm:prSet/>
      <dgm:spPr/>
      <dgm:t>
        <a:bodyPr/>
        <a:lstStyle/>
        <a:p>
          <a:endParaRPr lang="en-US" sz="2400"/>
        </a:p>
      </dgm:t>
    </dgm:pt>
    <dgm:pt modelId="{BD6F4159-1496-4E76-A7F5-F0B97436717E}">
      <dgm:prSet custT="1"/>
      <dgm:spPr/>
      <dgm:t>
        <a:bodyPr/>
        <a:lstStyle/>
        <a:p>
          <a:pPr rtl="0"/>
          <a:r>
            <a:rPr lang="en-US" sz="1400" dirty="0"/>
            <a:t>1 père ayant un enfant dans le programme résidentiel a été impliqué dans le programme d'aide à la famille. </a:t>
          </a:r>
          <a:endParaRPr lang="fr-CA" sz="1400" dirty="0"/>
        </a:p>
      </dgm:t>
    </dgm:pt>
    <dgm:pt modelId="{CFF47F74-0CC3-41DC-9D38-1E26434B6A72}" type="parTrans" cxnId="{3485AB17-B8BE-4127-986B-A5759591CFE9}">
      <dgm:prSet/>
      <dgm:spPr/>
      <dgm:t>
        <a:bodyPr/>
        <a:lstStyle/>
        <a:p>
          <a:endParaRPr lang="en-US" sz="2400"/>
        </a:p>
      </dgm:t>
    </dgm:pt>
    <dgm:pt modelId="{ADEB9882-540A-4C58-B965-499C1D5A053E}" type="sibTrans" cxnId="{3485AB17-B8BE-4127-986B-A5759591CFE9}">
      <dgm:prSet/>
      <dgm:spPr/>
      <dgm:t>
        <a:bodyPr/>
        <a:lstStyle/>
        <a:p>
          <a:endParaRPr lang="en-US" sz="2400"/>
        </a:p>
      </dgm:t>
    </dgm:pt>
    <dgm:pt modelId="{884F16D7-3211-4730-BB4D-228F1D5028D4}" type="pres">
      <dgm:prSet presAssocID="{D674F505-A09D-4828-80F3-A4649E5D3670}" presName="Name0" presStyleCnt="0">
        <dgm:presLayoutVars>
          <dgm:chMax val="7"/>
          <dgm:chPref val="7"/>
          <dgm:dir/>
        </dgm:presLayoutVars>
      </dgm:prSet>
      <dgm:spPr/>
    </dgm:pt>
    <dgm:pt modelId="{7BFB8FBE-BCE3-4F03-A459-A8E50319979D}" type="pres">
      <dgm:prSet presAssocID="{D674F505-A09D-4828-80F3-A4649E5D3670}" presName="Name1" presStyleCnt="0"/>
      <dgm:spPr/>
    </dgm:pt>
    <dgm:pt modelId="{9BBD5109-0A2C-4770-873F-2474B75379D7}" type="pres">
      <dgm:prSet presAssocID="{D674F505-A09D-4828-80F3-A4649E5D3670}" presName="cycle" presStyleCnt="0"/>
      <dgm:spPr/>
    </dgm:pt>
    <dgm:pt modelId="{76F8210C-B368-44A5-B3AB-9762B4100F0F}" type="pres">
      <dgm:prSet presAssocID="{D674F505-A09D-4828-80F3-A4649E5D3670}" presName="srcNode" presStyleLbl="node1" presStyleIdx="0" presStyleCnt="7"/>
      <dgm:spPr/>
    </dgm:pt>
    <dgm:pt modelId="{8C18B1BC-4270-41D5-B5C3-2385E660278B}" type="pres">
      <dgm:prSet presAssocID="{D674F505-A09D-4828-80F3-A4649E5D3670}" presName="conn" presStyleLbl="parChTrans1D2" presStyleIdx="0" presStyleCnt="1"/>
      <dgm:spPr/>
    </dgm:pt>
    <dgm:pt modelId="{70D8604F-2E02-461B-A716-947490E6F23C}" type="pres">
      <dgm:prSet presAssocID="{D674F505-A09D-4828-80F3-A4649E5D3670}" presName="extraNode" presStyleLbl="node1" presStyleIdx="0" presStyleCnt="7"/>
      <dgm:spPr/>
    </dgm:pt>
    <dgm:pt modelId="{E29A57F1-0C06-4638-9A2F-B568CB2113A5}" type="pres">
      <dgm:prSet presAssocID="{D674F505-A09D-4828-80F3-A4649E5D3670}" presName="dstNode" presStyleLbl="node1" presStyleIdx="0" presStyleCnt="7"/>
      <dgm:spPr/>
    </dgm:pt>
    <dgm:pt modelId="{479E6854-D40C-465C-8C14-2BBCE161ACE9}" type="pres">
      <dgm:prSet presAssocID="{45CB6C1A-66AB-4ED1-8F3B-83AE430461A7}" presName="text_1" presStyleLbl="node1" presStyleIdx="0" presStyleCnt="7">
        <dgm:presLayoutVars>
          <dgm:bulletEnabled val="1"/>
        </dgm:presLayoutVars>
      </dgm:prSet>
      <dgm:spPr/>
    </dgm:pt>
    <dgm:pt modelId="{27691A47-7EFB-42BD-B58A-F18A59ED088F}" type="pres">
      <dgm:prSet presAssocID="{45CB6C1A-66AB-4ED1-8F3B-83AE430461A7}" presName="accent_1" presStyleCnt="0"/>
      <dgm:spPr/>
    </dgm:pt>
    <dgm:pt modelId="{7FD5DB96-C086-45A1-A78B-C36510AED56A}" type="pres">
      <dgm:prSet presAssocID="{45CB6C1A-66AB-4ED1-8F3B-83AE430461A7}" presName="accentRepeatNode" presStyleLbl="solidFgAcc1" presStyleIdx="0" presStyleCnt="7"/>
      <dgm:spPr/>
    </dgm:pt>
    <dgm:pt modelId="{2416312D-CEBC-4E0F-BC55-D6681F0EFC4C}" type="pres">
      <dgm:prSet presAssocID="{01D60AEF-1377-4B91-9D3A-F021165DB66D}" presName="text_2" presStyleLbl="node1" presStyleIdx="1" presStyleCnt="7">
        <dgm:presLayoutVars>
          <dgm:bulletEnabled val="1"/>
        </dgm:presLayoutVars>
      </dgm:prSet>
      <dgm:spPr/>
    </dgm:pt>
    <dgm:pt modelId="{0B8305D4-336B-43AC-9D1E-84439FEA80D4}" type="pres">
      <dgm:prSet presAssocID="{01D60AEF-1377-4B91-9D3A-F021165DB66D}" presName="accent_2" presStyleCnt="0"/>
      <dgm:spPr/>
    </dgm:pt>
    <dgm:pt modelId="{618A01DD-87C1-497C-9A12-50A77FE4D32C}" type="pres">
      <dgm:prSet presAssocID="{01D60AEF-1377-4B91-9D3A-F021165DB66D}" presName="accentRepeatNode" presStyleLbl="solidFgAcc1" presStyleIdx="1" presStyleCnt="7"/>
      <dgm:spPr/>
    </dgm:pt>
    <dgm:pt modelId="{AD22D348-7AC2-4EF3-A278-7554721C4F4A}" type="pres">
      <dgm:prSet presAssocID="{069A6387-A6D8-4E15-8B59-D046B7EC1651}" presName="text_3" presStyleLbl="node1" presStyleIdx="2" presStyleCnt="7">
        <dgm:presLayoutVars>
          <dgm:bulletEnabled val="1"/>
        </dgm:presLayoutVars>
      </dgm:prSet>
      <dgm:spPr/>
    </dgm:pt>
    <dgm:pt modelId="{B789683E-2CC1-49F9-BD0E-28EEF418174C}" type="pres">
      <dgm:prSet presAssocID="{069A6387-A6D8-4E15-8B59-D046B7EC1651}" presName="accent_3" presStyleCnt="0"/>
      <dgm:spPr/>
    </dgm:pt>
    <dgm:pt modelId="{EAF40B7F-34E0-4432-A661-15AAE03B21EB}" type="pres">
      <dgm:prSet presAssocID="{069A6387-A6D8-4E15-8B59-D046B7EC1651}" presName="accentRepeatNode" presStyleLbl="solidFgAcc1" presStyleIdx="2" presStyleCnt="7"/>
      <dgm:spPr/>
    </dgm:pt>
    <dgm:pt modelId="{84F3E9C2-E749-4C4E-8C3D-A2D8AA0CADFD}" type="pres">
      <dgm:prSet presAssocID="{61A3A418-654A-41B0-9E03-7587D966808A}" presName="text_4" presStyleLbl="node1" presStyleIdx="3" presStyleCnt="7">
        <dgm:presLayoutVars>
          <dgm:bulletEnabled val="1"/>
        </dgm:presLayoutVars>
      </dgm:prSet>
      <dgm:spPr/>
    </dgm:pt>
    <dgm:pt modelId="{F6F17649-E353-4A0F-9FEC-E9CC14836C3A}" type="pres">
      <dgm:prSet presAssocID="{61A3A418-654A-41B0-9E03-7587D966808A}" presName="accent_4" presStyleCnt="0"/>
      <dgm:spPr/>
    </dgm:pt>
    <dgm:pt modelId="{787505B4-1CEF-46E8-818C-637657107DE8}" type="pres">
      <dgm:prSet presAssocID="{61A3A418-654A-41B0-9E03-7587D966808A}" presName="accentRepeatNode" presStyleLbl="solidFgAcc1" presStyleIdx="3" presStyleCnt="7"/>
      <dgm:spPr/>
    </dgm:pt>
    <dgm:pt modelId="{E1DC757A-A28F-4E8A-8560-99468F650384}" type="pres">
      <dgm:prSet presAssocID="{95EAEDA2-020E-45C2-A50D-F3E822BA8877}" presName="text_5" presStyleLbl="node1" presStyleIdx="4" presStyleCnt="7">
        <dgm:presLayoutVars>
          <dgm:bulletEnabled val="1"/>
        </dgm:presLayoutVars>
      </dgm:prSet>
      <dgm:spPr/>
    </dgm:pt>
    <dgm:pt modelId="{5913C725-A6C5-4D4B-A6AD-C2610E121385}" type="pres">
      <dgm:prSet presAssocID="{95EAEDA2-020E-45C2-A50D-F3E822BA8877}" presName="accent_5" presStyleCnt="0"/>
      <dgm:spPr/>
    </dgm:pt>
    <dgm:pt modelId="{1539B582-961E-49A3-A634-A718F6113482}" type="pres">
      <dgm:prSet presAssocID="{95EAEDA2-020E-45C2-A50D-F3E822BA8877}" presName="accentRepeatNode" presStyleLbl="solidFgAcc1" presStyleIdx="4" presStyleCnt="7"/>
      <dgm:spPr/>
    </dgm:pt>
    <dgm:pt modelId="{5769F4F7-4010-49A0-BBF7-877EF8352E05}" type="pres">
      <dgm:prSet presAssocID="{5115A03C-BFDA-4D3B-AC10-8996BFF6BD59}" presName="text_6" presStyleLbl="node1" presStyleIdx="5" presStyleCnt="7">
        <dgm:presLayoutVars>
          <dgm:bulletEnabled val="1"/>
        </dgm:presLayoutVars>
      </dgm:prSet>
      <dgm:spPr/>
    </dgm:pt>
    <dgm:pt modelId="{D3F78A90-572E-41D5-BF94-34C49765EC11}" type="pres">
      <dgm:prSet presAssocID="{5115A03C-BFDA-4D3B-AC10-8996BFF6BD59}" presName="accent_6" presStyleCnt="0"/>
      <dgm:spPr/>
    </dgm:pt>
    <dgm:pt modelId="{8597EE67-D44A-4179-BDD2-D146AC02E89F}" type="pres">
      <dgm:prSet presAssocID="{5115A03C-BFDA-4D3B-AC10-8996BFF6BD59}" presName="accentRepeatNode" presStyleLbl="solidFgAcc1" presStyleIdx="5" presStyleCnt="7"/>
      <dgm:spPr/>
    </dgm:pt>
    <dgm:pt modelId="{FE74CE5A-C4F8-4314-A015-F384FBCA881A}" type="pres">
      <dgm:prSet presAssocID="{BD6F4159-1496-4E76-A7F5-F0B97436717E}" presName="text_7" presStyleLbl="node1" presStyleIdx="6" presStyleCnt="7">
        <dgm:presLayoutVars>
          <dgm:bulletEnabled val="1"/>
        </dgm:presLayoutVars>
      </dgm:prSet>
      <dgm:spPr/>
    </dgm:pt>
    <dgm:pt modelId="{6550DAB8-7CF4-4F91-8304-34705778DC73}" type="pres">
      <dgm:prSet presAssocID="{BD6F4159-1496-4E76-A7F5-F0B97436717E}" presName="accent_7" presStyleCnt="0"/>
      <dgm:spPr/>
    </dgm:pt>
    <dgm:pt modelId="{740FD2F5-45F4-4FD4-9AF8-CB782A14A7D0}" type="pres">
      <dgm:prSet presAssocID="{BD6F4159-1496-4E76-A7F5-F0B97436717E}" presName="accentRepeatNode" presStyleLbl="solidFgAcc1" presStyleIdx="6" presStyleCnt="7"/>
      <dgm:spPr/>
    </dgm:pt>
  </dgm:ptLst>
  <dgm:cxnLst>
    <dgm:cxn modelId="{F6791908-727A-48E8-9F37-9FDBC7FE5846}" srcId="{D674F505-A09D-4828-80F3-A4649E5D3670}" destId="{069A6387-A6D8-4E15-8B59-D046B7EC1651}" srcOrd="2" destOrd="0" parTransId="{DD2F4CB4-E227-4ACA-8786-ED6DFE65EACF}" sibTransId="{AC6EF362-2B27-43D0-9D96-1D3DF79F3630}"/>
    <dgm:cxn modelId="{3485AB17-B8BE-4127-986B-A5759591CFE9}" srcId="{D674F505-A09D-4828-80F3-A4649E5D3670}" destId="{BD6F4159-1496-4E76-A7F5-F0B97436717E}" srcOrd="6" destOrd="0" parTransId="{CFF47F74-0CC3-41DC-9D38-1E26434B6A72}" sibTransId="{ADEB9882-540A-4C58-B965-499C1D5A053E}"/>
    <dgm:cxn modelId="{7B7AEF2E-1370-4EDA-A2A2-08BC80387B0E}" type="presOf" srcId="{BD6F4159-1496-4E76-A7F5-F0B97436717E}" destId="{FE74CE5A-C4F8-4314-A015-F384FBCA881A}" srcOrd="0" destOrd="0" presId="urn:microsoft.com/office/officeart/2008/layout/VerticalCurvedList"/>
    <dgm:cxn modelId="{5BDD283F-E9DE-4938-B1D2-E5EDCB1E73EA}" srcId="{D674F505-A09D-4828-80F3-A4649E5D3670}" destId="{61A3A418-654A-41B0-9E03-7587D966808A}" srcOrd="3" destOrd="0" parTransId="{5E383026-56BA-4FDF-82ED-E8631C986C66}" sibTransId="{560FC8BC-E154-4A7A-890D-BB4625A8C0AC}"/>
    <dgm:cxn modelId="{F95E1668-1775-40FB-A239-36E82657A60B}" type="presOf" srcId="{01D60AEF-1377-4B91-9D3A-F021165DB66D}" destId="{2416312D-CEBC-4E0F-BC55-D6681F0EFC4C}" srcOrd="0" destOrd="0" presId="urn:microsoft.com/office/officeart/2008/layout/VerticalCurvedList"/>
    <dgm:cxn modelId="{EEDD0C4A-3FE1-472D-A61E-1003B1D6D1B3}" type="presOf" srcId="{069A6387-A6D8-4E15-8B59-D046B7EC1651}" destId="{AD22D348-7AC2-4EF3-A278-7554721C4F4A}" srcOrd="0" destOrd="0" presId="urn:microsoft.com/office/officeart/2008/layout/VerticalCurvedList"/>
    <dgm:cxn modelId="{000E1E4A-7B14-485A-B30E-DA56614DAA02}" type="presOf" srcId="{D674F505-A09D-4828-80F3-A4649E5D3670}" destId="{884F16D7-3211-4730-BB4D-228F1D5028D4}" srcOrd="0" destOrd="0" presId="urn:microsoft.com/office/officeart/2008/layout/VerticalCurvedList"/>
    <dgm:cxn modelId="{2A408D50-E363-4B19-9990-22A201E0D517}" srcId="{D674F505-A09D-4828-80F3-A4649E5D3670}" destId="{45CB6C1A-66AB-4ED1-8F3B-83AE430461A7}" srcOrd="0" destOrd="0" parTransId="{D850BB69-9D0C-478B-B566-5DEA07B670A1}" sibTransId="{766E7A96-2F76-4730-A2F4-93577AA9956D}"/>
    <dgm:cxn modelId="{1D4AEF52-15E5-4C40-9922-7FC416AB8779}" type="presOf" srcId="{766E7A96-2F76-4730-A2F4-93577AA9956D}" destId="{8C18B1BC-4270-41D5-B5C3-2385E660278B}" srcOrd="0" destOrd="0" presId="urn:microsoft.com/office/officeart/2008/layout/VerticalCurvedList"/>
    <dgm:cxn modelId="{7020FC76-F38A-4511-A917-EAE670A8B297}" srcId="{D674F505-A09D-4828-80F3-A4649E5D3670}" destId="{95EAEDA2-020E-45C2-A50D-F3E822BA8877}" srcOrd="4" destOrd="0" parTransId="{0B53790A-18CA-4214-A63B-B76FA88F0D4F}" sibTransId="{8A1E30EF-82C1-4243-8AC2-38E14BAB44F4}"/>
    <dgm:cxn modelId="{1AD52795-D310-4A9E-A29D-DAAD53E8F7B9}" type="presOf" srcId="{95EAEDA2-020E-45C2-A50D-F3E822BA8877}" destId="{E1DC757A-A28F-4E8A-8560-99468F650384}" srcOrd="0" destOrd="0" presId="urn:microsoft.com/office/officeart/2008/layout/VerticalCurvedList"/>
    <dgm:cxn modelId="{160B58B5-BA70-4B99-A6A5-840DA306BD8C}" type="presOf" srcId="{61A3A418-654A-41B0-9E03-7587D966808A}" destId="{84F3E9C2-E749-4C4E-8C3D-A2D8AA0CADFD}" srcOrd="0" destOrd="0" presId="urn:microsoft.com/office/officeart/2008/layout/VerticalCurvedList"/>
    <dgm:cxn modelId="{34D9DDD0-82F6-41F2-8874-3845C972227A}" type="presOf" srcId="{5115A03C-BFDA-4D3B-AC10-8996BFF6BD59}" destId="{5769F4F7-4010-49A0-BBF7-877EF8352E05}" srcOrd="0" destOrd="0" presId="urn:microsoft.com/office/officeart/2008/layout/VerticalCurvedList"/>
    <dgm:cxn modelId="{BCBA7DE1-315D-454A-9998-714C099A5199}" srcId="{D674F505-A09D-4828-80F3-A4649E5D3670}" destId="{5115A03C-BFDA-4D3B-AC10-8996BFF6BD59}" srcOrd="5" destOrd="0" parTransId="{96A41C1C-080A-4C91-9882-767E10E458D4}" sibTransId="{87437071-25DF-495A-B5EC-7377C395C9B2}"/>
    <dgm:cxn modelId="{0E01DFE6-913F-4B72-91CF-FFF3820F28B9}" srcId="{D674F505-A09D-4828-80F3-A4649E5D3670}" destId="{01D60AEF-1377-4B91-9D3A-F021165DB66D}" srcOrd="1" destOrd="0" parTransId="{59FCB0F8-51CB-4031-ADCE-E76290370EC9}" sibTransId="{9D74346D-4200-4D54-A045-D3621968850A}"/>
    <dgm:cxn modelId="{7B806BE9-D7CB-4832-A3BB-F0460CFB486A}" type="presOf" srcId="{45CB6C1A-66AB-4ED1-8F3B-83AE430461A7}" destId="{479E6854-D40C-465C-8C14-2BBCE161ACE9}" srcOrd="0" destOrd="0" presId="urn:microsoft.com/office/officeart/2008/layout/VerticalCurvedList"/>
    <dgm:cxn modelId="{7344E47E-3963-4101-9ECD-41D7963943AF}" type="presParOf" srcId="{884F16D7-3211-4730-BB4D-228F1D5028D4}" destId="{7BFB8FBE-BCE3-4F03-A459-A8E50319979D}" srcOrd="0" destOrd="0" presId="urn:microsoft.com/office/officeart/2008/layout/VerticalCurvedList"/>
    <dgm:cxn modelId="{6503E32E-6F47-46EC-86F2-95CC765C2177}" type="presParOf" srcId="{7BFB8FBE-BCE3-4F03-A459-A8E50319979D}" destId="{9BBD5109-0A2C-4770-873F-2474B75379D7}" srcOrd="0" destOrd="0" presId="urn:microsoft.com/office/officeart/2008/layout/VerticalCurvedList"/>
    <dgm:cxn modelId="{9731D7E3-6877-426B-A8F1-CD99B5B3CBBF}" type="presParOf" srcId="{9BBD5109-0A2C-4770-873F-2474B75379D7}" destId="{76F8210C-B368-44A5-B3AB-9762B4100F0F}" srcOrd="0" destOrd="0" presId="urn:microsoft.com/office/officeart/2008/layout/VerticalCurvedList"/>
    <dgm:cxn modelId="{C10BFA0E-AF8B-4C1E-A98A-265D055BF93E}" type="presParOf" srcId="{9BBD5109-0A2C-4770-873F-2474B75379D7}" destId="{8C18B1BC-4270-41D5-B5C3-2385E660278B}" srcOrd="1" destOrd="0" presId="urn:microsoft.com/office/officeart/2008/layout/VerticalCurvedList"/>
    <dgm:cxn modelId="{D9096108-563D-4EA9-93D5-4ADFFAC659FF}" type="presParOf" srcId="{9BBD5109-0A2C-4770-873F-2474B75379D7}" destId="{70D8604F-2E02-461B-A716-947490E6F23C}" srcOrd="2" destOrd="0" presId="urn:microsoft.com/office/officeart/2008/layout/VerticalCurvedList"/>
    <dgm:cxn modelId="{1DC8C114-9CA2-4B6F-8556-8D1EE9E11034}" type="presParOf" srcId="{9BBD5109-0A2C-4770-873F-2474B75379D7}" destId="{E29A57F1-0C06-4638-9A2F-B568CB2113A5}" srcOrd="3" destOrd="0" presId="urn:microsoft.com/office/officeart/2008/layout/VerticalCurvedList"/>
    <dgm:cxn modelId="{A4AAA6FE-CB87-41BD-A428-B77247A7B768}" type="presParOf" srcId="{7BFB8FBE-BCE3-4F03-A459-A8E50319979D}" destId="{479E6854-D40C-465C-8C14-2BBCE161ACE9}" srcOrd="1" destOrd="0" presId="urn:microsoft.com/office/officeart/2008/layout/VerticalCurvedList"/>
    <dgm:cxn modelId="{67FC9E25-1A48-4EAE-A0E2-8940BCFB2AD0}" type="presParOf" srcId="{7BFB8FBE-BCE3-4F03-A459-A8E50319979D}" destId="{27691A47-7EFB-42BD-B58A-F18A59ED088F}" srcOrd="2" destOrd="0" presId="urn:microsoft.com/office/officeart/2008/layout/VerticalCurvedList"/>
    <dgm:cxn modelId="{45A7F5F7-DFF6-442C-B631-72EFF63DE631}" type="presParOf" srcId="{27691A47-7EFB-42BD-B58A-F18A59ED088F}" destId="{7FD5DB96-C086-45A1-A78B-C36510AED56A}" srcOrd="0" destOrd="0" presId="urn:microsoft.com/office/officeart/2008/layout/VerticalCurvedList"/>
    <dgm:cxn modelId="{AB0421B3-4B24-4F4A-B415-89E5485256EB}" type="presParOf" srcId="{7BFB8FBE-BCE3-4F03-A459-A8E50319979D}" destId="{2416312D-CEBC-4E0F-BC55-D6681F0EFC4C}" srcOrd="3" destOrd="0" presId="urn:microsoft.com/office/officeart/2008/layout/VerticalCurvedList"/>
    <dgm:cxn modelId="{836F1A92-0CBF-4CCD-AB6F-E7598C33C75E}" type="presParOf" srcId="{7BFB8FBE-BCE3-4F03-A459-A8E50319979D}" destId="{0B8305D4-336B-43AC-9D1E-84439FEA80D4}" srcOrd="4" destOrd="0" presId="urn:microsoft.com/office/officeart/2008/layout/VerticalCurvedList"/>
    <dgm:cxn modelId="{B6595EC3-A1F8-400E-A8D6-710FCDD9C373}" type="presParOf" srcId="{0B8305D4-336B-43AC-9D1E-84439FEA80D4}" destId="{618A01DD-87C1-497C-9A12-50A77FE4D32C}" srcOrd="0" destOrd="0" presId="urn:microsoft.com/office/officeart/2008/layout/VerticalCurvedList"/>
    <dgm:cxn modelId="{0685F037-F137-4A71-A43C-594F8C20AF58}" type="presParOf" srcId="{7BFB8FBE-BCE3-4F03-A459-A8E50319979D}" destId="{AD22D348-7AC2-4EF3-A278-7554721C4F4A}" srcOrd="5" destOrd="0" presId="urn:microsoft.com/office/officeart/2008/layout/VerticalCurvedList"/>
    <dgm:cxn modelId="{DCF3EB30-C9FD-465A-939A-32593055E50D}" type="presParOf" srcId="{7BFB8FBE-BCE3-4F03-A459-A8E50319979D}" destId="{B789683E-2CC1-49F9-BD0E-28EEF418174C}" srcOrd="6" destOrd="0" presId="urn:microsoft.com/office/officeart/2008/layout/VerticalCurvedList"/>
    <dgm:cxn modelId="{AED3654A-BE4B-4409-91AF-F5BFC713AF07}" type="presParOf" srcId="{B789683E-2CC1-49F9-BD0E-28EEF418174C}" destId="{EAF40B7F-34E0-4432-A661-15AAE03B21EB}" srcOrd="0" destOrd="0" presId="urn:microsoft.com/office/officeart/2008/layout/VerticalCurvedList"/>
    <dgm:cxn modelId="{65794B28-C3E2-4994-BDF6-EC36324D68F6}" type="presParOf" srcId="{7BFB8FBE-BCE3-4F03-A459-A8E50319979D}" destId="{84F3E9C2-E749-4C4E-8C3D-A2D8AA0CADFD}" srcOrd="7" destOrd="0" presId="urn:microsoft.com/office/officeart/2008/layout/VerticalCurvedList"/>
    <dgm:cxn modelId="{2851A676-33A4-42E2-A770-4BDE88E12348}" type="presParOf" srcId="{7BFB8FBE-BCE3-4F03-A459-A8E50319979D}" destId="{F6F17649-E353-4A0F-9FEC-E9CC14836C3A}" srcOrd="8" destOrd="0" presId="urn:microsoft.com/office/officeart/2008/layout/VerticalCurvedList"/>
    <dgm:cxn modelId="{1D8700D8-1EFF-4255-8936-8B4FDF86ABDF}" type="presParOf" srcId="{F6F17649-E353-4A0F-9FEC-E9CC14836C3A}" destId="{787505B4-1CEF-46E8-818C-637657107DE8}" srcOrd="0" destOrd="0" presId="urn:microsoft.com/office/officeart/2008/layout/VerticalCurvedList"/>
    <dgm:cxn modelId="{0CB1ACCD-3CD3-4342-A1D1-5619F1A4826E}" type="presParOf" srcId="{7BFB8FBE-BCE3-4F03-A459-A8E50319979D}" destId="{E1DC757A-A28F-4E8A-8560-99468F650384}" srcOrd="9" destOrd="0" presId="urn:microsoft.com/office/officeart/2008/layout/VerticalCurvedList"/>
    <dgm:cxn modelId="{370B8CB8-6B54-458C-8693-E1920E0285F8}" type="presParOf" srcId="{7BFB8FBE-BCE3-4F03-A459-A8E50319979D}" destId="{5913C725-A6C5-4D4B-A6AD-C2610E121385}" srcOrd="10" destOrd="0" presId="urn:microsoft.com/office/officeart/2008/layout/VerticalCurvedList"/>
    <dgm:cxn modelId="{114ABE30-EAC3-4ACA-8E57-8D5297EA91E5}" type="presParOf" srcId="{5913C725-A6C5-4D4B-A6AD-C2610E121385}" destId="{1539B582-961E-49A3-A634-A718F6113482}" srcOrd="0" destOrd="0" presId="urn:microsoft.com/office/officeart/2008/layout/VerticalCurvedList"/>
    <dgm:cxn modelId="{B334999B-27C8-49F6-A5A6-5CB3CB2B357E}" type="presParOf" srcId="{7BFB8FBE-BCE3-4F03-A459-A8E50319979D}" destId="{5769F4F7-4010-49A0-BBF7-877EF8352E05}" srcOrd="11" destOrd="0" presId="urn:microsoft.com/office/officeart/2008/layout/VerticalCurvedList"/>
    <dgm:cxn modelId="{C1C7D678-CEDB-46A1-B6CC-86697D7E6331}" type="presParOf" srcId="{7BFB8FBE-BCE3-4F03-A459-A8E50319979D}" destId="{D3F78A90-572E-41D5-BF94-34C49765EC11}" srcOrd="12" destOrd="0" presId="urn:microsoft.com/office/officeart/2008/layout/VerticalCurvedList"/>
    <dgm:cxn modelId="{FF03518C-7ABA-4E45-B924-EF140C6436BD}" type="presParOf" srcId="{D3F78A90-572E-41D5-BF94-34C49765EC11}" destId="{8597EE67-D44A-4179-BDD2-D146AC02E89F}" srcOrd="0" destOrd="0" presId="urn:microsoft.com/office/officeart/2008/layout/VerticalCurvedList"/>
    <dgm:cxn modelId="{46A7A966-D861-43A0-A235-FC4B3F9BF453}" type="presParOf" srcId="{7BFB8FBE-BCE3-4F03-A459-A8E50319979D}" destId="{FE74CE5A-C4F8-4314-A015-F384FBCA881A}" srcOrd="13" destOrd="0" presId="urn:microsoft.com/office/officeart/2008/layout/VerticalCurvedList"/>
    <dgm:cxn modelId="{082B33B5-F473-4E18-8527-F82C7373F26F}" type="presParOf" srcId="{7BFB8FBE-BCE3-4F03-A459-A8E50319979D}" destId="{6550DAB8-7CF4-4F91-8304-34705778DC73}" srcOrd="14" destOrd="0" presId="urn:microsoft.com/office/officeart/2008/layout/VerticalCurvedList"/>
    <dgm:cxn modelId="{3ED01ED1-376E-4888-9F55-F36A090665FB}" type="presParOf" srcId="{6550DAB8-7CF4-4F91-8304-34705778DC73}" destId="{740FD2F5-45F4-4FD4-9AF8-CB782A14A7D0}" srcOrd="0" destOrd="0" presId="urn:microsoft.com/office/officeart/2008/layout/VerticalCurvedLis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5643474-38E6-4C83-9EF5-697930F0044F}" type="doc">
      <dgm:prSet loTypeId="urn:microsoft.com/office/officeart/2005/8/layout/lProcess3" loCatId="process" qsTypeId="urn:microsoft.com/office/officeart/2005/8/quickstyle/simple1" qsCatId="simple" csTypeId="urn:microsoft.com/office/officeart/2005/8/colors/accent5_5" csCatId="accent5" phldr="1"/>
      <dgm:spPr/>
      <dgm:t>
        <a:bodyPr/>
        <a:lstStyle/>
        <a:p>
          <a:endParaRPr lang="en-US"/>
        </a:p>
      </dgm:t>
    </dgm:pt>
    <dgm:pt modelId="{80BD1BE8-A975-4872-8CAF-C35195F0422C}">
      <dgm:prSet/>
      <dgm:spPr/>
      <dgm:t>
        <a:bodyPr/>
        <a:lstStyle/>
        <a:p>
          <a:pPr rtl="0"/>
          <a:r>
            <a:rPr lang="en-US" b="1" dirty="0"/>
            <a:t>PROGRAMME D'ÉDUCATION</a:t>
          </a:r>
          <a:endParaRPr lang="fr-CA" dirty="0"/>
        </a:p>
      </dgm:t>
    </dgm:pt>
    <dgm:pt modelId="{636C9009-62E3-4801-BC59-F450FCA633E9}" type="parTrans" cxnId="{F22A7791-CB56-4EF0-88FF-4D0C4EA5EB7E}">
      <dgm:prSet/>
      <dgm:spPr/>
      <dgm:t>
        <a:bodyPr/>
        <a:lstStyle/>
        <a:p>
          <a:endParaRPr lang="en-US"/>
        </a:p>
      </dgm:t>
    </dgm:pt>
    <dgm:pt modelId="{E604337D-D9E0-4626-99CF-37E674429D36}" type="sibTrans" cxnId="{F22A7791-CB56-4EF0-88FF-4D0C4EA5EB7E}">
      <dgm:prSet/>
      <dgm:spPr/>
      <dgm:t>
        <a:bodyPr/>
        <a:lstStyle/>
        <a:p>
          <a:endParaRPr lang="en-US"/>
        </a:p>
      </dgm:t>
    </dgm:pt>
    <dgm:pt modelId="{F2C210DA-C568-48C3-ADDA-4ABED9B8CD6F}">
      <dgm:prSet/>
      <dgm:spPr/>
      <dgm:t>
        <a:bodyPr/>
        <a:lstStyle/>
        <a:p>
          <a:pPr rtl="0"/>
          <a:r>
            <a:rPr lang="en-US" dirty="0"/>
            <a:t>4 clients du programme d'éducation ont également été mis en relation avec l'AF et/ou le programme résidentiel au cours de cet exercice.</a:t>
          </a:r>
          <a:endParaRPr lang="fr-CA" dirty="0"/>
        </a:p>
      </dgm:t>
    </dgm:pt>
    <dgm:pt modelId="{53CF3BF9-8136-48B3-BB18-4D90BF9F3B6D}" type="parTrans" cxnId="{D00DA284-6CF9-40FC-87C4-E3509B907D65}">
      <dgm:prSet/>
      <dgm:spPr/>
      <dgm:t>
        <a:bodyPr/>
        <a:lstStyle/>
        <a:p>
          <a:endParaRPr lang="en-US"/>
        </a:p>
      </dgm:t>
    </dgm:pt>
    <dgm:pt modelId="{4E45A3A7-1FD3-4CB6-BA66-CB68D7ADAD0F}" type="sibTrans" cxnId="{D00DA284-6CF9-40FC-87C4-E3509B907D65}">
      <dgm:prSet/>
      <dgm:spPr/>
      <dgm:t>
        <a:bodyPr/>
        <a:lstStyle/>
        <a:p>
          <a:endParaRPr lang="en-US"/>
        </a:p>
      </dgm:t>
    </dgm:pt>
    <dgm:pt modelId="{84FEAB63-6562-473E-A74E-F866C9E675AD}">
      <dgm:prSet/>
      <dgm:spPr/>
      <dgm:t>
        <a:bodyPr/>
        <a:lstStyle/>
        <a:p>
          <a:pPr rtl="0"/>
          <a:r>
            <a:rPr lang="en-US" dirty="0"/>
            <a:t>3 des 12 étudiants étaient des clients du programme résidentiel au cours des exercices précédents.</a:t>
          </a:r>
          <a:endParaRPr lang="fr-CA" dirty="0"/>
        </a:p>
      </dgm:t>
    </dgm:pt>
    <dgm:pt modelId="{E8FDE711-04C7-4CAD-BB17-601CB082AEBC}" type="parTrans" cxnId="{E3C6C084-51F1-408E-8B7B-1F0F91F5CBF7}">
      <dgm:prSet/>
      <dgm:spPr/>
      <dgm:t>
        <a:bodyPr/>
        <a:lstStyle/>
        <a:p>
          <a:endParaRPr lang="en-US"/>
        </a:p>
      </dgm:t>
    </dgm:pt>
    <dgm:pt modelId="{2F4ED1A9-41C7-4DFF-AB5B-9F0618B0F7D8}" type="sibTrans" cxnId="{E3C6C084-51F1-408E-8B7B-1F0F91F5CBF7}">
      <dgm:prSet/>
      <dgm:spPr/>
      <dgm:t>
        <a:bodyPr/>
        <a:lstStyle/>
        <a:p>
          <a:endParaRPr lang="en-US"/>
        </a:p>
      </dgm:t>
    </dgm:pt>
    <dgm:pt modelId="{AF50B500-CB19-4837-9063-57D41FEA9704}" type="pres">
      <dgm:prSet presAssocID="{75643474-38E6-4C83-9EF5-697930F0044F}" presName="Name0" presStyleCnt="0">
        <dgm:presLayoutVars>
          <dgm:chPref val="3"/>
          <dgm:dir/>
          <dgm:animLvl val="lvl"/>
          <dgm:resizeHandles/>
        </dgm:presLayoutVars>
      </dgm:prSet>
      <dgm:spPr/>
    </dgm:pt>
    <dgm:pt modelId="{CF5F77BD-1FA2-4C2C-87A5-126A98110D07}" type="pres">
      <dgm:prSet presAssocID="{80BD1BE8-A975-4872-8CAF-C35195F0422C}" presName="horFlow" presStyleCnt="0"/>
      <dgm:spPr/>
    </dgm:pt>
    <dgm:pt modelId="{BCD4C4DE-1F97-42C2-AA7F-4A7ADC6676E7}" type="pres">
      <dgm:prSet presAssocID="{80BD1BE8-A975-4872-8CAF-C35195F0422C}" presName="bigChev" presStyleLbl="node1" presStyleIdx="0" presStyleCnt="1" custScaleY="131237"/>
      <dgm:spPr/>
    </dgm:pt>
    <dgm:pt modelId="{FBEA5014-03B3-4AD1-8E09-9495992C52DD}" type="pres">
      <dgm:prSet presAssocID="{53CF3BF9-8136-48B3-BB18-4D90BF9F3B6D}" presName="parTrans" presStyleCnt="0"/>
      <dgm:spPr/>
    </dgm:pt>
    <dgm:pt modelId="{24E49174-5533-4972-B778-9BE791EB9946}" type="pres">
      <dgm:prSet presAssocID="{F2C210DA-C568-48C3-ADDA-4ABED9B8CD6F}" presName="node" presStyleLbl="alignAccFollowNode1" presStyleIdx="0" presStyleCnt="2" custScaleY="139515">
        <dgm:presLayoutVars>
          <dgm:bulletEnabled val="1"/>
        </dgm:presLayoutVars>
      </dgm:prSet>
      <dgm:spPr/>
    </dgm:pt>
    <dgm:pt modelId="{82F81A5C-CF06-4B73-AE53-A8AE87133EF7}" type="pres">
      <dgm:prSet presAssocID="{4E45A3A7-1FD3-4CB6-BA66-CB68D7ADAD0F}" presName="sibTrans" presStyleCnt="0"/>
      <dgm:spPr/>
    </dgm:pt>
    <dgm:pt modelId="{7AAF2580-9494-4C3A-A019-49791B44D87A}" type="pres">
      <dgm:prSet presAssocID="{84FEAB63-6562-473E-A74E-F866C9E675AD}" presName="node" presStyleLbl="alignAccFollowNode1" presStyleIdx="1" presStyleCnt="2" custScaleY="139515">
        <dgm:presLayoutVars>
          <dgm:bulletEnabled val="1"/>
        </dgm:presLayoutVars>
      </dgm:prSet>
      <dgm:spPr/>
    </dgm:pt>
  </dgm:ptLst>
  <dgm:cxnLst>
    <dgm:cxn modelId="{AE399100-7A9B-4B0B-B989-5531105632EC}" type="presOf" srcId="{75643474-38E6-4C83-9EF5-697930F0044F}" destId="{AF50B500-CB19-4837-9063-57D41FEA9704}" srcOrd="0" destOrd="0" presId="urn:microsoft.com/office/officeart/2005/8/layout/lProcess3"/>
    <dgm:cxn modelId="{D1EBD76D-FDFF-4239-8B11-DEDB292CF19B}" type="presOf" srcId="{F2C210DA-C568-48C3-ADDA-4ABED9B8CD6F}" destId="{24E49174-5533-4972-B778-9BE791EB9946}" srcOrd="0" destOrd="0" presId="urn:microsoft.com/office/officeart/2005/8/layout/lProcess3"/>
    <dgm:cxn modelId="{F0EBB875-674D-4C4F-B0A8-8AB11FB4B76A}" type="presOf" srcId="{84FEAB63-6562-473E-A74E-F866C9E675AD}" destId="{7AAF2580-9494-4C3A-A019-49791B44D87A}" srcOrd="0" destOrd="0" presId="urn:microsoft.com/office/officeart/2005/8/layout/lProcess3"/>
    <dgm:cxn modelId="{D00DA284-6CF9-40FC-87C4-E3509B907D65}" srcId="{80BD1BE8-A975-4872-8CAF-C35195F0422C}" destId="{F2C210DA-C568-48C3-ADDA-4ABED9B8CD6F}" srcOrd="0" destOrd="0" parTransId="{53CF3BF9-8136-48B3-BB18-4D90BF9F3B6D}" sibTransId="{4E45A3A7-1FD3-4CB6-BA66-CB68D7ADAD0F}"/>
    <dgm:cxn modelId="{E3C6C084-51F1-408E-8B7B-1F0F91F5CBF7}" srcId="{80BD1BE8-A975-4872-8CAF-C35195F0422C}" destId="{84FEAB63-6562-473E-A74E-F866C9E675AD}" srcOrd="1" destOrd="0" parTransId="{E8FDE711-04C7-4CAD-BB17-601CB082AEBC}" sibTransId="{2F4ED1A9-41C7-4DFF-AB5B-9F0618B0F7D8}"/>
    <dgm:cxn modelId="{EC5DB78A-65C9-4032-B37D-5DC5A9752880}" type="presOf" srcId="{80BD1BE8-A975-4872-8CAF-C35195F0422C}" destId="{BCD4C4DE-1F97-42C2-AA7F-4A7ADC6676E7}" srcOrd="0" destOrd="0" presId="urn:microsoft.com/office/officeart/2005/8/layout/lProcess3"/>
    <dgm:cxn modelId="{F22A7791-CB56-4EF0-88FF-4D0C4EA5EB7E}" srcId="{75643474-38E6-4C83-9EF5-697930F0044F}" destId="{80BD1BE8-A975-4872-8CAF-C35195F0422C}" srcOrd="0" destOrd="0" parTransId="{636C9009-62E3-4801-BC59-F450FCA633E9}" sibTransId="{E604337D-D9E0-4626-99CF-37E674429D36}"/>
    <dgm:cxn modelId="{0C5E5586-6EF0-4BB0-A4F1-9B47A23D599D}" type="presParOf" srcId="{AF50B500-CB19-4837-9063-57D41FEA9704}" destId="{CF5F77BD-1FA2-4C2C-87A5-126A98110D07}" srcOrd="0" destOrd="0" presId="urn:microsoft.com/office/officeart/2005/8/layout/lProcess3"/>
    <dgm:cxn modelId="{3476FA93-F215-4631-8FCD-EF7BFDB809B5}" type="presParOf" srcId="{CF5F77BD-1FA2-4C2C-87A5-126A98110D07}" destId="{BCD4C4DE-1F97-42C2-AA7F-4A7ADC6676E7}" srcOrd="0" destOrd="0" presId="urn:microsoft.com/office/officeart/2005/8/layout/lProcess3"/>
    <dgm:cxn modelId="{51DC6514-D54F-4B66-B8EF-DFDE675BFB86}" type="presParOf" srcId="{CF5F77BD-1FA2-4C2C-87A5-126A98110D07}" destId="{FBEA5014-03B3-4AD1-8E09-9495992C52DD}" srcOrd="1" destOrd="0" presId="urn:microsoft.com/office/officeart/2005/8/layout/lProcess3"/>
    <dgm:cxn modelId="{4A7099BF-2C78-444A-9174-968863453241}" type="presParOf" srcId="{CF5F77BD-1FA2-4C2C-87A5-126A98110D07}" destId="{24E49174-5533-4972-B778-9BE791EB9946}" srcOrd="2" destOrd="0" presId="urn:microsoft.com/office/officeart/2005/8/layout/lProcess3"/>
    <dgm:cxn modelId="{6081253B-60D0-40C5-8BB7-BEBD45992F7A}" type="presParOf" srcId="{CF5F77BD-1FA2-4C2C-87A5-126A98110D07}" destId="{82F81A5C-CF06-4B73-AE53-A8AE87133EF7}" srcOrd="3" destOrd="0" presId="urn:microsoft.com/office/officeart/2005/8/layout/lProcess3"/>
    <dgm:cxn modelId="{F3DA2EF6-BF4E-4A33-94AF-6376F1EA9AA1}" type="presParOf" srcId="{CF5F77BD-1FA2-4C2C-87A5-126A98110D07}" destId="{7AAF2580-9494-4C3A-A019-49791B44D87A}" srcOrd="4"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1B12A0A-E532-4989-8D09-525378C4A235}" type="doc">
      <dgm:prSet loTypeId="urn:microsoft.com/office/officeart/2005/8/layout/lProcess3" loCatId="process" qsTypeId="urn:microsoft.com/office/officeart/2005/8/quickstyle/simple1" qsCatId="simple" csTypeId="urn:microsoft.com/office/officeart/2005/8/colors/accent5_5" csCatId="accent5" phldr="1"/>
      <dgm:spPr/>
      <dgm:t>
        <a:bodyPr/>
        <a:lstStyle/>
        <a:p>
          <a:endParaRPr lang="en-US"/>
        </a:p>
      </dgm:t>
    </dgm:pt>
    <dgm:pt modelId="{116590A8-D5CD-4694-B9D4-B33AB7EEAC79}">
      <dgm:prSet/>
      <dgm:spPr/>
      <dgm:t>
        <a:bodyPr/>
        <a:lstStyle/>
        <a:p>
          <a:pPr rtl="0"/>
          <a:r>
            <a:rPr lang="en-US" b="1" dirty="0"/>
            <a:t>PROGRAMME D'AIDE AUX FAMILLES</a:t>
          </a:r>
          <a:endParaRPr lang="fr-CA" dirty="0"/>
        </a:p>
      </dgm:t>
    </dgm:pt>
    <dgm:pt modelId="{84463205-02EA-4FF3-8E5F-2A8943DD10FE}" type="parTrans" cxnId="{46CEAE55-017C-4D89-9E5E-9035A9FFDA6B}">
      <dgm:prSet/>
      <dgm:spPr/>
      <dgm:t>
        <a:bodyPr/>
        <a:lstStyle/>
        <a:p>
          <a:endParaRPr lang="en-US"/>
        </a:p>
      </dgm:t>
    </dgm:pt>
    <dgm:pt modelId="{D4775E7D-98A5-4011-AA82-A7901D5FFF80}" type="sibTrans" cxnId="{46CEAE55-017C-4D89-9E5E-9035A9FFDA6B}">
      <dgm:prSet/>
      <dgm:spPr/>
      <dgm:t>
        <a:bodyPr/>
        <a:lstStyle/>
        <a:p>
          <a:endParaRPr lang="en-US"/>
        </a:p>
      </dgm:t>
    </dgm:pt>
    <dgm:pt modelId="{16D52A7D-2034-4CA7-B82F-8A71466D7E0D}">
      <dgm:prSet/>
      <dgm:spPr/>
      <dgm:t>
        <a:bodyPr/>
        <a:lstStyle/>
        <a:p>
          <a:pPr rtl="0"/>
          <a:r>
            <a:rPr lang="en-US" dirty="0"/>
            <a:t>3 clients de l'AF ont également été rattachés au programme résidentiel au cours des exercices précédents.</a:t>
          </a:r>
          <a:endParaRPr lang="fr-CA" dirty="0"/>
        </a:p>
      </dgm:t>
    </dgm:pt>
    <dgm:pt modelId="{F3480389-BC0D-4F84-8952-17D00D34332A}" type="parTrans" cxnId="{1C245004-1155-41E4-889F-06820BDDE74C}">
      <dgm:prSet/>
      <dgm:spPr/>
      <dgm:t>
        <a:bodyPr/>
        <a:lstStyle/>
        <a:p>
          <a:endParaRPr lang="en-US"/>
        </a:p>
      </dgm:t>
    </dgm:pt>
    <dgm:pt modelId="{CB082EB2-304B-4E83-BA35-E98BE8345B3F}" type="sibTrans" cxnId="{1C245004-1155-41E4-889F-06820BDDE74C}">
      <dgm:prSet/>
      <dgm:spPr/>
      <dgm:t>
        <a:bodyPr/>
        <a:lstStyle/>
        <a:p>
          <a:endParaRPr lang="en-US"/>
        </a:p>
      </dgm:t>
    </dgm:pt>
    <dgm:pt modelId="{F26813E7-F9BC-4443-A15F-6F5CBE6A4985}">
      <dgm:prSet/>
      <dgm:spPr/>
      <dgm:t>
        <a:bodyPr/>
        <a:lstStyle/>
        <a:p>
          <a:pPr rtl="0"/>
          <a:r>
            <a:rPr lang="en-US" dirty="0"/>
            <a:t>1 client de l'AF était également lié au programme d'éducation au cours des années fiscales précédentes.</a:t>
          </a:r>
          <a:endParaRPr lang="fr-CA" dirty="0"/>
        </a:p>
      </dgm:t>
    </dgm:pt>
    <dgm:pt modelId="{F3A05EAC-5D62-4A1E-8FF6-F3BC538693A4}" type="parTrans" cxnId="{A19F17A7-1D0C-45E7-A537-A5AEE23505F3}">
      <dgm:prSet/>
      <dgm:spPr/>
      <dgm:t>
        <a:bodyPr/>
        <a:lstStyle/>
        <a:p>
          <a:endParaRPr lang="en-US"/>
        </a:p>
      </dgm:t>
    </dgm:pt>
    <dgm:pt modelId="{822EA3C4-C4FF-472B-8B4D-95A7408D1A09}" type="sibTrans" cxnId="{A19F17A7-1D0C-45E7-A537-A5AEE23505F3}">
      <dgm:prSet/>
      <dgm:spPr/>
      <dgm:t>
        <a:bodyPr/>
        <a:lstStyle/>
        <a:p>
          <a:endParaRPr lang="en-US"/>
        </a:p>
      </dgm:t>
    </dgm:pt>
    <dgm:pt modelId="{6270114F-5C6C-4B8F-81A8-63F49C035D31}" type="pres">
      <dgm:prSet presAssocID="{A1B12A0A-E532-4989-8D09-525378C4A235}" presName="Name0" presStyleCnt="0">
        <dgm:presLayoutVars>
          <dgm:chPref val="3"/>
          <dgm:dir/>
          <dgm:animLvl val="lvl"/>
          <dgm:resizeHandles/>
        </dgm:presLayoutVars>
      </dgm:prSet>
      <dgm:spPr/>
    </dgm:pt>
    <dgm:pt modelId="{673867B3-4663-4EAD-9423-9B71821F1609}" type="pres">
      <dgm:prSet presAssocID="{116590A8-D5CD-4694-B9D4-B33AB7EEAC79}" presName="horFlow" presStyleCnt="0"/>
      <dgm:spPr/>
    </dgm:pt>
    <dgm:pt modelId="{53F2CC63-B1C1-4E0F-A556-5A19CDD9999C}" type="pres">
      <dgm:prSet presAssocID="{116590A8-D5CD-4694-B9D4-B33AB7EEAC79}" presName="bigChev" presStyleLbl="node1" presStyleIdx="0" presStyleCnt="1" custScaleY="114724"/>
      <dgm:spPr/>
    </dgm:pt>
    <dgm:pt modelId="{4BEC24A4-D715-40AF-A636-822FC91F791D}" type="pres">
      <dgm:prSet presAssocID="{F3480389-BC0D-4F84-8952-17D00D34332A}" presName="parTrans" presStyleCnt="0"/>
      <dgm:spPr/>
    </dgm:pt>
    <dgm:pt modelId="{6E68DD9C-4DD8-4C53-B2DB-7BD00452A0CB}" type="pres">
      <dgm:prSet presAssocID="{16D52A7D-2034-4CA7-B82F-8A71466D7E0D}" presName="node" presStyleLbl="alignAccFollowNode1" presStyleIdx="0" presStyleCnt="2" custScaleY="138222">
        <dgm:presLayoutVars>
          <dgm:bulletEnabled val="1"/>
        </dgm:presLayoutVars>
      </dgm:prSet>
      <dgm:spPr/>
    </dgm:pt>
    <dgm:pt modelId="{1B03096C-D8FB-4F43-852B-B33C98CC23E8}" type="pres">
      <dgm:prSet presAssocID="{CB082EB2-304B-4E83-BA35-E98BE8345B3F}" presName="sibTrans" presStyleCnt="0"/>
      <dgm:spPr/>
    </dgm:pt>
    <dgm:pt modelId="{EF0F4EFC-EA14-456D-86B1-6B64E2527639}" type="pres">
      <dgm:prSet presAssocID="{F26813E7-F9BC-4443-A15F-6F5CBE6A4985}" presName="node" presStyleLbl="alignAccFollowNode1" presStyleIdx="1" presStyleCnt="2" custScaleY="135220">
        <dgm:presLayoutVars>
          <dgm:bulletEnabled val="1"/>
        </dgm:presLayoutVars>
      </dgm:prSet>
      <dgm:spPr/>
    </dgm:pt>
  </dgm:ptLst>
  <dgm:cxnLst>
    <dgm:cxn modelId="{CF9C6F04-222A-4B93-AB11-4242917A755A}" type="presOf" srcId="{116590A8-D5CD-4694-B9D4-B33AB7EEAC79}" destId="{53F2CC63-B1C1-4E0F-A556-5A19CDD9999C}" srcOrd="0" destOrd="0" presId="urn:microsoft.com/office/officeart/2005/8/layout/lProcess3"/>
    <dgm:cxn modelId="{1C245004-1155-41E4-889F-06820BDDE74C}" srcId="{116590A8-D5CD-4694-B9D4-B33AB7EEAC79}" destId="{16D52A7D-2034-4CA7-B82F-8A71466D7E0D}" srcOrd="0" destOrd="0" parTransId="{F3480389-BC0D-4F84-8952-17D00D34332A}" sibTransId="{CB082EB2-304B-4E83-BA35-E98BE8345B3F}"/>
    <dgm:cxn modelId="{46CEAE55-017C-4D89-9E5E-9035A9FFDA6B}" srcId="{A1B12A0A-E532-4989-8D09-525378C4A235}" destId="{116590A8-D5CD-4694-B9D4-B33AB7EEAC79}" srcOrd="0" destOrd="0" parTransId="{84463205-02EA-4FF3-8E5F-2A8943DD10FE}" sibTransId="{D4775E7D-98A5-4011-AA82-A7901D5FFF80}"/>
    <dgm:cxn modelId="{A19F17A7-1D0C-45E7-A537-A5AEE23505F3}" srcId="{116590A8-D5CD-4694-B9D4-B33AB7EEAC79}" destId="{F26813E7-F9BC-4443-A15F-6F5CBE6A4985}" srcOrd="1" destOrd="0" parTransId="{F3A05EAC-5D62-4A1E-8FF6-F3BC538693A4}" sibTransId="{822EA3C4-C4FF-472B-8B4D-95A7408D1A09}"/>
    <dgm:cxn modelId="{2FD245C4-2D94-474A-8AF1-32CB6AC48AAB}" type="presOf" srcId="{16D52A7D-2034-4CA7-B82F-8A71466D7E0D}" destId="{6E68DD9C-4DD8-4C53-B2DB-7BD00452A0CB}" srcOrd="0" destOrd="0" presId="urn:microsoft.com/office/officeart/2005/8/layout/lProcess3"/>
    <dgm:cxn modelId="{9FCA2AD2-21A8-42BC-8AF8-21FECEC24757}" type="presOf" srcId="{F26813E7-F9BC-4443-A15F-6F5CBE6A4985}" destId="{EF0F4EFC-EA14-456D-86B1-6B64E2527639}" srcOrd="0" destOrd="0" presId="urn:microsoft.com/office/officeart/2005/8/layout/lProcess3"/>
    <dgm:cxn modelId="{216C62E8-4388-45B8-90E9-E703461FB159}" type="presOf" srcId="{A1B12A0A-E532-4989-8D09-525378C4A235}" destId="{6270114F-5C6C-4B8F-81A8-63F49C035D31}" srcOrd="0" destOrd="0" presId="urn:microsoft.com/office/officeart/2005/8/layout/lProcess3"/>
    <dgm:cxn modelId="{C8F01DC6-4DFF-4F24-B3DD-88555D7A73E5}" type="presParOf" srcId="{6270114F-5C6C-4B8F-81A8-63F49C035D31}" destId="{673867B3-4663-4EAD-9423-9B71821F1609}" srcOrd="0" destOrd="0" presId="urn:microsoft.com/office/officeart/2005/8/layout/lProcess3"/>
    <dgm:cxn modelId="{0E3A1CA7-C842-4F1F-965A-B94F0A5E1DF7}" type="presParOf" srcId="{673867B3-4663-4EAD-9423-9B71821F1609}" destId="{53F2CC63-B1C1-4E0F-A556-5A19CDD9999C}" srcOrd="0" destOrd="0" presId="urn:microsoft.com/office/officeart/2005/8/layout/lProcess3"/>
    <dgm:cxn modelId="{D2EE6A20-3838-4C3D-A9E1-794B9E83173E}" type="presParOf" srcId="{673867B3-4663-4EAD-9423-9B71821F1609}" destId="{4BEC24A4-D715-40AF-A636-822FC91F791D}" srcOrd="1" destOrd="0" presId="urn:microsoft.com/office/officeart/2005/8/layout/lProcess3"/>
    <dgm:cxn modelId="{BC4E9732-9EBA-4A1E-A985-60A5309BBC88}" type="presParOf" srcId="{673867B3-4663-4EAD-9423-9B71821F1609}" destId="{6E68DD9C-4DD8-4C53-B2DB-7BD00452A0CB}" srcOrd="2" destOrd="0" presId="urn:microsoft.com/office/officeart/2005/8/layout/lProcess3"/>
    <dgm:cxn modelId="{6BAC98DC-AA9E-44CF-8A15-B0228F42CBFD}" type="presParOf" srcId="{673867B3-4663-4EAD-9423-9B71821F1609}" destId="{1B03096C-D8FB-4F43-852B-B33C98CC23E8}" srcOrd="3" destOrd="0" presId="urn:microsoft.com/office/officeart/2005/8/layout/lProcess3"/>
    <dgm:cxn modelId="{348C7FAA-5534-40D7-B017-D212EFDA9645}" type="presParOf" srcId="{673867B3-4663-4EAD-9423-9B71821F1609}" destId="{EF0F4EFC-EA14-456D-86B1-6B64E2527639}" srcOrd="4" destOrd="0" presId="urn:microsoft.com/office/officeart/2005/8/layout/lProcess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B1831C7-BE71-402E-BAD3-B2DF5AD186E2}" type="doc">
      <dgm:prSet loTypeId="urn:microsoft.com/office/officeart/2005/8/layout/hProcess9" loCatId="process" qsTypeId="urn:microsoft.com/office/officeart/2005/8/quickstyle/simple1" qsCatId="simple" csTypeId="urn:microsoft.com/office/officeart/2005/8/colors/accent5_5" csCatId="accent5" phldr="1"/>
      <dgm:spPr/>
      <dgm:t>
        <a:bodyPr/>
        <a:lstStyle/>
        <a:p>
          <a:endParaRPr lang="en-US"/>
        </a:p>
      </dgm:t>
    </dgm:pt>
    <dgm:pt modelId="{5FAAD681-BD64-4AF0-8EB3-62943DA0545E}">
      <dgm:prSet custT="1"/>
      <dgm:spPr/>
      <dgm:t>
        <a:bodyPr/>
        <a:lstStyle/>
        <a:p>
          <a:pPr rtl="0"/>
          <a:r>
            <a:rPr lang="en-US" sz="1200" dirty="0"/>
            <a:t>3 clients ont participé aux trois programmes principaux au cours de plusieurs exercices fiscaux</a:t>
          </a:r>
          <a:r>
            <a:rPr lang="en-US" sz="1000" dirty="0"/>
            <a:t>.</a:t>
          </a:r>
          <a:endParaRPr lang="fr-CA" sz="1000" dirty="0"/>
        </a:p>
      </dgm:t>
    </dgm:pt>
    <dgm:pt modelId="{79CD246E-14D2-4046-9F47-76BAE47B796A}" type="parTrans" cxnId="{9F4F43DE-4C94-41B4-B9F8-E134BCDDBE8B}">
      <dgm:prSet/>
      <dgm:spPr/>
      <dgm:t>
        <a:bodyPr/>
        <a:lstStyle/>
        <a:p>
          <a:endParaRPr lang="en-US"/>
        </a:p>
      </dgm:t>
    </dgm:pt>
    <dgm:pt modelId="{07DA1159-5966-42A4-99FB-228D3925AEB7}" type="sibTrans" cxnId="{9F4F43DE-4C94-41B4-B9F8-E134BCDDBE8B}">
      <dgm:prSet/>
      <dgm:spPr/>
      <dgm:t>
        <a:bodyPr/>
        <a:lstStyle/>
        <a:p>
          <a:endParaRPr lang="en-US"/>
        </a:p>
      </dgm:t>
    </dgm:pt>
    <dgm:pt modelId="{77B19D97-BCAB-42DF-B23A-9DE6A8B3B752}" type="pres">
      <dgm:prSet presAssocID="{EB1831C7-BE71-402E-BAD3-B2DF5AD186E2}" presName="CompostProcess" presStyleCnt="0">
        <dgm:presLayoutVars>
          <dgm:dir/>
          <dgm:resizeHandles val="exact"/>
        </dgm:presLayoutVars>
      </dgm:prSet>
      <dgm:spPr/>
    </dgm:pt>
    <dgm:pt modelId="{64D2E8E5-E834-4C5D-A918-34A84239C39F}" type="pres">
      <dgm:prSet presAssocID="{EB1831C7-BE71-402E-BAD3-B2DF5AD186E2}" presName="arrow" presStyleLbl="bgShp" presStyleIdx="0" presStyleCnt="1" custScaleX="111557"/>
      <dgm:spPr/>
    </dgm:pt>
    <dgm:pt modelId="{73A3BBBD-DFBC-4743-8DBE-EA76C3A6E82A}" type="pres">
      <dgm:prSet presAssocID="{EB1831C7-BE71-402E-BAD3-B2DF5AD186E2}" presName="linearProcess" presStyleCnt="0"/>
      <dgm:spPr/>
    </dgm:pt>
    <dgm:pt modelId="{A65B4F41-6B39-4B16-8756-1DBD776F6828}" type="pres">
      <dgm:prSet presAssocID="{5FAAD681-BD64-4AF0-8EB3-62943DA0545E}" presName="textNode" presStyleLbl="node1" presStyleIdx="0" presStyleCnt="1" custScaleX="99309" custScaleY="127651">
        <dgm:presLayoutVars>
          <dgm:bulletEnabled val="1"/>
        </dgm:presLayoutVars>
      </dgm:prSet>
      <dgm:spPr/>
    </dgm:pt>
  </dgm:ptLst>
  <dgm:cxnLst>
    <dgm:cxn modelId="{BB09F169-DD7A-4A27-8486-303A151C9163}" type="presOf" srcId="{EB1831C7-BE71-402E-BAD3-B2DF5AD186E2}" destId="{77B19D97-BCAB-42DF-B23A-9DE6A8B3B752}" srcOrd="0" destOrd="0" presId="urn:microsoft.com/office/officeart/2005/8/layout/hProcess9"/>
    <dgm:cxn modelId="{D604847F-27B9-4794-9B54-9DB0A64A8874}" type="presOf" srcId="{5FAAD681-BD64-4AF0-8EB3-62943DA0545E}" destId="{A65B4F41-6B39-4B16-8756-1DBD776F6828}" srcOrd="0" destOrd="0" presId="urn:microsoft.com/office/officeart/2005/8/layout/hProcess9"/>
    <dgm:cxn modelId="{9F4F43DE-4C94-41B4-B9F8-E134BCDDBE8B}" srcId="{EB1831C7-BE71-402E-BAD3-B2DF5AD186E2}" destId="{5FAAD681-BD64-4AF0-8EB3-62943DA0545E}" srcOrd="0" destOrd="0" parTransId="{79CD246E-14D2-4046-9F47-76BAE47B796A}" sibTransId="{07DA1159-5966-42A4-99FB-228D3925AEB7}"/>
    <dgm:cxn modelId="{1793E013-3CA0-4112-9560-8DFA130D1A71}" type="presParOf" srcId="{77B19D97-BCAB-42DF-B23A-9DE6A8B3B752}" destId="{64D2E8E5-E834-4C5D-A918-34A84239C39F}" srcOrd="0" destOrd="0" presId="urn:microsoft.com/office/officeart/2005/8/layout/hProcess9"/>
    <dgm:cxn modelId="{2499F0B2-7FFE-495C-88A0-712A864B0EF6}" type="presParOf" srcId="{77B19D97-BCAB-42DF-B23A-9DE6A8B3B752}" destId="{73A3BBBD-DFBC-4743-8DBE-EA76C3A6E82A}" srcOrd="1" destOrd="0" presId="urn:microsoft.com/office/officeart/2005/8/layout/hProcess9"/>
    <dgm:cxn modelId="{BB0D456F-BC90-412F-B1C5-0797B7F5C70F}" type="presParOf" srcId="{73A3BBBD-DFBC-4743-8DBE-EA76C3A6E82A}" destId="{A65B4F41-6B39-4B16-8756-1DBD776F6828}" srcOrd="0" destOrd="0" presId="urn:microsoft.com/office/officeart/2005/8/layout/hProcess9"/>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9FB8E37-0381-4B55-A173-BB758CB4605E}" type="doc">
      <dgm:prSet loTypeId="urn:microsoft.com/office/officeart/2005/8/layout/orgChart1" loCatId="hierarchy" qsTypeId="urn:microsoft.com/office/officeart/2005/8/quickstyle/simple5" qsCatId="simple" csTypeId="urn:microsoft.com/office/officeart/2005/8/colors/accent5_1" csCatId="accent5"/>
      <dgm:spPr/>
      <dgm:t>
        <a:bodyPr/>
        <a:lstStyle/>
        <a:p>
          <a:endParaRPr lang="en-US"/>
        </a:p>
      </dgm:t>
    </dgm:pt>
    <dgm:pt modelId="{0083D4F0-C92C-4A18-8E14-833CD13483A3}">
      <dgm:prSet/>
      <dgm:spPr/>
      <dgm:t>
        <a:bodyPr/>
        <a:lstStyle/>
        <a:p>
          <a:pPr rtl="0"/>
          <a:r>
            <a:rPr lang="en-US" b="1" dirty="0"/>
            <a:t>PROGRAMME RÉSIDENTIEL</a:t>
          </a:r>
          <a:endParaRPr lang="fr-CA" dirty="0"/>
        </a:p>
      </dgm:t>
    </dgm:pt>
    <dgm:pt modelId="{4F8F15BE-9BB6-4155-9D21-A65F66436DC4}" type="parTrans" cxnId="{0ECAFEB4-B4DF-4DE2-A88B-1A85985ED469}">
      <dgm:prSet/>
      <dgm:spPr/>
      <dgm:t>
        <a:bodyPr/>
        <a:lstStyle/>
        <a:p>
          <a:endParaRPr lang="en-US"/>
        </a:p>
      </dgm:t>
    </dgm:pt>
    <dgm:pt modelId="{2A224253-9E2C-409F-AE29-ACC2FD2D91AF}" type="sibTrans" cxnId="{0ECAFEB4-B4DF-4DE2-A88B-1A85985ED469}">
      <dgm:prSet/>
      <dgm:spPr/>
      <dgm:t>
        <a:bodyPr/>
        <a:lstStyle/>
        <a:p>
          <a:endParaRPr lang="en-US"/>
        </a:p>
      </dgm:t>
    </dgm:pt>
    <dgm:pt modelId="{C76CF3E4-178C-4B72-8243-EFDA07CD9B9F}">
      <dgm:prSet/>
      <dgm:spPr/>
      <dgm:t>
        <a:bodyPr/>
        <a:lstStyle/>
        <a:p>
          <a:pPr rtl="0"/>
          <a:r>
            <a:rPr lang="en-US" dirty="0"/>
            <a:t>5 (sur 12) clients résidentiels ont participé à d'autres programmes d'aide sociale au cours de la même année fiscale (41,66%) :</a:t>
          </a:r>
          <a:endParaRPr lang="fr-CA" dirty="0"/>
        </a:p>
      </dgm:t>
    </dgm:pt>
    <dgm:pt modelId="{6B249CCA-5A4A-48EE-8672-E88E1AE397CF}" type="parTrans" cxnId="{61CEECDC-00FB-43C8-B654-3FD364946184}">
      <dgm:prSet/>
      <dgm:spPr/>
      <dgm:t>
        <a:bodyPr/>
        <a:lstStyle/>
        <a:p>
          <a:endParaRPr lang="en-US"/>
        </a:p>
      </dgm:t>
    </dgm:pt>
    <dgm:pt modelId="{A8E56940-6CBD-4EFE-9E12-0D75434B703D}" type="sibTrans" cxnId="{61CEECDC-00FB-43C8-B654-3FD364946184}">
      <dgm:prSet/>
      <dgm:spPr/>
      <dgm:t>
        <a:bodyPr/>
        <a:lstStyle/>
        <a:p>
          <a:endParaRPr lang="en-US"/>
        </a:p>
      </dgm:t>
    </dgm:pt>
    <dgm:pt modelId="{905D4008-0377-4094-A210-013FC8A7EEB2}">
      <dgm:prSet/>
      <dgm:spPr/>
      <dgm:t>
        <a:bodyPr/>
        <a:lstStyle/>
        <a:p>
          <a:pPr rtl="0"/>
          <a:r>
            <a:rPr lang="en-US" dirty="0"/>
            <a:t>3 clients résidentiels ont également participé au programme d'éducation au cours de la même année fiscale (25 %).</a:t>
          </a:r>
          <a:endParaRPr lang="fr-CA" dirty="0"/>
        </a:p>
      </dgm:t>
    </dgm:pt>
    <dgm:pt modelId="{8F519D4B-4F0A-430F-AAE3-8B638282B1C0}" type="parTrans" cxnId="{A1AE1C0A-AC7E-4735-90DB-FFABFF3DE22B}">
      <dgm:prSet/>
      <dgm:spPr/>
      <dgm:t>
        <a:bodyPr/>
        <a:lstStyle/>
        <a:p>
          <a:endParaRPr lang="en-US"/>
        </a:p>
      </dgm:t>
    </dgm:pt>
    <dgm:pt modelId="{FFEE9C7E-EB14-4A8F-B252-1C650D643636}" type="sibTrans" cxnId="{A1AE1C0A-AC7E-4735-90DB-FFABFF3DE22B}">
      <dgm:prSet/>
      <dgm:spPr/>
      <dgm:t>
        <a:bodyPr/>
        <a:lstStyle/>
        <a:p>
          <a:endParaRPr lang="en-US"/>
        </a:p>
      </dgm:t>
    </dgm:pt>
    <dgm:pt modelId="{3F4590C7-C149-41A7-B823-4D4EB2ACC6AB}">
      <dgm:prSet/>
      <dgm:spPr/>
      <dgm:t>
        <a:bodyPr/>
        <a:lstStyle/>
        <a:p>
          <a:pPr rtl="0"/>
          <a:r>
            <a:rPr lang="en-US" dirty="0"/>
            <a:t>2 clients résidentiels ont été transférés au programme d'aide à la famille après avoir quitté le programme résidentiel (16,66 %).</a:t>
          </a:r>
          <a:endParaRPr lang="fr-CA" dirty="0"/>
        </a:p>
      </dgm:t>
    </dgm:pt>
    <dgm:pt modelId="{177A540D-EA03-4DBC-AF43-817A6CDD6DD0}" type="parTrans" cxnId="{AE874488-F001-4D43-ACAE-40EC66693390}">
      <dgm:prSet/>
      <dgm:spPr/>
      <dgm:t>
        <a:bodyPr/>
        <a:lstStyle/>
        <a:p>
          <a:endParaRPr lang="en-US"/>
        </a:p>
      </dgm:t>
    </dgm:pt>
    <dgm:pt modelId="{9AC37B36-15B3-4848-8AF6-96DC7DC7D1C2}" type="sibTrans" cxnId="{AE874488-F001-4D43-ACAE-40EC66693390}">
      <dgm:prSet/>
      <dgm:spPr/>
      <dgm:t>
        <a:bodyPr/>
        <a:lstStyle/>
        <a:p>
          <a:endParaRPr lang="en-US"/>
        </a:p>
      </dgm:t>
    </dgm:pt>
    <dgm:pt modelId="{EE00EB00-4B1E-4919-B431-B35345FD7E22}" type="pres">
      <dgm:prSet presAssocID="{69FB8E37-0381-4B55-A173-BB758CB4605E}" presName="hierChild1" presStyleCnt="0">
        <dgm:presLayoutVars>
          <dgm:orgChart val="1"/>
          <dgm:chPref val="1"/>
          <dgm:dir/>
          <dgm:animOne val="branch"/>
          <dgm:animLvl val="lvl"/>
          <dgm:resizeHandles/>
        </dgm:presLayoutVars>
      </dgm:prSet>
      <dgm:spPr/>
    </dgm:pt>
    <dgm:pt modelId="{9291531D-4DDA-4A1C-94C3-EC8117252546}" type="pres">
      <dgm:prSet presAssocID="{0083D4F0-C92C-4A18-8E14-833CD13483A3}" presName="hierRoot1" presStyleCnt="0">
        <dgm:presLayoutVars>
          <dgm:hierBranch val="init"/>
        </dgm:presLayoutVars>
      </dgm:prSet>
      <dgm:spPr/>
    </dgm:pt>
    <dgm:pt modelId="{F299A239-76E4-4B91-95C8-5DF9FADFD973}" type="pres">
      <dgm:prSet presAssocID="{0083D4F0-C92C-4A18-8E14-833CD13483A3}" presName="rootComposite1" presStyleCnt="0"/>
      <dgm:spPr/>
    </dgm:pt>
    <dgm:pt modelId="{8604685F-FDE2-4AE6-BF03-DEDD650C8EC6}" type="pres">
      <dgm:prSet presAssocID="{0083D4F0-C92C-4A18-8E14-833CD13483A3}" presName="rootText1" presStyleLbl="node0" presStyleIdx="0" presStyleCnt="1">
        <dgm:presLayoutVars>
          <dgm:chPref val="3"/>
        </dgm:presLayoutVars>
      </dgm:prSet>
      <dgm:spPr/>
    </dgm:pt>
    <dgm:pt modelId="{0D57B671-E610-4E84-AE43-945F8B810C15}" type="pres">
      <dgm:prSet presAssocID="{0083D4F0-C92C-4A18-8E14-833CD13483A3}" presName="rootConnector1" presStyleLbl="node1" presStyleIdx="0" presStyleCnt="0"/>
      <dgm:spPr/>
    </dgm:pt>
    <dgm:pt modelId="{93AC61E4-0B35-49F7-89E7-B40C421D09CE}" type="pres">
      <dgm:prSet presAssocID="{0083D4F0-C92C-4A18-8E14-833CD13483A3}" presName="hierChild2" presStyleCnt="0"/>
      <dgm:spPr/>
    </dgm:pt>
    <dgm:pt modelId="{C4B75AD8-8B37-4A49-A42E-E3683ACBD862}" type="pres">
      <dgm:prSet presAssocID="{6B249CCA-5A4A-48EE-8672-E88E1AE397CF}" presName="Name37" presStyleLbl="parChTrans1D2" presStyleIdx="0" presStyleCnt="3"/>
      <dgm:spPr/>
    </dgm:pt>
    <dgm:pt modelId="{8A41599F-E681-4EDB-9622-10A3E27411B9}" type="pres">
      <dgm:prSet presAssocID="{C76CF3E4-178C-4B72-8243-EFDA07CD9B9F}" presName="hierRoot2" presStyleCnt="0">
        <dgm:presLayoutVars>
          <dgm:hierBranch val="init"/>
        </dgm:presLayoutVars>
      </dgm:prSet>
      <dgm:spPr/>
    </dgm:pt>
    <dgm:pt modelId="{468C2B35-06DD-4645-A98E-3CDA95D225C9}" type="pres">
      <dgm:prSet presAssocID="{C76CF3E4-178C-4B72-8243-EFDA07CD9B9F}" presName="rootComposite" presStyleCnt="0"/>
      <dgm:spPr/>
    </dgm:pt>
    <dgm:pt modelId="{D28DAF7E-916A-4E3D-A62E-1994C9E4CF81}" type="pres">
      <dgm:prSet presAssocID="{C76CF3E4-178C-4B72-8243-EFDA07CD9B9F}" presName="rootText" presStyleLbl="node2" presStyleIdx="0" presStyleCnt="3">
        <dgm:presLayoutVars>
          <dgm:chPref val="3"/>
        </dgm:presLayoutVars>
      </dgm:prSet>
      <dgm:spPr/>
    </dgm:pt>
    <dgm:pt modelId="{D027D0B5-BE66-477B-8815-04E98B6EAE5C}" type="pres">
      <dgm:prSet presAssocID="{C76CF3E4-178C-4B72-8243-EFDA07CD9B9F}" presName="rootConnector" presStyleLbl="node2" presStyleIdx="0" presStyleCnt="3"/>
      <dgm:spPr/>
    </dgm:pt>
    <dgm:pt modelId="{E31097A2-9472-46EC-A1C9-1498F7F2C51D}" type="pres">
      <dgm:prSet presAssocID="{C76CF3E4-178C-4B72-8243-EFDA07CD9B9F}" presName="hierChild4" presStyleCnt="0"/>
      <dgm:spPr/>
    </dgm:pt>
    <dgm:pt modelId="{8A255C99-0622-4A99-8DF0-D7ADFDC80BF3}" type="pres">
      <dgm:prSet presAssocID="{C76CF3E4-178C-4B72-8243-EFDA07CD9B9F}" presName="hierChild5" presStyleCnt="0"/>
      <dgm:spPr/>
    </dgm:pt>
    <dgm:pt modelId="{43A188E0-A9FF-4F01-8591-C27CB7E3C887}" type="pres">
      <dgm:prSet presAssocID="{8F519D4B-4F0A-430F-AAE3-8B638282B1C0}" presName="Name37" presStyleLbl="parChTrans1D2" presStyleIdx="1" presStyleCnt="3"/>
      <dgm:spPr/>
    </dgm:pt>
    <dgm:pt modelId="{01DEBCE1-E964-46CE-9F94-79A1764724D2}" type="pres">
      <dgm:prSet presAssocID="{905D4008-0377-4094-A210-013FC8A7EEB2}" presName="hierRoot2" presStyleCnt="0">
        <dgm:presLayoutVars>
          <dgm:hierBranch val="init"/>
        </dgm:presLayoutVars>
      </dgm:prSet>
      <dgm:spPr/>
    </dgm:pt>
    <dgm:pt modelId="{9BFF0755-AB92-4662-B7DC-A76598819AB4}" type="pres">
      <dgm:prSet presAssocID="{905D4008-0377-4094-A210-013FC8A7EEB2}" presName="rootComposite" presStyleCnt="0"/>
      <dgm:spPr/>
    </dgm:pt>
    <dgm:pt modelId="{FEA9D276-FB0E-4566-AF29-C0B7F00050D3}" type="pres">
      <dgm:prSet presAssocID="{905D4008-0377-4094-A210-013FC8A7EEB2}" presName="rootText" presStyleLbl="node2" presStyleIdx="1" presStyleCnt="3">
        <dgm:presLayoutVars>
          <dgm:chPref val="3"/>
        </dgm:presLayoutVars>
      </dgm:prSet>
      <dgm:spPr/>
    </dgm:pt>
    <dgm:pt modelId="{420A9D13-37D1-402E-8923-EB6EA8E183CA}" type="pres">
      <dgm:prSet presAssocID="{905D4008-0377-4094-A210-013FC8A7EEB2}" presName="rootConnector" presStyleLbl="node2" presStyleIdx="1" presStyleCnt="3"/>
      <dgm:spPr/>
    </dgm:pt>
    <dgm:pt modelId="{77F68EF5-99B3-494A-8241-73540A2C1E9D}" type="pres">
      <dgm:prSet presAssocID="{905D4008-0377-4094-A210-013FC8A7EEB2}" presName="hierChild4" presStyleCnt="0"/>
      <dgm:spPr/>
    </dgm:pt>
    <dgm:pt modelId="{A2CB24CF-3D28-40FA-B6EE-F8160A747156}" type="pres">
      <dgm:prSet presAssocID="{905D4008-0377-4094-A210-013FC8A7EEB2}" presName="hierChild5" presStyleCnt="0"/>
      <dgm:spPr/>
    </dgm:pt>
    <dgm:pt modelId="{F9720825-14E7-4EBB-9742-50F6BBAF5260}" type="pres">
      <dgm:prSet presAssocID="{177A540D-EA03-4DBC-AF43-817A6CDD6DD0}" presName="Name37" presStyleLbl="parChTrans1D2" presStyleIdx="2" presStyleCnt="3"/>
      <dgm:spPr/>
    </dgm:pt>
    <dgm:pt modelId="{9AB11040-293D-4ABA-BF59-405FD5B110F1}" type="pres">
      <dgm:prSet presAssocID="{3F4590C7-C149-41A7-B823-4D4EB2ACC6AB}" presName="hierRoot2" presStyleCnt="0">
        <dgm:presLayoutVars>
          <dgm:hierBranch val="init"/>
        </dgm:presLayoutVars>
      </dgm:prSet>
      <dgm:spPr/>
    </dgm:pt>
    <dgm:pt modelId="{AA9C0122-5A4E-4AF6-A7B6-9194667FE1CD}" type="pres">
      <dgm:prSet presAssocID="{3F4590C7-C149-41A7-B823-4D4EB2ACC6AB}" presName="rootComposite" presStyleCnt="0"/>
      <dgm:spPr/>
    </dgm:pt>
    <dgm:pt modelId="{A0E1084C-5A14-418E-8E1E-E189E785D658}" type="pres">
      <dgm:prSet presAssocID="{3F4590C7-C149-41A7-B823-4D4EB2ACC6AB}" presName="rootText" presStyleLbl="node2" presStyleIdx="2" presStyleCnt="3">
        <dgm:presLayoutVars>
          <dgm:chPref val="3"/>
        </dgm:presLayoutVars>
      </dgm:prSet>
      <dgm:spPr/>
    </dgm:pt>
    <dgm:pt modelId="{8331D7E4-98BC-44A7-B3FF-B953A80C03BF}" type="pres">
      <dgm:prSet presAssocID="{3F4590C7-C149-41A7-B823-4D4EB2ACC6AB}" presName="rootConnector" presStyleLbl="node2" presStyleIdx="2" presStyleCnt="3"/>
      <dgm:spPr/>
    </dgm:pt>
    <dgm:pt modelId="{DBC48C64-3A3D-417F-895F-81290260B420}" type="pres">
      <dgm:prSet presAssocID="{3F4590C7-C149-41A7-B823-4D4EB2ACC6AB}" presName="hierChild4" presStyleCnt="0"/>
      <dgm:spPr/>
    </dgm:pt>
    <dgm:pt modelId="{3955041D-5D39-462E-82E3-4936B85EA78A}" type="pres">
      <dgm:prSet presAssocID="{3F4590C7-C149-41A7-B823-4D4EB2ACC6AB}" presName="hierChild5" presStyleCnt="0"/>
      <dgm:spPr/>
    </dgm:pt>
    <dgm:pt modelId="{ACAB56D5-6C6F-4189-B294-D277E75FA651}" type="pres">
      <dgm:prSet presAssocID="{0083D4F0-C92C-4A18-8E14-833CD13483A3}" presName="hierChild3" presStyleCnt="0"/>
      <dgm:spPr/>
    </dgm:pt>
  </dgm:ptLst>
  <dgm:cxnLst>
    <dgm:cxn modelId="{A1AE1C0A-AC7E-4735-90DB-FFABFF3DE22B}" srcId="{0083D4F0-C92C-4A18-8E14-833CD13483A3}" destId="{905D4008-0377-4094-A210-013FC8A7EEB2}" srcOrd="1" destOrd="0" parTransId="{8F519D4B-4F0A-430F-AAE3-8B638282B1C0}" sibTransId="{FFEE9C7E-EB14-4A8F-B252-1C650D643636}"/>
    <dgm:cxn modelId="{75174013-11B0-447D-A140-B341545882E5}" type="presOf" srcId="{177A540D-EA03-4DBC-AF43-817A6CDD6DD0}" destId="{F9720825-14E7-4EBB-9742-50F6BBAF5260}" srcOrd="0" destOrd="0" presId="urn:microsoft.com/office/officeart/2005/8/layout/orgChart1"/>
    <dgm:cxn modelId="{F83B0D22-2D91-4404-9965-A687DE6769E0}" type="presOf" srcId="{3F4590C7-C149-41A7-B823-4D4EB2ACC6AB}" destId="{8331D7E4-98BC-44A7-B3FF-B953A80C03BF}" srcOrd="1" destOrd="0" presId="urn:microsoft.com/office/officeart/2005/8/layout/orgChart1"/>
    <dgm:cxn modelId="{898CC023-32F7-4A89-8991-54EC8C7A7966}" type="presOf" srcId="{0083D4F0-C92C-4A18-8E14-833CD13483A3}" destId="{0D57B671-E610-4E84-AE43-945F8B810C15}" srcOrd="1" destOrd="0" presId="urn:microsoft.com/office/officeart/2005/8/layout/orgChart1"/>
    <dgm:cxn modelId="{7C2E0A36-9BDE-4CF4-A15C-D8C01449A421}" type="presOf" srcId="{3F4590C7-C149-41A7-B823-4D4EB2ACC6AB}" destId="{A0E1084C-5A14-418E-8E1E-E189E785D658}" srcOrd="0" destOrd="0" presId="urn:microsoft.com/office/officeart/2005/8/layout/orgChart1"/>
    <dgm:cxn modelId="{FF587B5C-DD22-48CD-A708-3B827BD5FF16}" type="presOf" srcId="{6B249CCA-5A4A-48EE-8672-E88E1AE397CF}" destId="{C4B75AD8-8B37-4A49-A42E-E3683ACBD862}" srcOrd="0" destOrd="0" presId="urn:microsoft.com/office/officeart/2005/8/layout/orgChart1"/>
    <dgm:cxn modelId="{491FB55E-644C-4EBA-86EB-97F27798B725}" type="presOf" srcId="{C76CF3E4-178C-4B72-8243-EFDA07CD9B9F}" destId="{D28DAF7E-916A-4E3D-A62E-1994C9E4CF81}" srcOrd="0" destOrd="0" presId="urn:microsoft.com/office/officeart/2005/8/layout/orgChart1"/>
    <dgm:cxn modelId="{C4C05967-25D4-466A-86A7-6B82BC5EC25B}" type="presOf" srcId="{C76CF3E4-178C-4B72-8243-EFDA07CD9B9F}" destId="{D027D0B5-BE66-477B-8815-04E98B6EAE5C}" srcOrd="1" destOrd="0" presId="urn:microsoft.com/office/officeart/2005/8/layout/orgChart1"/>
    <dgm:cxn modelId="{AE483357-7140-4CAC-A47F-3F730B3B7A3A}" type="presOf" srcId="{69FB8E37-0381-4B55-A173-BB758CB4605E}" destId="{EE00EB00-4B1E-4919-B431-B35345FD7E22}" srcOrd="0" destOrd="0" presId="urn:microsoft.com/office/officeart/2005/8/layout/orgChart1"/>
    <dgm:cxn modelId="{AE874488-F001-4D43-ACAE-40EC66693390}" srcId="{0083D4F0-C92C-4A18-8E14-833CD13483A3}" destId="{3F4590C7-C149-41A7-B823-4D4EB2ACC6AB}" srcOrd="2" destOrd="0" parTransId="{177A540D-EA03-4DBC-AF43-817A6CDD6DD0}" sibTransId="{9AC37B36-15B3-4848-8AF6-96DC7DC7D1C2}"/>
    <dgm:cxn modelId="{F057D990-1899-4FCE-81CD-AA103715321E}" type="presOf" srcId="{8F519D4B-4F0A-430F-AAE3-8B638282B1C0}" destId="{43A188E0-A9FF-4F01-8591-C27CB7E3C887}" srcOrd="0" destOrd="0" presId="urn:microsoft.com/office/officeart/2005/8/layout/orgChart1"/>
    <dgm:cxn modelId="{614A5891-9942-4D91-B796-B891EC1398C3}" type="presOf" srcId="{905D4008-0377-4094-A210-013FC8A7EEB2}" destId="{420A9D13-37D1-402E-8923-EB6EA8E183CA}" srcOrd="1" destOrd="0" presId="urn:microsoft.com/office/officeart/2005/8/layout/orgChart1"/>
    <dgm:cxn modelId="{0ECAFEB4-B4DF-4DE2-A88B-1A85985ED469}" srcId="{69FB8E37-0381-4B55-A173-BB758CB4605E}" destId="{0083D4F0-C92C-4A18-8E14-833CD13483A3}" srcOrd="0" destOrd="0" parTransId="{4F8F15BE-9BB6-4155-9D21-A65F66436DC4}" sibTransId="{2A224253-9E2C-409F-AE29-ACC2FD2D91AF}"/>
    <dgm:cxn modelId="{61CEECDC-00FB-43C8-B654-3FD364946184}" srcId="{0083D4F0-C92C-4A18-8E14-833CD13483A3}" destId="{C76CF3E4-178C-4B72-8243-EFDA07CD9B9F}" srcOrd="0" destOrd="0" parTransId="{6B249CCA-5A4A-48EE-8672-E88E1AE397CF}" sibTransId="{A8E56940-6CBD-4EFE-9E12-0D75434B703D}"/>
    <dgm:cxn modelId="{FF74A8DE-2B70-4402-A3F8-94FC90CBA59D}" type="presOf" srcId="{905D4008-0377-4094-A210-013FC8A7EEB2}" destId="{FEA9D276-FB0E-4566-AF29-C0B7F00050D3}" srcOrd="0" destOrd="0" presId="urn:microsoft.com/office/officeart/2005/8/layout/orgChart1"/>
    <dgm:cxn modelId="{5ADF37E7-52F4-4F64-A1DE-5BBF0DF874D2}" type="presOf" srcId="{0083D4F0-C92C-4A18-8E14-833CD13483A3}" destId="{8604685F-FDE2-4AE6-BF03-DEDD650C8EC6}" srcOrd="0" destOrd="0" presId="urn:microsoft.com/office/officeart/2005/8/layout/orgChart1"/>
    <dgm:cxn modelId="{9AE2E5BC-3C33-4F68-A993-FEE7E47DD5E1}" type="presParOf" srcId="{EE00EB00-4B1E-4919-B431-B35345FD7E22}" destId="{9291531D-4DDA-4A1C-94C3-EC8117252546}" srcOrd="0" destOrd="0" presId="urn:microsoft.com/office/officeart/2005/8/layout/orgChart1"/>
    <dgm:cxn modelId="{EDAFC09A-19AB-41EE-801F-E96AAA763D76}" type="presParOf" srcId="{9291531D-4DDA-4A1C-94C3-EC8117252546}" destId="{F299A239-76E4-4B91-95C8-5DF9FADFD973}" srcOrd="0" destOrd="0" presId="urn:microsoft.com/office/officeart/2005/8/layout/orgChart1"/>
    <dgm:cxn modelId="{953F59E2-6BBE-445B-A6C3-379CBDD6EE92}" type="presParOf" srcId="{F299A239-76E4-4B91-95C8-5DF9FADFD973}" destId="{8604685F-FDE2-4AE6-BF03-DEDD650C8EC6}" srcOrd="0" destOrd="0" presId="urn:microsoft.com/office/officeart/2005/8/layout/orgChart1"/>
    <dgm:cxn modelId="{4DD9E622-AFF8-4512-831B-42C23A6FC71C}" type="presParOf" srcId="{F299A239-76E4-4B91-95C8-5DF9FADFD973}" destId="{0D57B671-E610-4E84-AE43-945F8B810C15}" srcOrd="1" destOrd="0" presId="urn:microsoft.com/office/officeart/2005/8/layout/orgChart1"/>
    <dgm:cxn modelId="{4444CE88-F9C8-43EB-9332-CCCD81D8B97B}" type="presParOf" srcId="{9291531D-4DDA-4A1C-94C3-EC8117252546}" destId="{93AC61E4-0B35-49F7-89E7-B40C421D09CE}" srcOrd="1" destOrd="0" presId="urn:microsoft.com/office/officeart/2005/8/layout/orgChart1"/>
    <dgm:cxn modelId="{E105FF87-58E4-4E23-9240-AF7B6F6073F3}" type="presParOf" srcId="{93AC61E4-0B35-49F7-89E7-B40C421D09CE}" destId="{C4B75AD8-8B37-4A49-A42E-E3683ACBD862}" srcOrd="0" destOrd="0" presId="urn:microsoft.com/office/officeart/2005/8/layout/orgChart1"/>
    <dgm:cxn modelId="{12A03C6E-6403-4715-AE0B-13817753E717}" type="presParOf" srcId="{93AC61E4-0B35-49F7-89E7-B40C421D09CE}" destId="{8A41599F-E681-4EDB-9622-10A3E27411B9}" srcOrd="1" destOrd="0" presId="urn:microsoft.com/office/officeart/2005/8/layout/orgChart1"/>
    <dgm:cxn modelId="{A6B58A07-5F8A-4A52-B500-C657EBB109B4}" type="presParOf" srcId="{8A41599F-E681-4EDB-9622-10A3E27411B9}" destId="{468C2B35-06DD-4645-A98E-3CDA95D225C9}" srcOrd="0" destOrd="0" presId="urn:microsoft.com/office/officeart/2005/8/layout/orgChart1"/>
    <dgm:cxn modelId="{376D8DE8-3EF3-44B8-AF67-F37040937B56}" type="presParOf" srcId="{468C2B35-06DD-4645-A98E-3CDA95D225C9}" destId="{D28DAF7E-916A-4E3D-A62E-1994C9E4CF81}" srcOrd="0" destOrd="0" presId="urn:microsoft.com/office/officeart/2005/8/layout/orgChart1"/>
    <dgm:cxn modelId="{1B85FB32-0EA5-48F5-B9CE-5EFD509B1F13}" type="presParOf" srcId="{468C2B35-06DD-4645-A98E-3CDA95D225C9}" destId="{D027D0B5-BE66-477B-8815-04E98B6EAE5C}" srcOrd="1" destOrd="0" presId="urn:microsoft.com/office/officeart/2005/8/layout/orgChart1"/>
    <dgm:cxn modelId="{ED9B32D2-C425-4CED-9AF9-A3EF749A7552}" type="presParOf" srcId="{8A41599F-E681-4EDB-9622-10A3E27411B9}" destId="{E31097A2-9472-46EC-A1C9-1498F7F2C51D}" srcOrd="1" destOrd="0" presId="urn:microsoft.com/office/officeart/2005/8/layout/orgChart1"/>
    <dgm:cxn modelId="{BA5849AA-CEB8-454E-987A-1B82DB29C94E}" type="presParOf" srcId="{8A41599F-E681-4EDB-9622-10A3E27411B9}" destId="{8A255C99-0622-4A99-8DF0-D7ADFDC80BF3}" srcOrd="2" destOrd="0" presId="urn:microsoft.com/office/officeart/2005/8/layout/orgChart1"/>
    <dgm:cxn modelId="{6E6F909D-4540-4B0B-A2F1-089DCFBC6D95}" type="presParOf" srcId="{93AC61E4-0B35-49F7-89E7-B40C421D09CE}" destId="{43A188E0-A9FF-4F01-8591-C27CB7E3C887}" srcOrd="2" destOrd="0" presId="urn:microsoft.com/office/officeart/2005/8/layout/orgChart1"/>
    <dgm:cxn modelId="{12B40BBB-8F37-43D9-B8F0-D327DFA6F9A7}" type="presParOf" srcId="{93AC61E4-0B35-49F7-89E7-B40C421D09CE}" destId="{01DEBCE1-E964-46CE-9F94-79A1764724D2}" srcOrd="3" destOrd="0" presId="urn:microsoft.com/office/officeart/2005/8/layout/orgChart1"/>
    <dgm:cxn modelId="{25D7E9EE-5130-48A3-8000-0EC5783074CE}" type="presParOf" srcId="{01DEBCE1-E964-46CE-9F94-79A1764724D2}" destId="{9BFF0755-AB92-4662-B7DC-A76598819AB4}" srcOrd="0" destOrd="0" presId="urn:microsoft.com/office/officeart/2005/8/layout/orgChart1"/>
    <dgm:cxn modelId="{DBA0CF49-D93D-4553-8B07-8690ACDF9CE1}" type="presParOf" srcId="{9BFF0755-AB92-4662-B7DC-A76598819AB4}" destId="{FEA9D276-FB0E-4566-AF29-C0B7F00050D3}" srcOrd="0" destOrd="0" presId="urn:microsoft.com/office/officeart/2005/8/layout/orgChart1"/>
    <dgm:cxn modelId="{D4AA33DB-597A-4652-AE7F-3D4C590094ED}" type="presParOf" srcId="{9BFF0755-AB92-4662-B7DC-A76598819AB4}" destId="{420A9D13-37D1-402E-8923-EB6EA8E183CA}" srcOrd="1" destOrd="0" presId="urn:microsoft.com/office/officeart/2005/8/layout/orgChart1"/>
    <dgm:cxn modelId="{3CD7060A-7CE6-4613-8147-E7D43928E5E7}" type="presParOf" srcId="{01DEBCE1-E964-46CE-9F94-79A1764724D2}" destId="{77F68EF5-99B3-494A-8241-73540A2C1E9D}" srcOrd="1" destOrd="0" presId="urn:microsoft.com/office/officeart/2005/8/layout/orgChart1"/>
    <dgm:cxn modelId="{5ECD4CFC-6234-4E71-A0FE-378F06B736F8}" type="presParOf" srcId="{01DEBCE1-E964-46CE-9F94-79A1764724D2}" destId="{A2CB24CF-3D28-40FA-B6EE-F8160A747156}" srcOrd="2" destOrd="0" presId="urn:microsoft.com/office/officeart/2005/8/layout/orgChart1"/>
    <dgm:cxn modelId="{8ACC81F1-B893-44D7-BDD7-AA7929B7D953}" type="presParOf" srcId="{93AC61E4-0B35-49F7-89E7-B40C421D09CE}" destId="{F9720825-14E7-4EBB-9742-50F6BBAF5260}" srcOrd="4" destOrd="0" presId="urn:microsoft.com/office/officeart/2005/8/layout/orgChart1"/>
    <dgm:cxn modelId="{5A71E957-52A7-4AF1-A8CD-F93430C63B62}" type="presParOf" srcId="{93AC61E4-0B35-49F7-89E7-B40C421D09CE}" destId="{9AB11040-293D-4ABA-BF59-405FD5B110F1}" srcOrd="5" destOrd="0" presId="urn:microsoft.com/office/officeart/2005/8/layout/orgChart1"/>
    <dgm:cxn modelId="{A570B629-B7E2-4FB7-A2FA-37DBBEA05A84}" type="presParOf" srcId="{9AB11040-293D-4ABA-BF59-405FD5B110F1}" destId="{AA9C0122-5A4E-4AF6-A7B6-9194667FE1CD}" srcOrd="0" destOrd="0" presId="urn:microsoft.com/office/officeart/2005/8/layout/orgChart1"/>
    <dgm:cxn modelId="{84E2611B-AA8A-4014-9952-4C27CD578711}" type="presParOf" srcId="{AA9C0122-5A4E-4AF6-A7B6-9194667FE1CD}" destId="{A0E1084C-5A14-418E-8E1E-E189E785D658}" srcOrd="0" destOrd="0" presId="urn:microsoft.com/office/officeart/2005/8/layout/orgChart1"/>
    <dgm:cxn modelId="{2808EE96-AA07-4EDB-AF3F-F84A738E9675}" type="presParOf" srcId="{AA9C0122-5A4E-4AF6-A7B6-9194667FE1CD}" destId="{8331D7E4-98BC-44A7-B3FF-B953A80C03BF}" srcOrd="1" destOrd="0" presId="urn:microsoft.com/office/officeart/2005/8/layout/orgChart1"/>
    <dgm:cxn modelId="{1FFE162B-2E82-45BA-BD18-DE66C03287B2}" type="presParOf" srcId="{9AB11040-293D-4ABA-BF59-405FD5B110F1}" destId="{DBC48C64-3A3D-417F-895F-81290260B420}" srcOrd="1" destOrd="0" presId="urn:microsoft.com/office/officeart/2005/8/layout/orgChart1"/>
    <dgm:cxn modelId="{61F50138-BE8F-488F-AABE-33F416513D07}" type="presParOf" srcId="{9AB11040-293D-4ABA-BF59-405FD5B110F1}" destId="{3955041D-5D39-462E-82E3-4936B85EA78A}" srcOrd="2" destOrd="0" presId="urn:microsoft.com/office/officeart/2005/8/layout/orgChart1"/>
    <dgm:cxn modelId="{BD01982C-9532-43BA-9BA8-25E83DBB3058}" type="presParOf" srcId="{9291531D-4DDA-4A1C-94C3-EC8117252546}" destId="{ACAB56D5-6C6F-4189-B294-D277E75FA651}" srcOrd="2" destOrd="0" presId="urn:microsoft.com/office/officeart/2005/8/layout/orgChart1"/>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414D4C4-BC85-44C9-8040-903DC21D0C6B}" type="doc">
      <dgm:prSet loTypeId="urn:microsoft.com/office/officeart/2005/8/layout/vList2" loCatId="list" qsTypeId="urn:microsoft.com/office/officeart/2005/8/quickstyle/simple1" qsCatId="simple" csTypeId="urn:microsoft.com/office/officeart/2005/8/colors/accent5_2" csCatId="accent5" phldr="1"/>
      <dgm:spPr/>
      <dgm:t>
        <a:bodyPr/>
        <a:lstStyle/>
        <a:p>
          <a:endParaRPr lang="en-US"/>
        </a:p>
      </dgm:t>
    </dgm:pt>
    <dgm:pt modelId="{C2C4E336-740F-4E16-A309-50A98D78C13E}">
      <dgm:prSet custT="1"/>
      <dgm:spPr>
        <a:noFill/>
      </dgm:spPr>
      <dgm:t>
        <a:bodyPr/>
        <a:lstStyle/>
        <a:p>
          <a:pPr algn="l" rtl="0"/>
          <a:r>
            <a:rPr lang="en-US" sz="1300" dirty="0">
              <a:solidFill>
                <a:sysClr val="windowText" lastClr="000000"/>
              </a:solidFill>
            </a:rPr>
            <a:t>Refuge pour femmes autochtones</a:t>
          </a:r>
          <a:endParaRPr lang="fr-CA" sz="1300" dirty="0">
            <a:solidFill>
              <a:sysClr val="windowText" lastClr="000000"/>
            </a:solidFill>
          </a:endParaRPr>
        </a:p>
      </dgm:t>
    </dgm:pt>
    <dgm:pt modelId="{EC2B6FB3-9F34-4C5A-806D-1BF42A6BFC29}" type="parTrans" cxnId="{0D289FAD-1746-4DB2-93E7-63FF9DB10DBB}">
      <dgm:prSet/>
      <dgm:spPr/>
      <dgm:t>
        <a:bodyPr/>
        <a:lstStyle/>
        <a:p>
          <a:pPr algn="l"/>
          <a:endParaRPr lang="en-US" sz="1600">
            <a:solidFill>
              <a:sysClr val="windowText" lastClr="000000"/>
            </a:solidFill>
          </a:endParaRPr>
        </a:p>
      </dgm:t>
    </dgm:pt>
    <dgm:pt modelId="{DE67F23C-E401-41EB-96EA-638767994205}" type="sibTrans" cxnId="{0D289FAD-1746-4DB2-93E7-63FF9DB10DBB}">
      <dgm:prSet/>
      <dgm:spPr/>
      <dgm:t>
        <a:bodyPr/>
        <a:lstStyle/>
        <a:p>
          <a:pPr algn="l"/>
          <a:endParaRPr lang="en-US" sz="1600">
            <a:solidFill>
              <a:sysClr val="windowText" lastClr="000000"/>
            </a:solidFill>
          </a:endParaRPr>
        </a:p>
      </dgm:t>
    </dgm:pt>
    <dgm:pt modelId="{48B4B0CC-FBE3-44FB-951F-6368FE7FD4D7}">
      <dgm:prSet custT="1"/>
      <dgm:spPr>
        <a:noFill/>
      </dgm:spPr>
      <dgm:t>
        <a:bodyPr/>
        <a:lstStyle/>
        <a:p>
          <a:pPr algn="l" rtl="0"/>
          <a:r>
            <a:rPr lang="en-US" sz="1300" dirty="0">
              <a:solidFill>
                <a:sysClr val="windowText" lastClr="000000"/>
              </a:solidFill>
            </a:rPr>
            <a:t>Hôpital du Sacré-Cœur</a:t>
          </a:r>
          <a:endParaRPr lang="fr-CA" sz="1300" dirty="0">
            <a:solidFill>
              <a:sysClr val="windowText" lastClr="000000"/>
            </a:solidFill>
          </a:endParaRPr>
        </a:p>
      </dgm:t>
    </dgm:pt>
    <dgm:pt modelId="{02BE59C8-51DA-4941-86E6-4A84FBEFD05A}" type="parTrans" cxnId="{433E8FE7-9385-46C0-A1AF-62F9E35CC8E3}">
      <dgm:prSet/>
      <dgm:spPr/>
      <dgm:t>
        <a:bodyPr/>
        <a:lstStyle/>
        <a:p>
          <a:pPr algn="l"/>
          <a:endParaRPr lang="en-US" sz="1600">
            <a:solidFill>
              <a:sysClr val="windowText" lastClr="000000"/>
            </a:solidFill>
          </a:endParaRPr>
        </a:p>
      </dgm:t>
    </dgm:pt>
    <dgm:pt modelId="{2BD22225-C047-4302-8C64-6CA396F37B26}" type="sibTrans" cxnId="{433E8FE7-9385-46C0-A1AF-62F9E35CC8E3}">
      <dgm:prSet/>
      <dgm:spPr/>
      <dgm:t>
        <a:bodyPr/>
        <a:lstStyle/>
        <a:p>
          <a:pPr algn="l"/>
          <a:endParaRPr lang="en-US" sz="1600">
            <a:solidFill>
              <a:sysClr val="windowText" lastClr="000000"/>
            </a:solidFill>
          </a:endParaRPr>
        </a:p>
      </dgm:t>
    </dgm:pt>
    <dgm:pt modelId="{6A665B27-DAC2-4ABF-A3D2-88F76BF7F2B9}">
      <dgm:prSet custT="1"/>
      <dgm:spPr>
        <a:noFill/>
      </dgm:spPr>
      <dgm:t>
        <a:bodyPr/>
        <a:lstStyle/>
        <a:p>
          <a:pPr algn="l" rtl="0"/>
          <a:r>
            <a:rPr lang="en-US" sz="1300" dirty="0">
              <a:solidFill>
                <a:sysClr val="windowText" lastClr="000000"/>
              </a:solidFill>
            </a:rPr>
            <a:t>CLSC Cote des Neiges</a:t>
          </a:r>
          <a:endParaRPr lang="fr-CA" sz="1300" dirty="0">
            <a:solidFill>
              <a:sysClr val="windowText" lastClr="000000"/>
            </a:solidFill>
          </a:endParaRPr>
        </a:p>
      </dgm:t>
    </dgm:pt>
    <dgm:pt modelId="{3F8B9FEF-CB2D-4679-B36D-FB7933A96B46}" type="parTrans" cxnId="{64A3583B-2FB2-448E-A30C-5A1C060FAC8E}">
      <dgm:prSet/>
      <dgm:spPr/>
      <dgm:t>
        <a:bodyPr/>
        <a:lstStyle/>
        <a:p>
          <a:pPr algn="l"/>
          <a:endParaRPr lang="en-US" sz="1600">
            <a:solidFill>
              <a:sysClr val="windowText" lastClr="000000"/>
            </a:solidFill>
          </a:endParaRPr>
        </a:p>
      </dgm:t>
    </dgm:pt>
    <dgm:pt modelId="{BA1A2939-2585-4CB8-B47C-ABF297BB35A4}" type="sibTrans" cxnId="{64A3583B-2FB2-448E-A30C-5A1C060FAC8E}">
      <dgm:prSet/>
      <dgm:spPr/>
      <dgm:t>
        <a:bodyPr/>
        <a:lstStyle/>
        <a:p>
          <a:pPr algn="l"/>
          <a:endParaRPr lang="en-US" sz="1600">
            <a:solidFill>
              <a:sysClr val="windowText" lastClr="000000"/>
            </a:solidFill>
          </a:endParaRPr>
        </a:p>
      </dgm:t>
    </dgm:pt>
    <dgm:pt modelId="{A23A60F0-3D2E-4A2D-954E-4E60E3BDFA1F}">
      <dgm:prSet custT="1"/>
      <dgm:spPr>
        <a:noFill/>
      </dgm:spPr>
      <dgm:t>
        <a:bodyPr/>
        <a:lstStyle/>
        <a:p>
          <a:pPr algn="l" rtl="0"/>
          <a:r>
            <a:rPr lang="en-US" sz="1300" dirty="0">
              <a:solidFill>
                <a:sysClr val="windowText" lastClr="000000"/>
              </a:solidFill>
            </a:rPr>
            <a:t>CIUSSS </a:t>
          </a:r>
          <a:r>
            <a:rPr lang="en-US" sz="1300" dirty="0" err="1">
              <a:solidFill>
                <a:sysClr val="windowText" lastClr="000000"/>
              </a:solidFill>
            </a:rPr>
            <a:t>nord de l</a:t>
          </a:r>
          <a:r>
            <a:rPr lang="en-US" sz="1300" dirty="0">
              <a:solidFill>
                <a:sysClr val="windowText" lastClr="000000"/>
              </a:solidFill>
            </a:rPr>
            <a:t>'</a:t>
          </a:r>
          <a:r>
            <a:rPr lang="en-US" sz="1300" dirty="0" err="1">
              <a:solidFill>
                <a:sysClr val="windowText" lastClr="000000"/>
              </a:solidFill>
            </a:rPr>
            <a:t>ile</a:t>
          </a:r>
          <a:endParaRPr lang="fr-CA" sz="1300" dirty="0">
            <a:solidFill>
              <a:sysClr val="windowText" lastClr="000000"/>
            </a:solidFill>
          </a:endParaRPr>
        </a:p>
      </dgm:t>
    </dgm:pt>
    <dgm:pt modelId="{4740D779-95DC-4BF7-A6AF-2BD5A8A12631}" type="parTrans" cxnId="{9569777C-EEFF-47F3-84D3-3DA365D5E754}">
      <dgm:prSet/>
      <dgm:spPr/>
      <dgm:t>
        <a:bodyPr/>
        <a:lstStyle/>
        <a:p>
          <a:pPr algn="l"/>
          <a:endParaRPr lang="en-US" sz="1600">
            <a:solidFill>
              <a:sysClr val="windowText" lastClr="000000"/>
            </a:solidFill>
          </a:endParaRPr>
        </a:p>
      </dgm:t>
    </dgm:pt>
    <dgm:pt modelId="{B92F5DC1-7616-416E-92BF-28D1133AE919}" type="sibTrans" cxnId="{9569777C-EEFF-47F3-84D3-3DA365D5E754}">
      <dgm:prSet/>
      <dgm:spPr/>
      <dgm:t>
        <a:bodyPr/>
        <a:lstStyle/>
        <a:p>
          <a:pPr algn="l"/>
          <a:endParaRPr lang="en-US" sz="1600">
            <a:solidFill>
              <a:sysClr val="windowText" lastClr="000000"/>
            </a:solidFill>
          </a:endParaRPr>
        </a:p>
      </dgm:t>
    </dgm:pt>
    <dgm:pt modelId="{09898829-DFC3-4121-8289-A2CC19B93DCF}">
      <dgm:prSet custT="1"/>
      <dgm:spPr>
        <a:noFill/>
      </dgm:spPr>
      <dgm:t>
        <a:bodyPr/>
        <a:lstStyle/>
        <a:p>
          <a:pPr algn="l" rtl="0"/>
          <a:r>
            <a:rPr lang="en-US" sz="1300" dirty="0">
              <a:solidFill>
                <a:sysClr val="windowText" lastClr="000000"/>
              </a:solidFill>
            </a:rPr>
            <a:t>Clinique communautaire de Pointe St Charles</a:t>
          </a:r>
          <a:endParaRPr lang="fr-CA" sz="1300" dirty="0">
            <a:solidFill>
              <a:sysClr val="windowText" lastClr="000000"/>
            </a:solidFill>
          </a:endParaRPr>
        </a:p>
      </dgm:t>
    </dgm:pt>
    <dgm:pt modelId="{5B8E896C-21CF-41F3-859C-FD4D9C5A2541}" type="parTrans" cxnId="{D8B2BC9F-FDFC-4AD9-8A2B-C51258F9F839}">
      <dgm:prSet/>
      <dgm:spPr/>
      <dgm:t>
        <a:bodyPr/>
        <a:lstStyle/>
        <a:p>
          <a:pPr algn="l"/>
          <a:endParaRPr lang="en-US" sz="1600">
            <a:solidFill>
              <a:sysClr val="windowText" lastClr="000000"/>
            </a:solidFill>
          </a:endParaRPr>
        </a:p>
      </dgm:t>
    </dgm:pt>
    <dgm:pt modelId="{C0BD3991-30EC-430E-AD3A-9C5224024FD3}" type="sibTrans" cxnId="{D8B2BC9F-FDFC-4AD9-8A2B-C51258F9F839}">
      <dgm:prSet/>
      <dgm:spPr/>
      <dgm:t>
        <a:bodyPr/>
        <a:lstStyle/>
        <a:p>
          <a:pPr algn="l"/>
          <a:endParaRPr lang="en-US" sz="1600">
            <a:solidFill>
              <a:sysClr val="windowText" lastClr="000000"/>
            </a:solidFill>
          </a:endParaRPr>
        </a:p>
      </dgm:t>
    </dgm:pt>
    <dgm:pt modelId="{5CC3DD77-CC29-453C-84B7-D8ECF8FCAEDE}">
      <dgm:prSet custT="1"/>
      <dgm:spPr>
        <a:noFill/>
      </dgm:spPr>
      <dgm:t>
        <a:bodyPr/>
        <a:lstStyle/>
        <a:p>
          <a:pPr algn="l" rtl="0"/>
          <a:r>
            <a:rPr lang="en-US" sz="1300" dirty="0">
              <a:solidFill>
                <a:sysClr val="windowText" lastClr="000000"/>
              </a:solidFill>
            </a:rPr>
            <a:t>Maison </a:t>
          </a:r>
          <a:r>
            <a:rPr lang="en-US" sz="1300" dirty="0" err="1">
              <a:solidFill>
                <a:sysClr val="windowText" lastClr="000000"/>
              </a:solidFill>
            </a:rPr>
            <a:t>Transitionnelles </a:t>
          </a:r>
          <a:r>
            <a:rPr lang="en-US" sz="1300" dirty="0">
              <a:solidFill>
                <a:sysClr val="windowText" lastClr="000000"/>
              </a:solidFill>
            </a:rPr>
            <a:t>O3</a:t>
          </a:r>
          <a:endParaRPr lang="fr-CA" sz="1300" dirty="0">
            <a:solidFill>
              <a:sysClr val="windowText" lastClr="000000"/>
            </a:solidFill>
          </a:endParaRPr>
        </a:p>
      </dgm:t>
    </dgm:pt>
    <dgm:pt modelId="{3F70A64F-26DE-43C7-A8FD-609D418C328A}" type="parTrans" cxnId="{E31BE6DA-DA26-4670-B561-716BB890A57E}">
      <dgm:prSet/>
      <dgm:spPr/>
      <dgm:t>
        <a:bodyPr/>
        <a:lstStyle/>
        <a:p>
          <a:pPr algn="l"/>
          <a:endParaRPr lang="en-US" sz="1600">
            <a:solidFill>
              <a:sysClr val="windowText" lastClr="000000"/>
            </a:solidFill>
          </a:endParaRPr>
        </a:p>
      </dgm:t>
    </dgm:pt>
    <dgm:pt modelId="{B1DEC1AD-DD04-437C-A8BE-AB9A6A50BFE1}" type="sibTrans" cxnId="{E31BE6DA-DA26-4670-B561-716BB890A57E}">
      <dgm:prSet/>
      <dgm:spPr/>
      <dgm:t>
        <a:bodyPr/>
        <a:lstStyle/>
        <a:p>
          <a:pPr algn="l"/>
          <a:endParaRPr lang="en-US" sz="1600">
            <a:solidFill>
              <a:sysClr val="windowText" lastClr="000000"/>
            </a:solidFill>
          </a:endParaRPr>
        </a:p>
      </dgm:t>
    </dgm:pt>
    <dgm:pt modelId="{CECE66CB-B9D8-463F-BD19-D3C98552957B}">
      <dgm:prSet custT="1"/>
      <dgm:spPr>
        <a:noFill/>
      </dgm:spPr>
      <dgm:t>
        <a:bodyPr/>
        <a:lstStyle/>
        <a:p>
          <a:pPr algn="l" rtl="0"/>
          <a:r>
            <a:rPr lang="en-US" sz="1300">
              <a:solidFill>
                <a:sysClr val="windowText" lastClr="000000"/>
              </a:solidFill>
            </a:rPr>
            <a:t>Logi-fem</a:t>
          </a:r>
          <a:endParaRPr lang="fr-CA" sz="1300">
            <a:solidFill>
              <a:sysClr val="windowText" lastClr="000000"/>
            </a:solidFill>
          </a:endParaRPr>
        </a:p>
      </dgm:t>
    </dgm:pt>
    <dgm:pt modelId="{C33374F5-A174-4D4E-88B1-92B94D760B93}" type="parTrans" cxnId="{B8A268B1-B0D1-439B-967D-596CAAA8D092}">
      <dgm:prSet/>
      <dgm:spPr/>
      <dgm:t>
        <a:bodyPr/>
        <a:lstStyle/>
        <a:p>
          <a:pPr algn="l"/>
          <a:endParaRPr lang="en-US" sz="1600">
            <a:solidFill>
              <a:sysClr val="windowText" lastClr="000000"/>
            </a:solidFill>
          </a:endParaRPr>
        </a:p>
      </dgm:t>
    </dgm:pt>
    <dgm:pt modelId="{A1E09DC2-244A-45A7-96CF-D64A82AFDE2A}" type="sibTrans" cxnId="{B8A268B1-B0D1-439B-967D-596CAAA8D092}">
      <dgm:prSet/>
      <dgm:spPr/>
      <dgm:t>
        <a:bodyPr/>
        <a:lstStyle/>
        <a:p>
          <a:pPr algn="l"/>
          <a:endParaRPr lang="en-US" sz="1600">
            <a:solidFill>
              <a:sysClr val="windowText" lastClr="000000"/>
            </a:solidFill>
          </a:endParaRPr>
        </a:p>
      </dgm:t>
    </dgm:pt>
    <dgm:pt modelId="{416606B0-48ED-4ED6-A02F-DE5B214DCC29}">
      <dgm:prSet custT="1"/>
      <dgm:spPr>
        <a:noFill/>
      </dgm:spPr>
      <dgm:t>
        <a:bodyPr/>
        <a:lstStyle/>
        <a:p>
          <a:pPr algn="l" rtl="0"/>
          <a:r>
            <a:rPr lang="en-US" sz="1300" dirty="0">
              <a:solidFill>
                <a:sysClr val="windowText" lastClr="000000"/>
              </a:solidFill>
            </a:rPr>
            <a:t>Maison </a:t>
          </a:r>
          <a:r>
            <a:rPr lang="en-US" sz="1300" dirty="0" err="1">
              <a:solidFill>
                <a:sysClr val="windowText" lastClr="000000"/>
              </a:solidFill>
            </a:rPr>
            <a:t>Bleue </a:t>
          </a:r>
          <a:r>
            <a:rPr lang="en-US" sz="1300" dirty="0">
              <a:solidFill>
                <a:sysClr val="windowText" lastClr="000000"/>
              </a:solidFill>
            </a:rPr>
            <a:t>de Verdun</a:t>
          </a:r>
          <a:endParaRPr lang="fr-CA" sz="1300" dirty="0">
            <a:solidFill>
              <a:sysClr val="windowText" lastClr="000000"/>
            </a:solidFill>
          </a:endParaRPr>
        </a:p>
      </dgm:t>
    </dgm:pt>
    <dgm:pt modelId="{0E7B35B0-49E9-4700-B4A3-C48F61A1F9B3}" type="parTrans" cxnId="{F57F1DD2-9471-4444-A04E-7D05EF6C5EA3}">
      <dgm:prSet/>
      <dgm:spPr/>
      <dgm:t>
        <a:bodyPr/>
        <a:lstStyle/>
        <a:p>
          <a:pPr algn="l"/>
          <a:endParaRPr lang="en-US" sz="1600">
            <a:solidFill>
              <a:sysClr val="windowText" lastClr="000000"/>
            </a:solidFill>
          </a:endParaRPr>
        </a:p>
      </dgm:t>
    </dgm:pt>
    <dgm:pt modelId="{B3787D35-771F-4294-BE7D-2663265C6A78}" type="sibTrans" cxnId="{F57F1DD2-9471-4444-A04E-7D05EF6C5EA3}">
      <dgm:prSet/>
      <dgm:spPr/>
      <dgm:t>
        <a:bodyPr/>
        <a:lstStyle/>
        <a:p>
          <a:pPr algn="l"/>
          <a:endParaRPr lang="en-US" sz="1600">
            <a:solidFill>
              <a:sysClr val="windowText" lastClr="000000"/>
            </a:solidFill>
          </a:endParaRPr>
        </a:p>
      </dgm:t>
    </dgm:pt>
    <dgm:pt modelId="{92434C30-2CC8-412F-B875-100BD3F1299B}">
      <dgm:prSet custT="1"/>
      <dgm:spPr>
        <a:noFill/>
      </dgm:spPr>
      <dgm:t>
        <a:bodyPr/>
        <a:lstStyle/>
        <a:p>
          <a:pPr algn="l" rtl="0"/>
          <a:r>
            <a:rPr lang="en-US" sz="1300" dirty="0">
              <a:solidFill>
                <a:sysClr val="windowText" lastClr="000000"/>
              </a:solidFill>
            </a:rPr>
            <a:t>La Maison </a:t>
          </a:r>
          <a:r>
            <a:rPr lang="en-US" sz="1300" dirty="0" err="1">
              <a:solidFill>
                <a:sysClr val="windowText" lastClr="000000"/>
              </a:solidFill>
            </a:rPr>
            <a:t>Bleue </a:t>
          </a:r>
          <a:r>
            <a:rPr lang="en-US" sz="1300" dirty="0">
              <a:solidFill>
                <a:sysClr val="windowText" lastClr="000000"/>
              </a:solidFill>
            </a:rPr>
            <a:t>Cote des Neiges</a:t>
          </a:r>
          <a:endParaRPr lang="fr-CA" sz="1300" dirty="0">
            <a:solidFill>
              <a:sysClr val="windowText" lastClr="000000"/>
            </a:solidFill>
          </a:endParaRPr>
        </a:p>
      </dgm:t>
    </dgm:pt>
    <dgm:pt modelId="{BB8184E8-0B29-4D4B-94DA-547B4BBB0A07}" type="parTrans" cxnId="{2F64821F-DB89-431F-9212-A05EC230221A}">
      <dgm:prSet/>
      <dgm:spPr/>
      <dgm:t>
        <a:bodyPr/>
        <a:lstStyle/>
        <a:p>
          <a:pPr algn="l"/>
          <a:endParaRPr lang="en-US" sz="1600">
            <a:solidFill>
              <a:sysClr val="windowText" lastClr="000000"/>
            </a:solidFill>
          </a:endParaRPr>
        </a:p>
      </dgm:t>
    </dgm:pt>
    <dgm:pt modelId="{BC465983-A39C-4BB4-8E18-9CEA8BD64A8E}" type="sibTrans" cxnId="{2F64821F-DB89-431F-9212-A05EC230221A}">
      <dgm:prSet/>
      <dgm:spPr/>
      <dgm:t>
        <a:bodyPr/>
        <a:lstStyle/>
        <a:p>
          <a:pPr algn="l"/>
          <a:endParaRPr lang="en-US" sz="1600">
            <a:solidFill>
              <a:sysClr val="windowText" lastClr="000000"/>
            </a:solidFill>
          </a:endParaRPr>
        </a:p>
      </dgm:t>
    </dgm:pt>
    <dgm:pt modelId="{B2681BD7-A95C-41F8-A9D4-66B4026BA2D7}" type="pres">
      <dgm:prSet presAssocID="{7414D4C4-BC85-44C9-8040-903DC21D0C6B}" presName="linear" presStyleCnt="0">
        <dgm:presLayoutVars>
          <dgm:animLvl val="lvl"/>
          <dgm:resizeHandles val="exact"/>
        </dgm:presLayoutVars>
      </dgm:prSet>
      <dgm:spPr/>
    </dgm:pt>
    <dgm:pt modelId="{8AECB0EB-F6A9-4AF3-871D-4011ED3B742A}" type="pres">
      <dgm:prSet presAssocID="{C2C4E336-740F-4E16-A309-50A98D78C13E}" presName="parentText" presStyleLbl="node1" presStyleIdx="0" presStyleCnt="9">
        <dgm:presLayoutVars>
          <dgm:chMax val="0"/>
          <dgm:bulletEnabled val="1"/>
        </dgm:presLayoutVars>
      </dgm:prSet>
      <dgm:spPr/>
    </dgm:pt>
    <dgm:pt modelId="{25C2BC7C-B23E-4642-9DFF-26A89CAEB522}" type="pres">
      <dgm:prSet presAssocID="{DE67F23C-E401-41EB-96EA-638767994205}" presName="spacer" presStyleCnt="0"/>
      <dgm:spPr/>
    </dgm:pt>
    <dgm:pt modelId="{53071BCE-C3EA-4403-A2DF-198A15934D5D}" type="pres">
      <dgm:prSet presAssocID="{48B4B0CC-FBE3-44FB-951F-6368FE7FD4D7}" presName="parentText" presStyleLbl="node1" presStyleIdx="1" presStyleCnt="9">
        <dgm:presLayoutVars>
          <dgm:chMax val="0"/>
          <dgm:bulletEnabled val="1"/>
        </dgm:presLayoutVars>
      </dgm:prSet>
      <dgm:spPr/>
    </dgm:pt>
    <dgm:pt modelId="{21F35778-E47B-4CAD-9845-AD9F9E8E142F}" type="pres">
      <dgm:prSet presAssocID="{2BD22225-C047-4302-8C64-6CA396F37B26}" presName="spacer" presStyleCnt="0"/>
      <dgm:spPr/>
    </dgm:pt>
    <dgm:pt modelId="{830F7B4D-E4AF-4E40-90BD-0DFA48A0A044}" type="pres">
      <dgm:prSet presAssocID="{6A665B27-DAC2-4ABF-A3D2-88F76BF7F2B9}" presName="parentText" presStyleLbl="node1" presStyleIdx="2" presStyleCnt="9">
        <dgm:presLayoutVars>
          <dgm:chMax val="0"/>
          <dgm:bulletEnabled val="1"/>
        </dgm:presLayoutVars>
      </dgm:prSet>
      <dgm:spPr/>
    </dgm:pt>
    <dgm:pt modelId="{B2633C11-7FE0-4FDE-8A32-56C785FD78E3}" type="pres">
      <dgm:prSet presAssocID="{BA1A2939-2585-4CB8-B47C-ABF297BB35A4}" presName="spacer" presStyleCnt="0"/>
      <dgm:spPr/>
    </dgm:pt>
    <dgm:pt modelId="{0119375C-EF11-4B4B-A020-4CE65E7FF2D9}" type="pres">
      <dgm:prSet presAssocID="{A23A60F0-3D2E-4A2D-954E-4E60E3BDFA1F}" presName="parentText" presStyleLbl="node1" presStyleIdx="3" presStyleCnt="9">
        <dgm:presLayoutVars>
          <dgm:chMax val="0"/>
          <dgm:bulletEnabled val="1"/>
        </dgm:presLayoutVars>
      </dgm:prSet>
      <dgm:spPr/>
    </dgm:pt>
    <dgm:pt modelId="{671BDA6C-BA87-40CB-BD28-6A82B8566114}" type="pres">
      <dgm:prSet presAssocID="{B92F5DC1-7616-416E-92BF-28D1133AE919}" presName="spacer" presStyleCnt="0"/>
      <dgm:spPr/>
    </dgm:pt>
    <dgm:pt modelId="{3B390AE7-59FA-4E7C-8FB8-A9222F9F05A4}" type="pres">
      <dgm:prSet presAssocID="{09898829-DFC3-4121-8289-A2CC19B93DCF}" presName="parentText" presStyleLbl="node1" presStyleIdx="4" presStyleCnt="9">
        <dgm:presLayoutVars>
          <dgm:chMax val="0"/>
          <dgm:bulletEnabled val="1"/>
        </dgm:presLayoutVars>
      </dgm:prSet>
      <dgm:spPr/>
    </dgm:pt>
    <dgm:pt modelId="{3FD7F85E-9BB5-4A2B-8A81-47C2E482FB62}" type="pres">
      <dgm:prSet presAssocID="{C0BD3991-30EC-430E-AD3A-9C5224024FD3}" presName="spacer" presStyleCnt="0"/>
      <dgm:spPr/>
    </dgm:pt>
    <dgm:pt modelId="{B4FB7AD5-2A3B-450B-904C-97A815612559}" type="pres">
      <dgm:prSet presAssocID="{5CC3DD77-CC29-453C-84B7-D8ECF8FCAEDE}" presName="parentText" presStyleLbl="node1" presStyleIdx="5" presStyleCnt="9">
        <dgm:presLayoutVars>
          <dgm:chMax val="0"/>
          <dgm:bulletEnabled val="1"/>
        </dgm:presLayoutVars>
      </dgm:prSet>
      <dgm:spPr/>
    </dgm:pt>
    <dgm:pt modelId="{1742732C-53A1-463E-9812-37CA79F6402F}" type="pres">
      <dgm:prSet presAssocID="{B1DEC1AD-DD04-437C-A8BE-AB9A6A50BFE1}" presName="spacer" presStyleCnt="0"/>
      <dgm:spPr/>
    </dgm:pt>
    <dgm:pt modelId="{1CBAB18D-8C63-4BD2-BCFA-049151325297}" type="pres">
      <dgm:prSet presAssocID="{CECE66CB-B9D8-463F-BD19-D3C98552957B}" presName="parentText" presStyleLbl="node1" presStyleIdx="6" presStyleCnt="9">
        <dgm:presLayoutVars>
          <dgm:chMax val="0"/>
          <dgm:bulletEnabled val="1"/>
        </dgm:presLayoutVars>
      </dgm:prSet>
      <dgm:spPr/>
    </dgm:pt>
    <dgm:pt modelId="{AC566C0E-349D-43D6-A394-2E1BD4843752}" type="pres">
      <dgm:prSet presAssocID="{A1E09DC2-244A-45A7-96CF-D64A82AFDE2A}" presName="spacer" presStyleCnt="0"/>
      <dgm:spPr/>
    </dgm:pt>
    <dgm:pt modelId="{BEA67457-B4D0-45C7-B528-23D8A4D5841B}" type="pres">
      <dgm:prSet presAssocID="{416606B0-48ED-4ED6-A02F-DE5B214DCC29}" presName="parentText" presStyleLbl="node1" presStyleIdx="7" presStyleCnt="9">
        <dgm:presLayoutVars>
          <dgm:chMax val="0"/>
          <dgm:bulletEnabled val="1"/>
        </dgm:presLayoutVars>
      </dgm:prSet>
      <dgm:spPr/>
    </dgm:pt>
    <dgm:pt modelId="{60B7631B-010D-4803-BDF1-288E8A94641F}" type="pres">
      <dgm:prSet presAssocID="{B3787D35-771F-4294-BE7D-2663265C6A78}" presName="spacer" presStyleCnt="0"/>
      <dgm:spPr/>
    </dgm:pt>
    <dgm:pt modelId="{E0D92F61-99CC-4E40-B96E-73A9AE4864A0}" type="pres">
      <dgm:prSet presAssocID="{92434C30-2CC8-412F-B875-100BD3F1299B}" presName="parentText" presStyleLbl="node1" presStyleIdx="8" presStyleCnt="9">
        <dgm:presLayoutVars>
          <dgm:chMax val="0"/>
          <dgm:bulletEnabled val="1"/>
        </dgm:presLayoutVars>
      </dgm:prSet>
      <dgm:spPr/>
    </dgm:pt>
  </dgm:ptLst>
  <dgm:cxnLst>
    <dgm:cxn modelId="{2F64821F-DB89-431F-9212-A05EC230221A}" srcId="{7414D4C4-BC85-44C9-8040-903DC21D0C6B}" destId="{92434C30-2CC8-412F-B875-100BD3F1299B}" srcOrd="8" destOrd="0" parTransId="{BB8184E8-0B29-4D4B-94DA-547B4BBB0A07}" sibTransId="{BC465983-A39C-4BB4-8E18-9CEA8BD64A8E}"/>
    <dgm:cxn modelId="{BE0EB126-B203-494A-B5C8-7D84E03F1307}" type="presOf" srcId="{48B4B0CC-FBE3-44FB-951F-6368FE7FD4D7}" destId="{53071BCE-C3EA-4403-A2DF-198A15934D5D}" srcOrd="0" destOrd="0" presId="urn:microsoft.com/office/officeart/2005/8/layout/vList2"/>
    <dgm:cxn modelId="{64A3583B-2FB2-448E-A30C-5A1C060FAC8E}" srcId="{7414D4C4-BC85-44C9-8040-903DC21D0C6B}" destId="{6A665B27-DAC2-4ABF-A3D2-88F76BF7F2B9}" srcOrd="2" destOrd="0" parTransId="{3F8B9FEF-CB2D-4679-B36D-FB7933A96B46}" sibTransId="{BA1A2939-2585-4CB8-B47C-ABF297BB35A4}"/>
    <dgm:cxn modelId="{C75D473F-8BA8-418E-98F2-B8232FAE273A}" type="presOf" srcId="{7414D4C4-BC85-44C9-8040-903DC21D0C6B}" destId="{B2681BD7-A95C-41F8-A9D4-66B4026BA2D7}" srcOrd="0" destOrd="0" presId="urn:microsoft.com/office/officeart/2005/8/layout/vList2"/>
    <dgm:cxn modelId="{0FC8FE4D-FFA8-4627-9081-8B4495A3567D}" type="presOf" srcId="{A23A60F0-3D2E-4A2D-954E-4E60E3BDFA1F}" destId="{0119375C-EF11-4B4B-A020-4CE65E7FF2D9}" srcOrd="0" destOrd="0" presId="urn:microsoft.com/office/officeart/2005/8/layout/vList2"/>
    <dgm:cxn modelId="{C70A8C75-ACC9-432D-BDBC-38F983276590}" type="presOf" srcId="{92434C30-2CC8-412F-B875-100BD3F1299B}" destId="{E0D92F61-99CC-4E40-B96E-73A9AE4864A0}" srcOrd="0" destOrd="0" presId="urn:microsoft.com/office/officeart/2005/8/layout/vList2"/>
    <dgm:cxn modelId="{426A4A57-E871-44A4-B5EB-E80B613649D1}" type="presOf" srcId="{6A665B27-DAC2-4ABF-A3D2-88F76BF7F2B9}" destId="{830F7B4D-E4AF-4E40-90BD-0DFA48A0A044}" srcOrd="0" destOrd="0" presId="urn:microsoft.com/office/officeart/2005/8/layout/vList2"/>
    <dgm:cxn modelId="{9569777C-EEFF-47F3-84D3-3DA365D5E754}" srcId="{7414D4C4-BC85-44C9-8040-903DC21D0C6B}" destId="{A23A60F0-3D2E-4A2D-954E-4E60E3BDFA1F}" srcOrd="3" destOrd="0" parTransId="{4740D779-95DC-4BF7-A6AF-2BD5A8A12631}" sibTransId="{B92F5DC1-7616-416E-92BF-28D1133AE919}"/>
    <dgm:cxn modelId="{4F51B282-6815-4046-B44F-8EA92557F5FD}" type="presOf" srcId="{5CC3DD77-CC29-453C-84B7-D8ECF8FCAEDE}" destId="{B4FB7AD5-2A3B-450B-904C-97A815612559}" srcOrd="0" destOrd="0" presId="urn:microsoft.com/office/officeart/2005/8/layout/vList2"/>
    <dgm:cxn modelId="{251E7195-07AB-4601-8237-6AD0D796353A}" type="presOf" srcId="{416606B0-48ED-4ED6-A02F-DE5B214DCC29}" destId="{BEA67457-B4D0-45C7-B528-23D8A4D5841B}" srcOrd="0" destOrd="0" presId="urn:microsoft.com/office/officeart/2005/8/layout/vList2"/>
    <dgm:cxn modelId="{9C870B9D-AFD6-486A-8F80-E7FC73BE9DB3}" type="presOf" srcId="{09898829-DFC3-4121-8289-A2CC19B93DCF}" destId="{3B390AE7-59FA-4E7C-8FB8-A9222F9F05A4}" srcOrd="0" destOrd="0" presId="urn:microsoft.com/office/officeart/2005/8/layout/vList2"/>
    <dgm:cxn modelId="{D8B2BC9F-FDFC-4AD9-8A2B-C51258F9F839}" srcId="{7414D4C4-BC85-44C9-8040-903DC21D0C6B}" destId="{09898829-DFC3-4121-8289-A2CC19B93DCF}" srcOrd="4" destOrd="0" parTransId="{5B8E896C-21CF-41F3-859C-FD4D9C5A2541}" sibTransId="{C0BD3991-30EC-430E-AD3A-9C5224024FD3}"/>
    <dgm:cxn modelId="{568459A5-59E9-4652-AD16-3EB435C42175}" type="presOf" srcId="{C2C4E336-740F-4E16-A309-50A98D78C13E}" destId="{8AECB0EB-F6A9-4AF3-871D-4011ED3B742A}" srcOrd="0" destOrd="0" presId="urn:microsoft.com/office/officeart/2005/8/layout/vList2"/>
    <dgm:cxn modelId="{8F4B86AA-DADE-4ABE-B399-3CFD434783AF}" type="presOf" srcId="{CECE66CB-B9D8-463F-BD19-D3C98552957B}" destId="{1CBAB18D-8C63-4BD2-BCFA-049151325297}" srcOrd="0" destOrd="0" presId="urn:microsoft.com/office/officeart/2005/8/layout/vList2"/>
    <dgm:cxn modelId="{0D289FAD-1746-4DB2-93E7-63FF9DB10DBB}" srcId="{7414D4C4-BC85-44C9-8040-903DC21D0C6B}" destId="{C2C4E336-740F-4E16-A309-50A98D78C13E}" srcOrd="0" destOrd="0" parTransId="{EC2B6FB3-9F34-4C5A-806D-1BF42A6BFC29}" sibTransId="{DE67F23C-E401-41EB-96EA-638767994205}"/>
    <dgm:cxn modelId="{B8A268B1-B0D1-439B-967D-596CAAA8D092}" srcId="{7414D4C4-BC85-44C9-8040-903DC21D0C6B}" destId="{CECE66CB-B9D8-463F-BD19-D3C98552957B}" srcOrd="6" destOrd="0" parTransId="{C33374F5-A174-4D4E-88B1-92B94D760B93}" sibTransId="{A1E09DC2-244A-45A7-96CF-D64A82AFDE2A}"/>
    <dgm:cxn modelId="{F57F1DD2-9471-4444-A04E-7D05EF6C5EA3}" srcId="{7414D4C4-BC85-44C9-8040-903DC21D0C6B}" destId="{416606B0-48ED-4ED6-A02F-DE5B214DCC29}" srcOrd="7" destOrd="0" parTransId="{0E7B35B0-49E9-4700-B4A3-C48F61A1F9B3}" sibTransId="{B3787D35-771F-4294-BE7D-2663265C6A78}"/>
    <dgm:cxn modelId="{E31BE6DA-DA26-4670-B561-716BB890A57E}" srcId="{7414D4C4-BC85-44C9-8040-903DC21D0C6B}" destId="{5CC3DD77-CC29-453C-84B7-D8ECF8FCAEDE}" srcOrd="5" destOrd="0" parTransId="{3F70A64F-26DE-43C7-A8FD-609D418C328A}" sibTransId="{B1DEC1AD-DD04-437C-A8BE-AB9A6A50BFE1}"/>
    <dgm:cxn modelId="{433E8FE7-9385-46C0-A1AF-62F9E35CC8E3}" srcId="{7414D4C4-BC85-44C9-8040-903DC21D0C6B}" destId="{48B4B0CC-FBE3-44FB-951F-6368FE7FD4D7}" srcOrd="1" destOrd="0" parTransId="{02BE59C8-51DA-4941-86E6-4A84FBEFD05A}" sibTransId="{2BD22225-C047-4302-8C64-6CA396F37B26}"/>
    <dgm:cxn modelId="{ED40B32E-8871-4AD0-902A-BEA750B5FA1E}" type="presParOf" srcId="{B2681BD7-A95C-41F8-A9D4-66B4026BA2D7}" destId="{8AECB0EB-F6A9-4AF3-871D-4011ED3B742A}" srcOrd="0" destOrd="0" presId="urn:microsoft.com/office/officeart/2005/8/layout/vList2"/>
    <dgm:cxn modelId="{710703BA-104B-4B6B-ADAA-3043491ADB8B}" type="presParOf" srcId="{B2681BD7-A95C-41F8-A9D4-66B4026BA2D7}" destId="{25C2BC7C-B23E-4642-9DFF-26A89CAEB522}" srcOrd="1" destOrd="0" presId="urn:microsoft.com/office/officeart/2005/8/layout/vList2"/>
    <dgm:cxn modelId="{FF13D5AB-2E84-4632-B2FA-2D4525E92075}" type="presParOf" srcId="{B2681BD7-A95C-41F8-A9D4-66B4026BA2D7}" destId="{53071BCE-C3EA-4403-A2DF-198A15934D5D}" srcOrd="2" destOrd="0" presId="urn:microsoft.com/office/officeart/2005/8/layout/vList2"/>
    <dgm:cxn modelId="{95503CC4-EAF5-4014-B6D6-13847CC6410F}" type="presParOf" srcId="{B2681BD7-A95C-41F8-A9D4-66B4026BA2D7}" destId="{21F35778-E47B-4CAD-9845-AD9F9E8E142F}" srcOrd="3" destOrd="0" presId="urn:microsoft.com/office/officeart/2005/8/layout/vList2"/>
    <dgm:cxn modelId="{A69FF851-03B7-414C-A97B-D2611542CC09}" type="presParOf" srcId="{B2681BD7-A95C-41F8-A9D4-66B4026BA2D7}" destId="{830F7B4D-E4AF-4E40-90BD-0DFA48A0A044}" srcOrd="4" destOrd="0" presId="urn:microsoft.com/office/officeart/2005/8/layout/vList2"/>
    <dgm:cxn modelId="{8C2DE51F-261E-4928-8C41-B6D38C9FBE89}" type="presParOf" srcId="{B2681BD7-A95C-41F8-A9D4-66B4026BA2D7}" destId="{B2633C11-7FE0-4FDE-8A32-56C785FD78E3}" srcOrd="5" destOrd="0" presId="urn:microsoft.com/office/officeart/2005/8/layout/vList2"/>
    <dgm:cxn modelId="{47813C80-6B62-4311-82D0-5898706C31C1}" type="presParOf" srcId="{B2681BD7-A95C-41F8-A9D4-66B4026BA2D7}" destId="{0119375C-EF11-4B4B-A020-4CE65E7FF2D9}" srcOrd="6" destOrd="0" presId="urn:microsoft.com/office/officeart/2005/8/layout/vList2"/>
    <dgm:cxn modelId="{B1905D56-2D6B-406D-BA37-AFC7AFA68858}" type="presParOf" srcId="{B2681BD7-A95C-41F8-A9D4-66B4026BA2D7}" destId="{671BDA6C-BA87-40CB-BD28-6A82B8566114}" srcOrd="7" destOrd="0" presId="urn:microsoft.com/office/officeart/2005/8/layout/vList2"/>
    <dgm:cxn modelId="{C3B55216-064D-4F71-9FA4-65E4026D8423}" type="presParOf" srcId="{B2681BD7-A95C-41F8-A9D4-66B4026BA2D7}" destId="{3B390AE7-59FA-4E7C-8FB8-A9222F9F05A4}" srcOrd="8" destOrd="0" presId="urn:microsoft.com/office/officeart/2005/8/layout/vList2"/>
    <dgm:cxn modelId="{F5023524-F1B7-4CCF-A6DF-C02E31EB2B9F}" type="presParOf" srcId="{B2681BD7-A95C-41F8-A9D4-66B4026BA2D7}" destId="{3FD7F85E-9BB5-4A2B-8A81-47C2E482FB62}" srcOrd="9" destOrd="0" presId="urn:microsoft.com/office/officeart/2005/8/layout/vList2"/>
    <dgm:cxn modelId="{468B3E47-7BDB-4551-97C3-B59C344830BC}" type="presParOf" srcId="{B2681BD7-A95C-41F8-A9D4-66B4026BA2D7}" destId="{B4FB7AD5-2A3B-450B-904C-97A815612559}" srcOrd="10" destOrd="0" presId="urn:microsoft.com/office/officeart/2005/8/layout/vList2"/>
    <dgm:cxn modelId="{9C36E7E8-7AF1-426C-A7D2-FF500E7A04FC}" type="presParOf" srcId="{B2681BD7-A95C-41F8-A9D4-66B4026BA2D7}" destId="{1742732C-53A1-463E-9812-37CA79F6402F}" srcOrd="11" destOrd="0" presId="urn:microsoft.com/office/officeart/2005/8/layout/vList2"/>
    <dgm:cxn modelId="{892FE2AA-196D-4B3A-B9D3-835C7BB38ED7}" type="presParOf" srcId="{B2681BD7-A95C-41F8-A9D4-66B4026BA2D7}" destId="{1CBAB18D-8C63-4BD2-BCFA-049151325297}" srcOrd="12" destOrd="0" presId="urn:microsoft.com/office/officeart/2005/8/layout/vList2"/>
    <dgm:cxn modelId="{D16C0AE8-4791-4848-B6AE-EB86729F20FD}" type="presParOf" srcId="{B2681BD7-A95C-41F8-A9D4-66B4026BA2D7}" destId="{AC566C0E-349D-43D6-A394-2E1BD4843752}" srcOrd="13" destOrd="0" presId="urn:microsoft.com/office/officeart/2005/8/layout/vList2"/>
    <dgm:cxn modelId="{07E77D77-2097-4E1F-B0D1-7B3CFBF5E2B9}" type="presParOf" srcId="{B2681BD7-A95C-41F8-A9D4-66B4026BA2D7}" destId="{BEA67457-B4D0-45C7-B528-23D8A4D5841B}" srcOrd="14" destOrd="0" presId="urn:microsoft.com/office/officeart/2005/8/layout/vList2"/>
    <dgm:cxn modelId="{A920A52E-020C-4408-A766-A7C8EE5418A2}" type="presParOf" srcId="{B2681BD7-A95C-41F8-A9D4-66B4026BA2D7}" destId="{60B7631B-010D-4803-BDF1-288E8A94641F}" srcOrd="15" destOrd="0" presId="urn:microsoft.com/office/officeart/2005/8/layout/vList2"/>
    <dgm:cxn modelId="{40125ADC-122F-449E-BC84-23693905C4F6}" type="presParOf" srcId="{B2681BD7-A95C-41F8-A9D4-66B4026BA2D7}" destId="{E0D92F61-99CC-4E40-B96E-73A9AE4864A0}" srcOrd="1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414D4C4-BC85-44C9-8040-903DC21D0C6B}" type="doc">
      <dgm:prSet loTypeId="urn:microsoft.com/office/officeart/2005/8/layout/vList2" loCatId="list" qsTypeId="urn:microsoft.com/office/officeart/2005/8/quickstyle/simple1" qsCatId="simple" csTypeId="urn:microsoft.com/office/officeart/2005/8/colors/accent5_2" csCatId="accent5" phldr="1"/>
      <dgm:spPr/>
      <dgm:t>
        <a:bodyPr/>
        <a:lstStyle/>
        <a:p>
          <a:endParaRPr lang="en-US"/>
        </a:p>
      </dgm:t>
    </dgm:pt>
    <dgm:pt modelId="{92434C30-2CC8-412F-B875-100BD3F1299B}">
      <dgm:prSet custT="1"/>
      <dgm:spPr>
        <a:noFill/>
      </dgm:spPr>
      <dgm:t>
        <a:bodyPr/>
        <a:lstStyle/>
        <a:p>
          <a:pPr algn="r" rtl="0"/>
          <a:r>
            <a:rPr lang="en-US" sz="1300" dirty="0">
              <a:solidFill>
                <a:sysClr val="windowText" lastClr="000000"/>
              </a:solidFill>
            </a:rPr>
            <a:t>La Maison </a:t>
          </a:r>
          <a:r>
            <a:rPr lang="en-US" sz="1300" dirty="0" err="1">
              <a:solidFill>
                <a:sysClr val="windowText" lastClr="000000"/>
              </a:solidFill>
            </a:rPr>
            <a:t>Bleue </a:t>
          </a:r>
          <a:r>
            <a:rPr lang="en-US" sz="1300" dirty="0">
              <a:solidFill>
                <a:sysClr val="windowText" lastClr="000000"/>
              </a:solidFill>
            </a:rPr>
            <a:t>Cote des Neiges</a:t>
          </a:r>
          <a:endParaRPr lang="fr-CA" sz="1300" dirty="0">
            <a:solidFill>
              <a:sysClr val="windowText" lastClr="000000"/>
            </a:solidFill>
          </a:endParaRPr>
        </a:p>
      </dgm:t>
    </dgm:pt>
    <dgm:pt modelId="{BB8184E8-0B29-4D4B-94DA-547B4BBB0A07}" type="parTrans" cxnId="{2F64821F-DB89-431F-9212-A05EC230221A}">
      <dgm:prSet/>
      <dgm:spPr/>
      <dgm:t>
        <a:bodyPr/>
        <a:lstStyle/>
        <a:p>
          <a:pPr algn="r"/>
          <a:endParaRPr lang="en-US" sz="1600">
            <a:solidFill>
              <a:sysClr val="windowText" lastClr="000000"/>
            </a:solidFill>
          </a:endParaRPr>
        </a:p>
      </dgm:t>
    </dgm:pt>
    <dgm:pt modelId="{BC465983-A39C-4BB4-8E18-9CEA8BD64A8E}" type="sibTrans" cxnId="{2F64821F-DB89-431F-9212-A05EC230221A}">
      <dgm:prSet/>
      <dgm:spPr/>
      <dgm:t>
        <a:bodyPr/>
        <a:lstStyle/>
        <a:p>
          <a:pPr algn="r"/>
          <a:endParaRPr lang="en-US" sz="1600">
            <a:solidFill>
              <a:sysClr val="windowText" lastClr="000000"/>
            </a:solidFill>
          </a:endParaRPr>
        </a:p>
      </dgm:t>
    </dgm:pt>
    <dgm:pt modelId="{8CD60367-B4E3-4D5F-AEB7-57013C8CB9E6}">
      <dgm:prSet custT="1"/>
      <dgm:spPr>
        <a:noFill/>
      </dgm:spPr>
      <dgm:t>
        <a:bodyPr/>
        <a:lstStyle/>
        <a:p>
          <a:pPr algn="r" rtl="0"/>
          <a:r>
            <a:rPr lang="en-US" sz="1300" dirty="0">
              <a:solidFill>
                <a:sysClr val="windowText" lastClr="000000"/>
              </a:solidFill>
            </a:rPr>
            <a:t>Garage a </a:t>
          </a:r>
          <a:r>
            <a:rPr lang="en-US" sz="1300" dirty="0" err="1">
              <a:solidFill>
                <a:sysClr val="windowText" lastClr="000000"/>
              </a:solidFill>
            </a:rPr>
            <a:t>Musique </a:t>
          </a:r>
          <a:r>
            <a:rPr lang="en-US" sz="1300" dirty="0">
              <a:solidFill>
                <a:sysClr val="windowText" lastClr="000000"/>
              </a:solidFill>
            </a:rPr>
            <a:t>(</a:t>
          </a:r>
          <a:r>
            <a:rPr lang="en-US" sz="1300" dirty="0" err="1">
              <a:solidFill>
                <a:sysClr val="windowText" lastClr="000000"/>
              </a:solidFill>
            </a:rPr>
            <a:t>fondation Dr </a:t>
          </a:r>
          <a:r>
            <a:rPr lang="en-US" sz="1300" dirty="0">
              <a:solidFill>
                <a:sysClr val="windowText" lastClr="000000"/>
              </a:solidFill>
            </a:rPr>
            <a:t>Julien) </a:t>
          </a:r>
          <a:endParaRPr lang="fr-CA" sz="1300" dirty="0">
            <a:solidFill>
              <a:sysClr val="windowText" lastClr="000000"/>
            </a:solidFill>
          </a:endParaRPr>
        </a:p>
      </dgm:t>
    </dgm:pt>
    <dgm:pt modelId="{BEBFEDD3-DBE2-4FFC-8CDD-92D760961FFA}" type="parTrans" cxnId="{0EB0BA35-2614-4C25-A505-9E3BB95668FE}">
      <dgm:prSet/>
      <dgm:spPr/>
      <dgm:t>
        <a:bodyPr/>
        <a:lstStyle/>
        <a:p>
          <a:pPr algn="r"/>
          <a:endParaRPr lang="en-US" sz="1600">
            <a:solidFill>
              <a:sysClr val="windowText" lastClr="000000"/>
            </a:solidFill>
          </a:endParaRPr>
        </a:p>
      </dgm:t>
    </dgm:pt>
    <dgm:pt modelId="{4758FEE9-FD03-479E-B951-65CD52974962}" type="sibTrans" cxnId="{0EB0BA35-2614-4C25-A505-9E3BB95668FE}">
      <dgm:prSet/>
      <dgm:spPr/>
      <dgm:t>
        <a:bodyPr/>
        <a:lstStyle/>
        <a:p>
          <a:pPr algn="r"/>
          <a:endParaRPr lang="en-US" sz="1600">
            <a:solidFill>
              <a:sysClr val="windowText" lastClr="000000"/>
            </a:solidFill>
          </a:endParaRPr>
        </a:p>
      </dgm:t>
    </dgm:pt>
    <dgm:pt modelId="{50E76B58-94BC-4B65-B619-09CF6102B4E2}">
      <dgm:prSet custT="1"/>
      <dgm:spPr>
        <a:noFill/>
      </dgm:spPr>
      <dgm:t>
        <a:bodyPr/>
        <a:lstStyle/>
        <a:p>
          <a:pPr algn="r" rtl="0"/>
          <a:r>
            <a:rPr lang="en-US" sz="1300" dirty="0">
              <a:solidFill>
                <a:sysClr val="windowText" lastClr="000000"/>
              </a:solidFill>
            </a:rPr>
            <a:t>Point Legal </a:t>
          </a:r>
          <a:r>
            <a:rPr lang="en-US" sz="1300" dirty="0" err="1">
              <a:solidFill>
                <a:sysClr val="windowText" lastClr="000000"/>
              </a:solidFill>
            </a:rPr>
            <a:t>Inc </a:t>
          </a:r>
          <a:r>
            <a:rPr lang="en-US" sz="1300" dirty="0">
              <a:solidFill>
                <a:sysClr val="windowText" lastClr="000000"/>
              </a:solidFill>
            </a:rPr>
            <a:t>(cabinet d'avocats) - Laval</a:t>
          </a:r>
          <a:endParaRPr lang="fr-CA" sz="1300" dirty="0">
            <a:solidFill>
              <a:sysClr val="windowText" lastClr="000000"/>
            </a:solidFill>
          </a:endParaRPr>
        </a:p>
      </dgm:t>
    </dgm:pt>
    <dgm:pt modelId="{7F54C127-6CE7-4491-BE25-6E73DEF551B1}" type="parTrans" cxnId="{514D63B7-4759-4090-888D-08186C33D8CE}">
      <dgm:prSet/>
      <dgm:spPr/>
      <dgm:t>
        <a:bodyPr/>
        <a:lstStyle/>
        <a:p>
          <a:pPr algn="r"/>
          <a:endParaRPr lang="en-US" sz="1600">
            <a:solidFill>
              <a:sysClr val="windowText" lastClr="000000"/>
            </a:solidFill>
          </a:endParaRPr>
        </a:p>
      </dgm:t>
    </dgm:pt>
    <dgm:pt modelId="{77BA98C9-2B0A-4D4C-A58B-38E87804E2EC}" type="sibTrans" cxnId="{514D63B7-4759-4090-888D-08186C33D8CE}">
      <dgm:prSet/>
      <dgm:spPr/>
      <dgm:t>
        <a:bodyPr/>
        <a:lstStyle/>
        <a:p>
          <a:pPr algn="r"/>
          <a:endParaRPr lang="en-US" sz="1600">
            <a:solidFill>
              <a:sysClr val="windowText" lastClr="000000"/>
            </a:solidFill>
          </a:endParaRPr>
        </a:p>
      </dgm:t>
    </dgm:pt>
    <dgm:pt modelId="{7F76D40B-092A-43C0-9CAC-8DB545617882}">
      <dgm:prSet custT="1"/>
      <dgm:spPr>
        <a:noFill/>
      </dgm:spPr>
      <dgm:t>
        <a:bodyPr/>
        <a:lstStyle/>
        <a:p>
          <a:pPr algn="r" rtl="0"/>
          <a:r>
            <a:rPr lang="en-US" sz="1300" dirty="0">
              <a:solidFill>
                <a:sysClr val="windowText" lastClr="000000"/>
              </a:solidFill>
            </a:rPr>
            <a:t>CLSC Montréal Nord</a:t>
          </a:r>
          <a:endParaRPr lang="fr-CA" sz="1300" dirty="0">
            <a:solidFill>
              <a:sysClr val="windowText" lastClr="000000"/>
            </a:solidFill>
          </a:endParaRPr>
        </a:p>
      </dgm:t>
    </dgm:pt>
    <dgm:pt modelId="{D9D3EF1D-D362-49E9-B03F-E043538D2F08}" type="parTrans" cxnId="{859CED01-2F5D-48E1-BC5D-ECD54164BA8B}">
      <dgm:prSet/>
      <dgm:spPr/>
      <dgm:t>
        <a:bodyPr/>
        <a:lstStyle/>
        <a:p>
          <a:pPr algn="r"/>
          <a:endParaRPr lang="en-US" sz="1600">
            <a:solidFill>
              <a:sysClr val="windowText" lastClr="000000"/>
            </a:solidFill>
          </a:endParaRPr>
        </a:p>
      </dgm:t>
    </dgm:pt>
    <dgm:pt modelId="{237542B2-BDAE-4C7C-B795-66607D99C253}" type="sibTrans" cxnId="{859CED01-2F5D-48E1-BC5D-ECD54164BA8B}">
      <dgm:prSet/>
      <dgm:spPr/>
      <dgm:t>
        <a:bodyPr/>
        <a:lstStyle/>
        <a:p>
          <a:pPr algn="r"/>
          <a:endParaRPr lang="en-US" sz="1600">
            <a:solidFill>
              <a:sysClr val="windowText" lastClr="000000"/>
            </a:solidFill>
          </a:endParaRPr>
        </a:p>
      </dgm:t>
    </dgm:pt>
    <dgm:pt modelId="{4ECDC903-E49D-4576-AE92-353BFC32AE55}">
      <dgm:prSet custT="1"/>
      <dgm:spPr>
        <a:noFill/>
      </dgm:spPr>
      <dgm:t>
        <a:bodyPr/>
        <a:lstStyle/>
        <a:p>
          <a:pPr algn="r" rtl="0"/>
          <a:r>
            <a:rPr lang="en-US" sz="1300" dirty="0">
              <a:solidFill>
                <a:sysClr val="windowText" lastClr="000000"/>
              </a:solidFill>
            </a:rPr>
            <a:t>CLSC Canton de l'Est</a:t>
          </a:r>
          <a:endParaRPr lang="fr-CA" sz="1300" dirty="0">
            <a:solidFill>
              <a:sysClr val="windowText" lastClr="000000"/>
            </a:solidFill>
          </a:endParaRPr>
        </a:p>
      </dgm:t>
    </dgm:pt>
    <dgm:pt modelId="{17048D4C-352B-4389-9474-D3E12A82FE16}" type="parTrans" cxnId="{1E5CC4AA-CEBE-4EE6-81CA-285C399521DD}">
      <dgm:prSet/>
      <dgm:spPr/>
      <dgm:t>
        <a:bodyPr/>
        <a:lstStyle/>
        <a:p>
          <a:pPr algn="r"/>
          <a:endParaRPr lang="en-US" sz="1600">
            <a:solidFill>
              <a:sysClr val="windowText" lastClr="000000"/>
            </a:solidFill>
          </a:endParaRPr>
        </a:p>
      </dgm:t>
    </dgm:pt>
    <dgm:pt modelId="{4CCD4C35-9EF0-493C-B253-1440657C30BF}" type="sibTrans" cxnId="{1E5CC4AA-CEBE-4EE6-81CA-285C399521DD}">
      <dgm:prSet/>
      <dgm:spPr/>
      <dgm:t>
        <a:bodyPr/>
        <a:lstStyle/>
        <a:p>
          <a:pPr algn="r"/>
          <a:endParaRPr lang="en-US" sz="1600">
            <a:solidFill>
              <a:sysClr val="windowText" lastClr="000000"/>
            </a:solidFill>
          </a:endParaRPr>
        </a:p>
      </dgm:t>
    </dgm:pt>
    <dgm:pt modelId="{B4D9781F-5B98-4A07-8582-AD8F50906CB1}">
      <dgm:prSet custT="1"/>
      <dgm:spPr>
        <a:noFill/>
      </dgm:spPr>
      <dgm:t>
        <a:bodyPr/>
        <a:lstStyle/>
        <a:p>
          <a:pPr algn="r" rtl="0"/>
          <a:r>
            <a:rPr lang="en-US" sz="1300" dirty="0">
              <a:solidFill>
                <a:sysClr val="windowText" lastClr="000000"/>
              </a:solidFill>
            </a:rPr>
            <a:t>KSCS </a:t>
          </a:r>
          <a:r>
            <a:rPr lang="en-US" sz="1300" dirty="0" err="1">
              <a:solidFill>
                <a:sysClr val="windowText" lastClr="000000"/>
              </a:solidFill>
            </a:rPr>
            <a:t>Kahnawake</a:t>
          </a:r>
          <a:endParaRPr lang="fr-CA" sz="1300" dirty="0">
            <a:solidFill>
              <a:sysClr val="windowText" lastClr="000000"/>
            </a:solidFill>
          </a:endParaRPr>
        </a:p>
      </dgm:t>
    </dgm:pt>
    <dgm:pt modelId="{463D1775-DF88-426C-BB20-DABC3098B71E}" type="parTrans" cxnId="{64602C2E-D7B0-4704-9C0B-591BD0098011}">
      <dgm:prSet/>
      <dgm:spPr/>
      <dgm:t>
        <a:bodyPr/>
        <a:lstStyle/>
        <a:p>
          <a:pPr algn="r"/>
          <a:endParaRPr lang="en-US" sz="1600">
            <a:solidFill>
              <a:sysClr val="windowText" lastClr="000000"/>
            </a:solidFill>
          </a:endParaRPr>
        </a:p>
      </dgm:t>
    </dgm:pt>
    <dgm:pt modelId="{12926F8B-B830-4680-92D9-B2C677619BE4}" type="sibTrans" cxnId="{64602C2E-D7B0-4704-9C0B-591BD0098011}">
      <dgm:prSet/>
      <dgm:spPr/>
      <dgm:t>
        <a:bodyPr/>
        <a:lstStyle/>
        <a:p>
          <a:pPr algn="r"/>
          <a:endParaRPr lang="en-US" sz="1600">
            <a:solidFill>
              <a:sysClr val="windowText" lastClr="000000"/>
            </a:solidFill>
          </a:endParaRPr>
        </a:p>
      </dgm:t>
    </dgm:pt>
    <dgm:pt modelId="{CE0CABD7-F8E6-402E-87CD-68AC11A591A3}">
      <dgm:prSet custT="1"/>
      <dgm:spPr>
        <a:noFill/>
      </dgm:spPr>
      <dgm:t>
        <a:bodyPr/>
        <a:lstStyle/>
        <a:p>
          <a:pPr algn="r" rtl="0"/>
          <a:r>
            <a:rPr lang="en-US" sz="1300" dirty="0" err="1">
              <a:solidFill>
                <a:sysClr val="windowText" lastClr="000000"/>
              </a:solidFill>
            </a:rPr>
            <a:t>Aire Ouverte</a:t>
          </a:r>
          <a:endParaRPr lang="fr-CA" sz="1300" dirty="0">
            <a:solidFill>
              <a:sysClr val="windowText" lastClr="000000"/>
            </a:solidFill>
          </a:endParaRPr>
        </a:p>
      </dgm:t>
    </dgm:pt>
    <dgm:pt modelId="{D38B055F-B956-41B8-ADA0-7E4502FD2B70}" type="parTrans" cxnId="{72F67BF5-8A7D-4421-8E0D-C49082DF5157}">
      <dgm:prSet/>
      <dgm:spPr/>
      <dgm:t>
        <a:bodyPr/>
        <a:lstStyle/>
        <a:p>
          <a:pPr algn="r"/>
          <a:endParaRPr lang="en-US" sz="1600">
            <a:solidFill>
              <a:sysClr val="windowText" lastClr="000000"/>
            </a:solidFill>
          </a:endParaRPr>
        </a:p>
      </dgm:t>
    </dgm:pt>
    <dgm:pt modelId="{FBFC32D3-28D5-4D33-B438-42B7C16584E1}" type="sibTrans" cxnId="{72F67BF5-8A7D-4421-8E0D-C49082DF5157}">
      <dgm:prSet/>
      <dgm:spPr/>
      <dgm:t>
        <a:bodyPr/>
        <a:lstStyle/>
        <a:p>
          <a:pPr algn="r"/>
          <a:endParaRPr lang="en-US" sz="1600">
            <a:solidFill>
              <a:sysClr val="windowText" lastClr="000000"/>
            </a:solidFill>
          </a:endParaRPr>
        </a:p>
      </dgm:t>
    </dgm:pt>
    <dgm:pt modelId="{854AB628-408B-4692-8BE4-4773122960A5}">
      <dgm:prSet custT="1"/>
      <dgm:spPr>
        <a:noFill/>
      </dgm:spPr>
      <dgm:t>
        <a:bodyPr/>
        <a:lstStyle/>
        <a:p>
          <a:pPr algn="r" rtl="0"/>
          <a:r>
            <a:rPr lang="en-US" sz="1300" dirty="0" err="1">
              <a:solidFill>
                <a:sysClr val="windowText" lastClr="000000"/>
              </a:solidFill>
            </a:rPr>
            <a:t>Valorispr </a:t>
          </a:r>
          <a:r>
            <a:rPr lang="en-US" sz="1300" dirty="0">
              <a:solidFill>
                <a:sysClr val="windowText" lastClr="000000"/>
              </a:solidFill>
            </a:rPr>
            <a:t>(ressource communautaire de l'Ontario)</a:t>
          </a:r>
          <a:endParaRPr lang="fr-CA" sz="1300" dirty="0">
            <a:solidFill>
              <a:sysClr val="windowText" lastClr="000000"/>
            </a:solidFill>
          </a:endParaRPr>
        </a:p>
      </dgm:t>
    </dgm:pt>
    <dgm:pt modelId="{EC5B81FB-19E9-4B6E-A35C-9A9F04566FD5}" type="parTrans" cxnId="{B3FEE591-6C30-416B-9575-B54037131871}">
      <dgm:prSet/>
      <dgm:spPr/>
      <dgm:t>
        <a:bodyPr/>
        <a:lstStyle/>
        <a:p>
          <a:pPr algn="r"/>
          <a:endParaRPr lang="en-US" sz="1600">
            <a:solidFill>
              <a:sysClr val="windowText" lastClr="000000"/>
            </a:solidFill>
          </a:endParaRPr>
        </a:p>
      </dgm:t>
    </dgm:pt>
    <dgm:pt modelId="{94833492-91C4-45C9-BE40-7AB4A3EBE3A7}" type="sibTrans" cxnId="{B3FEE591-6C30-416B-9575-B54037131871}">
      <dgm:prSet/>
      <dgm:spPr/>
      <dgm:t>
        <a:bodyPr/>
        <a:lstStyle/>
        <a:p>
          <a:pPr algn="r"/>
          <a:endParaRPr lang="en-US" sz="1600">
            <a:solidFill>
              <a:sysClr val="windowText" lastClr="000000"/>
            </a:solidFill>
          </a:endParaRPr>
        </a:p>
      </dgm:t>
    </dgm:pt>
    <dgm:pt modelId="{48B8A041-B634-45AE-ACE2-DAD654F25265}">
      <dgm:prSet custT="1"/>
      <dgm:spPr>
        <a:noFill/>
      </dgm:spPr>
      <dgm:t>
        <a:bodyPr/>
        <a:lstStyle/>
        <a:p>
          <a:pPr algn="r" rtl="0"/>
          <a:r>
            <a:rPr lang="en-US" sz="1300" dirty="0">
              <a:solidFill>
                <a:sysClr val="windowText" lastClr="000000"/>
              </a:solidFill>
            </a:rPr>
            <a:t>CIUSSSE CHUS de l'</a:t>
          </a:r>
          <a:r>
            <a:rPr lang="en-US" sz="1300" dirty="0" err="1">
              <a:solidFill>
                <a:sysClr val="windowText" lastClr="000000"/>
              </a:solidFill>
            </a:rPr>
            <a:t>Estrie</a:t>
          </a:r>
          <a:endParaRPr lang="fr-CA" sz="1300" dirty="0">
            <a:solidFill>
              <a:sysClr val="windowText" lastClr="000000"/>
            </a:solidFill>
          </a:endParaRPr>
        </a:p>
      </dgm:t>
    </dgm:pt>
    <dgm:pt modelId="{2C988AB2-4E85-4ABA-BE17-A414CED90E40}" type="parTrans" cxnId="{44E41E7B-3531-465C-9BAC-859F76458999}">
      <dgm:prSet/>
      <dgm:spPr/>
      <dgm:t>
        <a:bodyPr/>
        <a:lstStyle/>
        <a:p>
          <a:pPr algn="r"/>
          <a:endParaRPr lang="en-US" sz="1600">
            <a:solidFill>
              <a:sysClr val="windowText" lastClr="000000"/>
            </a:solidFill>
          </a:endParaRPr>
        </a:p>
      </dgm:t>
    </dgm:pt>
    <dgm:pt modelId="{4D33D8A4-11DC-4BB9-928D-36CC797B247D}" type="sibTrans" cxnId="{44E41E7B-3531-465C-9BAC-859F76458999}">
      <dgm:prSet/>
      <dgm:spPr/>
      <dgm:t>
        <a:bodyPr/>
        <a:lstStyle/>
        <a:p>
          <a:pPr algn="r"/>
          <a:endParaRPr lang="en-US" sz="1600">
            <a:solidFill>
              <a:sysClr val="windowText" lastClr="000000"/>
            </a:solidFill>
          </a:endParaRPr>
        </a:p>
      </dgm:t>
    </dgm:pt>
    <dgm:pt modelId="{B2681BD7-A95C-41F8-A9D4-66B4026BA2D7}" type="pres">
      <dgm:prSet presAssocID="{7414D4C4-BC85-44C9-8040-903DC21D0C6B}" presName="linear" presStyleCnt="0">
        <dgm:presLayoutVars>
          <dgm:animLvl val="lvl"/>
          <dgm:resizeHandles val="exact"/>
        </dgm:presLayoutVars>
      </dgm:prSet>
      <dgm:spPr/>
    </dgm:pt>
    <dgm:pt modelId="{E0D92F61-99CC-4E40-B96E-73A9AE4864A0}" type="pres">
      <dgm:prSet presAssocID="{92434C30-2CC8-412F-B875-100BD3F1299B}" presName="parentText" presStyleLbl="node1" presStyleIdx="0" presStyleCnt="9">
        <dgm:presLayoutVars>
          <dgm:chMax val="0"/>
          <dgm:bulletEnabled val="1"/>
        </dgm:presLayoutVars>
      </dgm:prSet>
      <dgm:spPr/>
    </dgm:pt>
    <dgm:pt modelId="{2884330D-F70C-4E78-848F-3B9A3AF6C32B}" type="pres">
      <dgm:prSet presAssocID="{BC465983-A39C-4BB4-8E18-9CEA8BD64A8E}" presName="spacer" presStyleCnt="0"/>
      <dgm:spPr/>
    </dgm:pt>
    <dgm:pt modelId="{A7144188-BB81-4E06-B546-7FA7D5E02A79}" type="pres">
      <dgm:prSet presAssocID="{8CD60367-B4E3-4D5F-AEB7-57013C8CB9E6}" presName="parentText" presStyleLbl="node1" presStyleIdx="1" presStyleCnt="9">
        <dgm:presLayoutVars>
          <dgm:chMax val="0"/>
          <dgm:bulletEnabled val="1"/>
        </dgm:presLayoutVars>
      </dgm:prSet>
      <dgm:spPr/>
    </dgm:pt>
    <dgm:pt modelId="{F35D7050-C928-469F-B616-D2692332F193}" type="pres">
      <dgm:prSet presAssocID="{4758FEE9-FD03-479E-B951-65CD52974962}" presName="spacer" presStyleCnt="0"/>
      <dgm:spPr/>
    </dgm:pt>
    <dgm:pt modelId="{2CDFEDA6-8D2A-4297-AE26-2E9DA6C1D3D2}" type="pres">
      <dgm:prSet presAssocID="{50E76B58-94BC-4B65-B619-09CF6102B4E2}" presName="parentText" presStyleLbl="node1" presStyleIdx="2" presStyleCnt="9">
        <dgm:presLayoutVars>
          <dgm:chMax val="0"/>
          <dgm:bulletEnabled val="1"/>
        </dgm:presLayoutVars>
      </dgm:prSet>
      <dgm:spPr/>
    </dgm:pt>
    <dgm:pt modelId="{3E3BC74A-E786-45C6-8E74-8E4236B400C7}" type="pres">
      <dgm:prSet presAssocID="{77BA98C9-2B0A-4D4C-A58B-38E87804E2EC}" presName="spacer" presStyleCnt="0"/>
      <dgm:spPr/>
    </dgm:pt>
    <dgm:pt modelId="{857771D2-F912-4883-8A41-92B355C7D4B3}" type="pres">
      <dgm:prSet presAssocID="{7F76D40B-092A-43C0-9CAC-8DB545617882}" presName="parentText" presStyleLbl="node1" presStyleIdx="3" presStyleCnt="9">
        <dgm:presLayoutVars>
          <dgm:chMax val="0"/>
          <dgm:bulletEnabled val="1"/>
        </dgm:presLayoutVars>
      </dgm:prSet>
      <dgm:spPr/>
    </dgm:pt>
    <dgm:pt modelId="{02FF73B6-FE16-4973-972E-791A1619CBF2}" type="pres">
      <dgm:prSet presAssocID="{237542B2-BDAE-4C7C-B795-66607D99C253}" presName="spacer" presStyleCnt="0"/>
      <dgm:spPr/>
    </dgm:pt>
    <dgm:pt modelId="{16E21023-F0AB-4F5E-AA9F-C3D5BA827895}" type="pres">
      <dgm:prSet presAssocID="{4ECDC903-E49D-4576-AE92-353BFC32AE55}" presName="parentText" presStyleLbl="node1" presStyleIdx="4" presStyleCnt="9">
        <dgm:presLayoutVars>
          <dgm:chMax val="0"/>
          <dgm:bulletEnabled val="1"/>
        </dgm:presLayoutVars>
      </dgm:prSet>
      <dgm:spPr/>
    </dgm:pt>
    <dgm:pt modelId="{38A8E4DC-313A-4915-85CE-57005284BBC2}" type="pres">
      <dgm:prSet presAssocID="{4CCD4C35-9EF0-493C-B253-1440657C30BF}" presName="spacer" presStyleCnt="0"/>
      <dgm:spPr/>
    </dgm:pt>
    <dgm:pt modelId="{7AD6E53B-C101-4AD2-BF50-0095BE9E163A}" type="pres">
      <dgm:prSet presAssocID="{B4D9781F-5B98-4A07-8582-AD8F50906CB1}" presName="parentText" presStyleLbl="node1" presStyleIdx="5" presStyleCnt="9">
        <dgm:presLayoutVars>
          <dgm:chMax val="0"/>
          <dgm:bulletEnabled val="1"/>
        </dgm:presLayoutVars>
      </dgm:prSet>
      <dgm:spPr/>
    </dgm:pt>
    <dgm:pt modelId="{AE28DB82-1D29-4A83-ADB6-8327CFDE07BE}" type="pres">
      <dgm:prSet presAssocID="{12926F8B-B830-4680-92D9-B2C677619BE4}" presName="spacer" presStyleCnt="0"/>
      <dgm:spPr/>
    </dgm:pt>
    <dgm:pt modelId="{04EFD201-4373-4E22-BE5F-082820542AD9}" type="pres">
      <dgm:prSet presAssocID="{CE0CABD7-F8E6-402E-87CD-68AC11A591A3}" presName="parentText" presStyleLbl="node1" presStyleIdx="6" presStyleCnt="9">
        <dgm:presLayoutVars>
          <dgm:chMax val="0"/>
          <dgm:bulletEnabled val="1"/>
        </dgm:presLayoutVars>
      </dgm:prSet>
      <dgm:spPr/>
    </dgm:pt>
    <dgm:pt modelId="{F9AF3578-8F87-4E0A-9F0C-533033D690AC}" type="pres">
      <dgm:prSet presAssocID="{FBFC32D3-28D5-4D33-B438-42B7C16584E1}" presName="spacer" presStyleCnt="0"/>
      <dgm:spPr/>
    </dgm:pt>
    <dgm:pt modelId="{6E0E4EA1-0180-4245-B312-3B3CFFB402A1}" type="pres">
      <dgm:prSet presAssocID="{854AB628-408B-4692-8BE4-4773122960A5}" presName="parentText" presStyleLbl="node1" presStyleIdx="7" presStyleCnt="9">
        <dgm:presLayoutVars>
          <dgm:chMax val="0"/>
          <dgm:bulletEnabled val="1"/>
        </dgm:presLayoutVars>
      </dgm:prSet>
      <dgm:spPr/>
    </dgm:pt>
    <dgm:pt modelId="{970D3527-510E-480E-AFE0-D9D438F2ABA9}" type="pres">
      <dgm:prSet presAssocID="{94833492-91C4-45C9-BE40-7AB4A3EBE3A7}" presName="spacer" presStyleCnt="0"/>
      <dgm:spPr/>
    </dgm:pt>
    <dgm:pt modelId="{E1F619FE-E6C1-4AFF-B25E-D5FA5D465791}" type="pres">
      <dgm:prSet presAssocID="{48B8A041-B634-45AE-ACE2-DAD654F25265}" presName="parentText" presStyleLbl="node1" presStyleIdx="8" presStyleCnt="9">
        <dgm:presLayoutVars>
          <dgm:chMax val="0"/>
          <dgm:bulletEnabled val="1"/>
        </dgm:presLayoutVars>
      </dgm:prSet>
      <dgm:spPr/>
    </dgm:pt>
  </dgm:ptLst>
  <dgm:cxnLst>
    <dgm:cxn modelId="{859CED01-2F5D-48E1-BC5D-ECD54164BA8B}" srcId="{7414D4C4-BC85-44C9-8040-903DC21D0C6B}" destId="{7F76D40B-092A-43C0-9CAC-8DB545617882}" srcOrd="3" destOrd="0" parTransId="{D9D3EF1D-D362-49E9-B03F-E043538D2F08}" sibTransId="{237542B2-BDAE-4C7C-B795-66607D99C253}"/>
    <dgm:cxn modelId="{242D7F04-D8A9-4551-A999-E54C420B0E4A}" type="presOf" srcId="{CE0CABD7-F8E6-402E-87CD-68AC11A591A3}" destId="{04EFD201-4373-4E22-BE5F-082820542AD9}" srcOrd="0" destOrd="0" presId="urn:microsoft.com/office/officeart/2005/8/layout/vList2"/>
    <dgm:cxn modelId="{2F64821F-DB89-431F-9212-A05EC230221A}" srcId="{7414D4C4-BC85-44C9-8040-903DC21D0C6B}" destId="{92434C30-2CC8-412F-B875-100BD3F1299B}" srcOrd="0" destOrd="0" parTransId="{BB8184E8-0B29-4D4B-94DA-547B4BBB0A07}" sibTransId="{BC465983-A39C-4BB4-8E18-9CEA8BD64A8E}"/>
    <dgm:cxn modelId="{1BED0222-C9D5-4677-9FB6-DD00F255696B}" type="presOf" srcId="{854AB628-408B-4692-8BE4-4773122960A5}" destId="{6E0E4EA1-0180-4245-B312-3B3CFFB402A1}" srcOrd="0" destOrd="0" presId="urn:microsoft.com/office/officeart/2005/8/layout/vList2"/>
    <dgm:cxn modelId="{64602C2E-D7B0-4704-9C0B-591BD0098011}" srcId="{7414D4C4-BC85-44C9-8040-903DC21D0C6B}" destId="{B4D9781F-5B98-4A07-8582-AD8F50906CB1}" srcOrd="5" destOrd="0" parTransId="{463D1775-DF88-426C-BB20-DABC3098B71E}" sibTransId="{12926F8B-B830-4680-92D9-B2C677619BE4}"/>
    <dgm:cxn modelId="{0EB0BA35-2614-4C25-A505-9E3BB95668FE}" srcId="{7414D4C4-BC85-44C9-8040-903DC21D0C6B}" destId="{8CD60367-B4E3-4D5F-AEB7-57013C8CB9E6}" srcOrd="1" destOrd="0" parTransId="{BEBFEDD3-DBE2-4FFC-8CDD-92D760961FFA}" sibTransId="{4758FEE9-FD03-479E-B951-65CD52974962}"/>
    <dgm:cxn modelId="{C75D473F-8BA8-418E-98F2-B8232FAE273A}" type="presOf" srcId="{7414D4C4-BC85-44C9-8040-903DC21D0C6B}" destId="{B2681BD7-A95C-41F8-A9D4-66B4026BA2D7}" srcOrd="0" destOrd="0" presId="urn:microsoft.com/office/officeart/2005/8/layout/vList2"/>
    <dgm:cxn modelId="{C70A8C75-ACC9-432D-BDBC-38F983276590}" type="presOf" srcId="{92434C30-2CC8-412F-B875-100BD3F1299B}" destId="{E0D92F61-99CC-4E40-B96E-73A9AE4864A0}" srcOrd="0" destOrd="0" presId="urn:microsoft.com/office/officeart/2005/8/layout/vList2"/>
    <dgm:cxn modelId="{F10F7776-734F-4307-8AF2-BC637B13ABDE}" type="presOf" srcId="{7F76D40B-092A-43C0-9CAC-8DB545617882}" destId="{857771D2-F912-4883-8A41-92B355C7D4B3}" srcOrd="0" destOrd="0" presId="urn:microsoft.com/office/officeart/2005/8/layout/vList2"/>
    <dgm:cxn modelId="{44E41E7B-3531-465C-9BAC-859F76458999}" srcId="{7414D4C4-BC85-44C9-8040-903DC21D0C6B}" destId="{48B8A041-B634-45AE-ACE2-DAD654F25265}" srcOrd="8" destOrd="0" parTransId="{2C988AB2-4E85-4ABA-BE17-A414CED90E40}" sibTransId="{4D33D8A4-11DC-4BB9-928D-36CC797B247D}"/>
    <dgm:cxn modelId="{4F7B6984-CE11-4994-AFBA-9F8A6E0719E4}" type="presOf" srcId="{50E76B58-94BC-4B65-B619-09CF6102B4E2}" destId="{2CDFEDA6-8D2A-4297-AE26-2E9DA6C1D3D2}" srcOrd="0" destOrd="0" presId="urn:microsoft.com/office/officeart/2005/8/layout/vList2"/>
    <dgm:cxn modelId="{B3FEE591-6C30-416B-9575-B54037131871}" srcId="{7414D4C4-BC85-44C9-8040-903DC21D0C6B}" destId="{854AB628-408B-4692-8BE4-4773122960A5}" srcOrd="7" destOrd="0" parTransId="{EC5B81FB-19E9-4B6E-A35C-9A9F04566FD5}" sibTransId="{94833492-91C4-45C9-BE40-7AB4A3EBE3A7}"/>
    <dgm:cxn modelId="{36BE399E-B1DA-4799-BA26-881B2FBBED86}" type="presOf" srcId="{B4D9781F-5B98-4A07-8582-AD8F50906CB1}" destId="{7AD6E53B-C101-4AD2-BF50-0095BE9E163A}" srcOrd="0" destOrd="0" presId="urn:microsoft.com/office/officeart/2005/8/layout/vList2"/>
    <dgm:cxn modelId="{1E5CC4AA-CEBE-4EE6-81CA-285C399521DD}" srcId="{7414D4C4-BC85-44C9-8040-903DC21D0C6B}" destId="{4ECDC903-E49D-4576-AE92-353BFC32AE55}" srcOrd="4" destOrd="0" parTransId="{17048D4C-352B-4389-9474-D3E12A82FE16}" sibTransId="{4CCD4C35-9EF0-493C-B253-1440657C30BF}"/>
    <dgm:cxn modelId="{ED7F20AD-42FB-4967-8CC7-CBA8B1F2E758}" type="presOf" srcId="{4ECDC903-E49D-4576-AE92-353BFC32AE55}" destId="{16E21023-F0AB-4F5E-AA9F-C3D5BA827895}" srcOrd="0" destOrd="0" presId="urn:microsoft.com/office/officeart/2005/8/layout/vList2"/>
    <dgm:cxn modelId="{514D63B7-4759-4090-888D-08186C33D8CE}" srcId="{7414D4C4-BC85-44C9-8040-903DC21D0C6B}" destId="{50E76B58-94BC-4B65-B619-09CF6102B4E2}" srcOrd="2" destOrd="0" parTransId="{7F54C127-6CE7-4491-BE25-6E73DEF551B1}" sibTransId="{77BA98C9-2B0A-4D4C-A58B-38E87804E2EC}"/>
    <dgm:cxn modelId="{40EE26F4-0D79-4825-BE03-427198162060}" type="presOf" srcId="{48B8A041-B634-45AE-ACE2-DAD654F25265}" destId="{E1F619FE-E6C1-4AFF-B25E-D5FA5D465791}" srcOrd="0" destOrd="0" presId="urn:microsoft.com/office/officeart/2005/8/layout/vList2"/>
    <dgm:cxn modelId="{72F67BF5-8A7D-4421-8E0D-C49082DF5157}" srcId="{7414D4C4-BC85-44C9-8040-903DC21D0C6B}" destId="{CE0CABD7-F8E6-402E-87CD-68AC11A591A3}" srcOrd="6" destOrd="0" parTransId="{D38B055F-B956-41B8-ADA0-7E4502FD2B70}" sibTransId="{FBFC32D3-28D5-4D33-B438-42B7C16584E1}"/>
    <dgm:cxn modelId="{A8B514F7-620E-4E6E-8EBF-E186C2C20F51}" type="presOf" srcId="{8CD60367-B4E3-4D5F-AEB7-57013C8CB9E6}" destId="{A7144188-BB81-4E06-B546-7FA7D5E02A79}" srcOrd="0" destOrd="0" presId="urn:microsoft.com/office/officeart/2005/8/layout/vList2"/>
    <dgm:cxn modelId="{40125ADC-122F-449E-BC84-23693905C4F6}" type="presParOf" srcId="{B2681BD7-A95C-41F8-A9D4-66B4026BA2D7}" destId="{E0D92F61-99CC-4E40-B96E-73A9AE4864A0}" srcOrd="0" destOrd="0" presId="urn:microsoft.com/office/officeart/2005/8/layout/vList2"/>
    <dgm:cxn modelId="{AA0DCE46-4C86-49A1-BCD6-ADCCDFF67658}" type="presParOf" srcId="{B2681BD7-A95C-41F8-A9D4-66B4026BA2D7}" destId="{2884330D-F70C-4E78-848F-3B9A3AF6C32B}" srcOrd="1" destOrd="0" presId="urn:microsoft.com/office/officeart/2005/8/layout/vList2"/>
    <dgm:cxn modelId="{FF0F33B3-5AE3-4087-8376-4CC1E7DACCAB}" type="presParOf" srcId="{B2681BD7-A95C-41F8-A9D4-66B4026BA2D7}" destId="{A7144188-BB81-4E06-B546-7FA7D5E02A79}" srcOrd="2" destOrd="0" presId="urn:microsoft.com/office/officeart/2005/8/layout/vList2"/>
    <dgm:cxn modelId="{6B44518A-0C98-4909-B7D9-F624DD9FA314}" type="presParOf" srcId="{B2681BD7-A95C-41F8-A9D4-66B4026BA2D7}" destId="{F35D7050-C928-469F-B616-D2692332F193}" srcOrd="3" destOrd="0" presId="urn:microsoft.com/office/officeart/2005/8/layout/vList2"/>
    <dgm:cxn modelId="{C64B4BAF-7595-40CC-8C82-7C821DD51254}" type="presParOf" srcId="{B2681BD7-A95C-41F8-A9D4-66B4026BA2D7}" destId="{2CDFEDA6-8D2A-4297-AE26-2E9DA6C1D3D2}" srcOrd="4" destOrd="0" presId="urn:microsoft.com/office/officeart/2005/8/layout/vList2"/>
    <dgm:cxn modelId="{D6F8685C-710B-47DE-8501-7171B46F4EB6}" type="presParOf" srcId="{B2681BD7-A95C-41F8-A9D4-66B4026BA2D7}" destId="{3E3BC74A-E786-45C6-8E74-8E4236B400C7}" srcOrd="5" destOrd="0" presId="urn:microsoft.com/office/officeart/2005/8/layout/vList2"/>
    <dgm:cxn modelId="{B2BBE8B6-66E7-43FE-B05F-08BCCA67FC11}" type="presParOf" srcId="{B2681BD7-A95C-41F8-A9D4-66B4026BA2D7}" destId="{857771D2-F912-4883-8A41-92B355C7D4B3}" srcOrd="6" destOrd="0" presId="urn:microsoft.com/office/officeart/2005/8/layout/vList2"/>
    <dgm:cxn modelId="{41AEBD94-1E16-499C-B236-3CECC80685E7}" type="presParOf" srcId="{B2681BD7-A95C-41F8-A9D4-66B4026BA2D7}" destId="{02FF73B6-FE16-4973-972E-791A1619CBF2}" srcOrd="7" destOrd="0" presId="urn:microsoft.com/office/officeart/2005/8/layout/vList2"/>
    <dgm:cxn modelId="{5B561F7D-9A91-4B1F-8CA8-7B088FAED17B}" type="presParOf" srcId="{B2681BD7-A95C-41F8-A9D4-66B4026BA2D7}" destId="{16E21023-F0AB-4F5E-AA9F-C3D5BA827895}" srcOrd="8" destOrd="0" presId="urn:microsoft.com/office/officeart/2005/8/layout/vList2"/>
    <dgm:cxn modelId="{A317CF65-808C-44D1-83E0-F0D007A9B665}" type="presParOf" srcId="{B2681BD7-A95C-41F8-A9D4-66B4026BA2D7}" destId="{38A8E4DC-313A-4915-85CE-57005284BBC2}" srcOrd="9" destOrd="0" presId="urn:microsoft.com/office/officeart/2005/8/layout/vList2"/>
    <dgm:cxn modelId="{CE096072-D77E-4F2D-BCFF-C47235215AFC}" type="presParOf" srcId="{B2681BD7-A95C-41F8-A9D4-66B4026BA2D7}" destId="{7AD6E53B-C101-4AD2-BF50-0095BE9E163A}" srcOrd="10" destOrd="0" presId="urn:microsoft.com/office/officeart/2005/8/layout/vList2"/>
    <dgm:cxn modelId="{99D58C46-7189-4407-B0C0-42F73354406A}" type="presParOf" srcId="{B2681BD7-A95C-41F8-A9D4-66B4026BA2D7}" destId="{AE28DB82-1D29-4A83-ADB6-8327CFDE07BE}" srcOrd="11" destOrd="0" presId="urn:microsoft.com/office/officeart/2005/8/layout/vList2"/>
    <dgm:cxn modelId="{CB936A0E-E0F8-41A5-8C24-7D839B8CB7A2}" type="presParOf" srcId="{B2681BD7-A95C-41F8-A9D4-66B4026BA2D7}" destId="{04EFD201-4373-4E22-BE5F-082820542AD9}" srcOrd="12" destOrd="0" presId="urn:microsoft.com/office/officeart/2005/8/layout/vList2"/>
    <dgm:cxn modelId="{664DDA27-EAF0-4DFE-93E6-3DDE1760B5D3}" type="presParOf" srcId="{B2681BD7-A95C-41F8-A9D4-66B4026BA2D7}" destId="{F9AF3578-8F87-4E0A-9F0C-533033D690AC}" srcOrd="13" destOrd="0" presId="urn:microsoft.com/office/officeart/2005/8/layout/vList2"/>
    <dgm:cxn modelId="{9C3F2416-FA61-4ACB-A2B1-E2B0F1D95AFF}" type="presParOf" srcId="{B2681BD7-A95C-41F8-A9D4-66B4026BA2D7}" destId="{6E0E4EA1-0180-4245-B312-3B3CFFB402A1}" srcOrd="14" destOrd="0" presId="urn:microsoft.com/office/officeart/2005/8/layout/vList2"/>
    <dgm:cxn modelId="{03877FBF-5925-408D-A78A-550CC7D1182F}" type="presParOf" srcId="{B2681BD7-A95C-41F8-A9D4-66B4026BA2D7}" destId="{970D3527-510E-480E-AFE0-D9D438F2ABA9}" srcOrd="15" destOrd="0" presId="urn:microsoft.com/office/officeart/2005/8/layout/vList2"/>
    <dgm:cxn modelId="{6631FB4C-512F-409E-AAE5-99EDF461F75F}" type="presParOf" srcId="{B2681BD7-A95C-41F8-A9D4-66B4026BA2D7}" destId="{E1F619FE-E6C1-4AFF-B25E-D5FA5D465791}" srcOrd="16"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EDD298-7014-4676-8AC6-D06FC6D440DC}">
      <dsp:nvSpPr>
        <dsp:cNvPr id="0" name=""/>
        <dsp:cNvSpPr/>
      </dsp:nvSpPr>
      <dsp:spPr>
        <a:xfrm>
          <a:off x="123824" y="895349"/>
          <a:ext cx="2686050" cy="2686050"/>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5071C5-6E91-45BA-8A63-E72891194876}">
      <dsp:nvSpPr>
        <dsp:cNvPr id="0" name=""/>
        <dsp:cNvSpPr/>
      </dsp:nvSpPr>
      <dsp:spPr>
        <a:xfrm>
          <a:off x="507706" y="1279231"/>
          <a:ext cx="1918287" cy="1918287"/>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649708-4ACD-4E12-99C6-A81E0F242559}">
      <dsp:nvSpPr>
        <dsp:cNvPr id="0" name=""/>
        <dsp:cNvSpPr/>
      </dsp:nvSpPr>
      <dsp:spPr>
        <a:xfrm>
          <a:off x="891363" y="1662888"/>
          <a:ext cx="1150972" cy="1150972"/>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FE4084-EF3F-41DD-8672-622A5BF2E5B8}">
      <dsp:nvSpPr>
        <dsp:cNvPr id="0" name=""/>
        <dsp:cNvSpPr/>
      </dsp:nvSpPr>
      <dsp:spPr>
        <a:xfrm>
          <a:off x="1275021" y="2046546"/>
          <a:ext cx="383657" cy="383657"/>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4C47C9-B04A-4437-B36C-62F3D1913CD7}">
      <dsp:nvSpPr>
        <dsp:cNvPr id="0" name=""/>
        <dsp:cNvSpPr/>
      </dsp:nvSpPr>
      <dsp:spPr>
        <a:xfrm>
          <a:off x="3257549" y="0"/>
          <a:ext cx="1343025" cy="6424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17780" rIns="17780" bIns="17780" numCol="1" spcCol="1270" anchor="ctr" anchorCtr="0">
          <a:noAutofit/>
        </a:bodyPr>
        <a:lstStyle/>
        <a:p>
          <a:pPr marL="0" lvl="0" indent="0" algn="l" defTabSz="622300" rtl="0">
            <a:lnSpc>
              <a:spcPct val="90000"/>
            </a:lnSpc>
            <a:spcBef>
              <a:spcPct val="0"/>
            </a:spcBef>
            <a:spcAft>
              <a:spcPct val="35000"/>
            </a:spcAft>
            <a:buNone/>
          </a:pPr>
          <a:r>
            <a:rPr lang="en-US" sz="1400" kern="1200" dirty="0"/>
            <a:t>Comité des parents</a:t>
          </a:r>
          <a:endParaRPr lang="fr-CA" sz="1400" kern="1200" dirty="0"/>
        </a:p>
      </dsp:txBody>
      <dsp:txXfrm>
        <a:off x="3257549" y="0"/>
        <a:ext cx="1343025" cy="642413"/>
      </dsp:txXfrm>
    </dsp:sp>
    <dsp:sp modelId="{08EB2256-6436-4AA6-84A5-2E65D828421E}">
      <dsp:nvSpPr>
        <dsp:cNvPr id="0" name=""/>
        <dsp:cNvSpPr/>
      </dsp:nvSpPr>
      <dsp:spPr>
        <a:xfrm>
          <a:off x="2921793" y="321206"/>
          <a:ext cx="335756" cy="0"/>
        </a:xfrm>
        <a:prstGeom prst="line">
          <a:avLst/>
        </a:prstGeom>
        <a:solidFill>
          <a:schemeClr val="accent5">
            <a:hueOff val="0"/>
            <a:satOff val="0"/>
            <a:lumOff val="0"/>
            <a:alphaOff val="0"/>
          </a:schemeClr>
        </a:solidFill>
        <a:ln w="25400" cap="flat" cmpd="sng" algn="ctr">
          <a:solidFill>
            <a:schemeClr val="accent5">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F8D769-DEFE-4F1A-9AB1-4C0135A0A0D9}">
      <dsp:nvSpPr>
        <dsp:cNvPr id="0" name=""/>
        <dsp:cNvSpPr/>
      </dsp:nvSpPr>
      <dsp:spPr>
        <a:xfrm rot="5400000">
          <a:off x="1234059" y="532733"/>
          <a:ext cx="1898142" cy="1477327"/>
        </a:xfrm>
        <a:prstGeom prst="line">
          <a:avLst/>
        </a:prstGeom>
        <a:solidFill>
          <a:schemeClr val="accent5">
            <a:hueOff val="0"/>
            <a:satOff val="0"/>
            <a:lumOff val="0"/>
            <a:alphaOff val="0"/>
          </a:schemeClr>
        </a:solidFill>
        <a:ln w="25400" cap="flat" cmpd="sng" algn="ctr">
          <a:solidFill>
            <a:schemeClr val="accent5">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56CBC5-6CA9-41DB-8C1A-F73CCCFBE9D0}">
      <dsp:nvSpPr>
        <dsp:cNvPr id="0" name=""/>
        <dsp:cNvSpPr/>
      </dsp:nvSpPr>
      <dsp:spPr>
        <a:xfrm>
          <a:off x="3257549" y="642413"/>
          <a:ext cx="1343025" cy="6424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17780" rIns="17780" bIns="17780" numCol="1" spcCol="1270" anchor="ctr" anchorCtr="0">
          <a:noAutofit/>
        </a:bodyPr>
        <a:lstStyle/>
        <a:p>
          <a:pPr marL="0" lvl="0" indent="0" algn="l" defTabSz="622300" rtl="0">
            <a:lnSpc>
              <a:spcPct val="90000"/>
            </a:lnSpc>
            <a:spcBef>
              <a:spcPct val="0"/>
            </a:spcBef>
            <a:spcAft>
              <a:spcPct val="35000"/>
            </a:spcAft>
            <a:buNone/>
          </a:pPr>
          <a:r>
            <a:rPr lang="en-US" sz="1400" kern="1200" dirty="0"/>
            <a:t>Comité des utilisateurs</a:t>
          </a:r>
          <a:endParaRPr lang="fr-CA" sz="1400" kern="1200" dirty="0"/>
        </a:p>
      </dsp:txBody>
      <dsp:txXfrm>
        <a:off x="3257549" y="642413"/>
        <a:ext cx="1343025" cy="642413"/>
      </dsp:txXfrm>
    </dsp:sp>
    <dsp:sp modelId="{433F3C1F-7AE8-4B83-9A06-8227C08FEF24}">
      <dsp:nvSpPr>
        <dsp:cNvPr id="0" name=""/>
        <dsp:cNvSpPr/>
      </dsp:nvSpPr>
      <dsp:spPr>
        <a:xfrm>
          <a:off x="2921793" y="963620"/>
          <a:ext cx="335756" cy="0"/>
        </a:xfrm>
        <a:prstGeom prst="line">
          <a:avLst/>
        </a:prstGeom>
        <a:solidFill>
          <a:schemeClr val="accent5">
            <a:hueOff val="0"/>
            <a:satOff val="0"/>
            <a:lumOff val="0"/>
            <a:alphaOff val="0"/>
          </a:schemeClr>
        </a:solidFill>
        <a:ln w="25400" cap="flat" cmpd="sng" algn="ctr">
          <a:solidFill>
            <a:schemeClr val="accent5">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1120166-C0D7-459D-B9A7-6B18443E824E}">
      <dsp:nvSpPr>
        <dsp:cNvPr id="0" name=""/>
        <dsp:cNvSpPr/>
      </dsp:nvSpPr>
      <dsp:spPr>
        <a:xfrm rot="5400000">
          <a:off x="1562652" y="1164626"/>
          <a:ext cx="1558804" cy="1157239"/>
        </a:xfrm>
        <a:prstGeom prst="line">
          <a:avLst/>
        </a:prstGeom>
        <a:solidFill>
          <a:schemeClr val="accent5">
            <a:hueOff val="0"/>
            <a:satOff val="0"/>
            <a:lumOff val="0"/>
            <a:alphaOff val="0"/>
          </a:schemeClr>
        </a:solidFill>
        <a:ln w="25400" cap="flat" cmpd="sng" algn="ctr">
          <a:solidFill>
            <a:schemeClr val="accent5">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8FF2A36-D013-4E25-B222-294BD53DB782}">
      <dsp:nvSpPr>
        <dsp:cNvPr id="0" name=""/>
        <dsp:cNvSpPr/>
      </dsp:nvSpPr>
      <dsp:spPr>
        <a:xfrm>
          <a:off x="3257549" y="1284827"/>
          <a:ext cx="1343025" cy="6424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17780" rIns="17780" bIns="17780" numCol="1" spcCol="1270" anchor="ctr" anchorCtr="0">
          <a:noAutofit/>
        </a:bodyPr>
        <a:lstStyle/>
        <a:p>
          <a:pPr marL="0" lvl="0" indent="0" algn="l" defTabSz="622300" rtl="0">
            <a:lnSpc>
              <a:spcPct val="90000"/>
            </a:lnSpc>
            <a:spcBef>
              <a:spcPct val="0"/>
            </a:spcBef>
            <a:spcAft>
              <a:spcPct val="35000"/>
            </a:spcAft>
            <a:buNone/>
          </a:pPr>
          <a:r>
            <a:rPr lang="en-US" sz="1400" kern="1200" dirty="0"/>
            <a:t>Comité de gestion des risques</a:t>
          </a:r>
          <a:endParaRPr lang="fr-CA" sz="1400" kern="1200" dirty="0"/>
        </a:p>
      </dsp:txBody>
      <dsp:txXfrm>
        <a:off x="3257549" y="1284827"/>
        <a:ext cx="1343025" cy="642413"/>
      </dsp:txXfrm>
    </dsp:sp>
    <dsp:sp modelId="{295FB5E6-EDD8-4531-B294-0FF35BA4684D}">
      <dsp:nvSpPr>
        <dsp:cNvPr id="0" name=""/>
        <dsp:cNvSpPr/>
      </dsp:nvSpPr>
      <dsp:spPr>
        <a:xfrm>
          <a:off x="2921793" y="1606034"/>
          <a:ext cx="335756" cy="0"/>
        </a:xfrm>
        <a:prstGeom prst="line">
          <a:avLst/>
        </a:prstGeom>
        <a:solidFill>
          <a:schemeClr val="accent5">
            <a:hueOff val="0"/>
            <a:satOff val="0"/>
            <a:lumOff val="0"/>
            <a:alphaOff val="0"/>
          </a:schemeClr>
        </a:solidFill>
        <a:ln w="25400" cap="flat" cmpd="sng" algn="ctr">
          <a:solidFill>
            <a:schemeClr val="accent5">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8D6AB6-42C5-4101-A907-BAAD1D7B6407}">
      <dsp:nvSpPr>
        <dsp:cNvPr id="0" name=""/>
        <dsp:cNvSpPr/>
      </dsp:nvSpPr>
      <dsp:spPr>
        <a:xfrm rot="5400000">
          <a:off x="1880725" y="1753542"/>
          <a:ext cx="1189024" cy="893111"/>
        </a:xfrm>
        <a:prstGeom prst="line">
          <a:avLst/>
        </a:prstGeom>
        <a:solidFill>
          <a:schemeClr val="accent5">
            <a:hueOff val="0"/>
            <a:satOff val="0"/>
            <a:lumOff val="0"/>
            <a:alphaOff val="0"/>
          </a:schemeClr>
        </a:solidFill>
        <a:ln w="25400" cap="flat" cmpd="sng" algn="ctr">
          <a:solidFill>
            <a:schemeClr val="accent5">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010E92-2F1F-47BE-8DDA-462FBFC8756C}">
      <dsp:nvSpPr>
        <dsp:cNvPr id="0" name=""/>
        <dsp:cNvSpPr/>
      </dsp:nvSpPr>
      <dsp:spPr>
        <a:xfrm>
          <a:off x="3257549" y="1927240"/>
          <a:ext cx="1343025" cy="6424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17780" rIns="17780" bIns="17780" numCol="1" spcCol="1270" anchor="ctr" anchorCtr="0">
          <a:noAutofit/>
        </a:bodyPr>
        <a:lstStyle/>
        <a:p>
          <a:pPr marL="0" lvl="0" indent="0" algn="l" defTabSz="622300" rtl="0">
            <a:lnSpc>
              <a:spcPct val="90000"/>
            </a:lnSpc>
            <a:spcBef>
              <a:spcPct val="0"/>
            </a:spcBef>
            <a:spcAft>
              <a:spcPct val="35000"/>
            </a:spcAft>
            <a:buNone/>
          </a:pPr>
          <a:r>
            <a:rPr lang="en-US" sz="1400" kern="1200" dirty="0"/>
            <a:t>Comité exécutif</a:t>
          </a:r>
          <a:endParaRPr lang="fr-CA" sz="1400" kern="1200" dirty="0"/>
        </a:p>
      </dsp:txBody>
      <dsp:txXfrm>
        <a:off x="3257549" y="1927240"/>
        <a:ext cx="1343025" cy="642413"/>
      </dsp:txXfrm>
    </dsp:sp>
    <dsp:sp modelId="{520A6803-1174-4364-ADBF-842243B7DBEB}">
      <dsp:nvSpPr>
        <dsp:cNvPr id="0" name=""/>
        <dsp:cNvSpPr/>
      </dsp:nvSpPr>
      <dsp:spPr>
        <a:xfrm>
          <a:off x="2921793" y="2248447"/>
          <a:ext cx="335756" cy="0"/>
        </a:xfrm>
        <a:prstGeom prst="line">
          <a:avLst/>
        </a:prstGeom>
        <a:solidFill>
          <a:schemeClr val="accent5">
            <a:hueOff val="0"/>
            <a:satOff val="0"/>
            <a:lumOff val="0"/>
            <a:alphaOff val="0"/>
          </a:schemeClr>
        </a:solidFill>
        <a:ln w="25400" cap="flat" cmpd="sng" algn="ctr">
          <a:solidFill>
            <a:schemeClr val="accent5">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2AC8F4-D0C0-4010-A5B8-A0CAE11D9C40}">
      <dsp:nvSpPr>
        <dsp:cNvPr id="0" name=""/>
        <dsp:cNvSpPr/>
      </dsp:nvSpPr>
      <dsp:spPr>
        <a:xfrm rot="5400000">
          <a:off x="2199559" y="2344787"/>
          <a:ext cx="817275" cy="624058"/>
        </a:xfrm>
        <a:prstGeom prst="line">
          <a:avLst/>
        </a:prstGeom>
        <a:solidFill>
          <a:schemeClr val="accent5">
            <a:hueOff val="0"/>
            <a:satOff val="0"/>
            <a:lumOff val="0"/>
            <a:alphaOff val="0"/>
          </a:schemeClr>
        </a:solidFill>
        <a:ln w="25400" cap="flat" cmpd="sng" algn="ctr">
          <a:solidFill>
            <a:schemeClr val="accent5">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68A723-342D-4258-B4E6-6B1B9A4F83A2}">
      <dsp:nvSpPr>
        <dsp:cNvPr id="0" name=""/>
        <dsp:cNvSpPr/>
      </dsp:nvSpPr>
      <dsp:spPr>
        <a:xfrm>
          <a:off x="63363" y="0"/>
          <a:ext cx="4495800" cy="4495800"/>
        </a:xfrm>
        <a:prstGeom prst="triangle">
          <a:avLst/>
        </a:prstGeom>
        <a:solidFill>
          <a:schemeClr val="accent5">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C1D95C-21EF-4FBC-B85E-780180ADD55D}">
      <dsp:nvSpPr>
        <dsp:cNvPr id="0" name=""/>
        <dsp:cNvSpPr/>
      </dsp:nvSpPr>
      <dsp:spPr>
        <a:xfrm>
          <a:off x="1627555" y="451743"/>
          <a:ext cx="4289687" cy="1079787"/>
        </a:xfrm>
        <a:prstGeom prst="roundRect">
          <a:avLst/>
        </a:prstGeom>
        <a:solidFill>
          <a:schemeClr val="lt1">
            <a:alpha val="90000"/>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just" defTabSz="488950" rtl="0">
            <a:lnSpc>
              <a:spcPct val="90000"/>
            </a:lnSpc>
            <a:spcBef>
              <a:spcPct val="0"/>
            </a:spcBef>
            <a:spcAft>
              <a:spcPct val="35000"/>
            </a:spcAft>
            <a:buNone/>
          </a:pPr>
          <a:r>
            <a:rPr lang="en-US" sz="1100" b="1" kern="1200" dirty="0"/>
            <a:t>La gouvernance : </a:t>
          </a:r>
          <a:r>
            <a:rPr lang="en-US" sz="1100" kern="1200" dirty="0"/>
            <a:t>Nos initiatives en matière de gouvernance visent notamment à améliorer la communication avec le personnel, les clients et les membres du conseil d'administration, tout en veillant à la qualité et à la sécurité. En outre, nous mettons activement à jour notre plan stratégique afin de rester en phase avec nos buts et objectifs.</a:t>
          </a:r>
          <a:endParaRPr lang="fr-CA" sz="1100" kern="1200" dirty="0"/>
        </a:p>
      </dsp:txBody>
      <dsp:txXfrm>
        <a:off x="1680266" y="504454"/>
        <a:ext cx="4184265" cy="974365"/>
      </dsp:txXfrm>
    </dsp:sp>
    <dsp:sp modelId="{05063A24-92AA-4526-AD74-B8A095DF0464}">
      <dsp:nvSpPr>
        <dsp:cNvPr id="0" name=""/>
        <dsp:cNvSpPr/>
      </dsp:nvSpPr>
      <dsp:spPr>
        <a:xfrm>
          <a:off x="1613761" y="1616046"/>
          <a:ext cx="4317274" cy="1150766"/>
        </a:xfrm>
        <a:prstGeom prst="roundRect">
          <a:avLst/>
        </a:prstGeom>
        <a:solidFill>
          <a:schemeClr val="lt1">
            <a:alpha val="90000"/>
            <a:hueOff val="0"/>
            <a:satOff val="0"/>
            <a:lumOff val="0"/>
            <a:alphaOff val="0"/>
          </a:schemeClr>
        </a:solidFill>
        <a:ln w="25400" cap="flat" cmpd="sng" algn="ctr">
          <a:solidFill>
            <a:schemeClr val="accent5">
              <a:shade val="80000"/>
              <a:hueOff val="102610"/>
              <a:satOff val="-1119"/>
              <a:lumOff val="1278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just" defTabSz="488950" rtl="0">
            <a:lnSpc>
              <a:spcPct val="90000"/>
            </a:lnSpc>
            <a:spcBef>
              <a:spcPct val="0"/>
            </a:spcBef>
            <a:spcAft>
              <a:spcPct val="35000"/>
            </a:spcAft>
            <a:buNone/>
          </a:pPr>
          <a:r>
            <a:rPr lang="en-US" sz="1100" b="1" kern="1200" dirty="0"/>
            <a:t>Leadership : </a:t>
          </a:r>
          <a:r>
            <a:rPr lang="en-US" sz="1100" kern="1200" dirty="0"/>
            <a:t>Nous évaluons nos besoins et élaborons un plan stratégique pour rénover et développer nos capacités afin d'atteindre nos objectifs. Nous nous attachons également à améliorer la satisfaction au travail et à promouvoir l'équilibre entre vie professionnelle et vie privée afin de mieux fidéliser le personnel, tout en recherchant activement le retour d'information de la part du personnel et des clients afin d'identifier les domaines susceptibles d'être améliorés.</a:t>
          </a:r>
          <a:endParaRPr lang="fr-CA" sz="1100" kern="1200" dirty="0"/>
        </a:p>
      </dsp:txBody>
      <dsp:txXfrm>
        <a:off x="1669937" y="1672222"/>
        <a:ext cx="4204922" cy="1038414"/>
      </dsp:txXfrm>
    </dsp:sp>
    <dsp:sp modelId="{449AF3A6-AF72-4F3E-8BB7-2DE34EF2A701}">
      <dsp:nvSpPr>
        <dsp:cNvPr id="0" name=""/>
        <dsp:cNvSpPr/>
      </dsp:nvSpPr>
      <dsp:spPr>
        <a:xfrm>
          <a:off x="1641333" y="2851329"/>
          <a:ext cx="4262130" cy="1108211"/>
        </a:xfrm>
        <a:prstGeom prst="roundRect">
          <a:avLst/>
        </a:prstGeom>
        <a:solidFill>
          <a:schemeClr val="lt1">
            <a:alpha val="90000"/>
            <a:hueOff val="0"/>
            <a:satOff val="0"/>
            <a:lumOff val="0"/>
            <a:alphaOff val="0"/>
          </a:schemeClr>
        </a:solidFill>
        <a:ln w="25400" cap="flat" cmpd="sng" algn="ctr">
          <a:solidFill>
            <a:schemeClr val="accent5">
              <a:shade val="80000"/>
              <a:hueOff val="205221"/>
              <a:satOff val="-2238"/>
              <a:lumOff val="2557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just" defTabSz="444500" rtl="0">
            <a:lnSpc>
              <a:spcPct val="90000"/>
            </a:lnSpc>
            <a:spcBef>
              <a:spcPct val="0"/>
            </a:spcBef>
            <a:spcAft>
              <a:spcPct val="35000"/>
            </a:spcAft>
            <a:buNone/>
          </a:pPr>
          <a:r>
            <a:rPr lang="en-US" sz="1000" b="1" kern="1200" dirty="0"/>
            <a:t>Services de réadaptation : </a:t>
          </a:r>
          <a:r>
            <a:rPr lang="en-US" sz="1000" kern="1200" dirty="0"/>
            <a:t>Dans nos services de réadaptation, nous renforçons nos liens avec la recherche afin de rester au fait des meilleures pratiques et de fournir des soins de la plus haute qualité. En outre, nous impliquons activement les clients dans les processus de prise de décision qui les concernent et nous collaborons avec eux et leurs familles pour identifier les indicateurs qui permettent de suivre les progrès réalisés dans le cadre de chaque objectif d'amélioration de la qualité.</a:t>
          </a:r>
          <a:endParaRPr lang="fr-CA" sz="1000" kern="1200" dirty="0"/>
        </a:p>
      </dsp:txBody>
      <dsp:txXfrm>
        <a:off x="1695431" y="2905427"/>
        <a:ext cx="4153934" cy="100001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819FBB-0845-4E38-A57D-C84841C265ED}">
      <dsp:nvSpPr>
        <dsp:cNvPr id="0" name=""/>
        <dsp:cNvSpPr/>
      </dsp:nvSpPr>
      <dsp:spPr>
        <a:xfrm>
          <a:off x="3531" y="1430604"/>
          <a:ext cx="3638615" cy="3659433"/>
        </a:xfrm>
        <a:prstGeom prst="ellipse">
          <a:avLst/>
        </a:prstGeom>
        <a:solidFill>
          <a:schemeClr val="accent5">
            <a:shade val="90000"/>
            <a:hueOff val="265828"/>
            <a:satOff val="-6642"/>
            <a:lumOff val="31782"/>
            <a:alpha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FC77EF-6CFC-4051-9D0D-301171D16D5C}">
      <dsp:nvSpPr>
        <dsp:cNvPr id="0" name=""/>
        <dsp:cNvSpPr/>
      </dsp:nvSpPr>
      <dsp:spPr>
        <a:xfrm>
          <a:off x="477866" y="1825890"/>
          <a:ext cx="2689944" cy="2868862"/>
        </a:xfrm>
        <a:prstGeom prst="ellipse">
          <a:avLst/>
        </a:prstGeom>
        <a:solidFill>
          <a:schemeClr val="accent5">
            <a:shade val="90000"/>
            <a:hueOff val="199371"/>
            <a:satOff val="-4981"/>
            <a:lumOff val="23836"/>
            <a:alphaOff val="-375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B54C7B-CBFB-4AB3-9C25-71FB1BDAE10A}">
      <dsp:nvSpPr>
        <dsp:cNvPr id="0" name=""/>
        <dsp:cNvSpPr/>
      </dsp:nvSpPr>
      <dsp:spPr>
        <a:xfrm>
          <a:off x="735608" y="2173091"/>
          <a:ext cx="2174460" cy="2174460"/>
        </a:xfrm>
        <a:prstGeom prst="ellipse">
          <a:avLst/>
        </a:prstGeom>
        <a:solidFill>
          <a:schemeClr val="accent5">
            <a:shade val="90000"/>
            <a:hueOff val="132914"/>
            <a:satOff val="-3321"/>
            <a:lumOff val="15891"/>
            <a:alphaOff val="-2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704CEBB-8F77-48CE-9052-DADC7FF622C7}">
      <dsp:nvSpPr>
        <dsp:cNvPr id="0" name=""/>
        <dsp:cNvSpPr/>
      </dsp:nvSpPr>
      <dsp:spPr>
        <a:xfrm>
          <a:off x="1170631" y="2608113"/>
          <a:ext cx="1304415" cy="1304415"/>
        </a:xfrm>
        <a:prstGeom prst="ellipse">
          <a:avLst/>
        </a:prstGeom>
        <a:solidFill>
          <a:schemeClr val="accent5">
            <a:shade val="90000"/>
            <a:hueOff val="66457"/>
            <a:satOff val="-1660"/>
            <a:lumOff val="7945"/>
            <a:alphaOff val="-125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863FF4-A98F-4DA0-96DA-B9B4CAA97BA0}">
      <dsp:nvSpPr>
        <dsp:cNvPr id="0" name=""/>
        <dsp:cNvSpPr/>
      </dsp:nvSpPr>
      <dsp:spPr>
        <a:xfrm>
          <a:off x="1605327" y="3042810"/>
          <a:ext cx="435022" cy="435022"/>
        </a:xfrm>
        <a:prstGeom prst="ellipse">
          <a:avLst/>
        </a:prstGeom>
        <a:solidFill>
          <a:schemeClr val="accent5">
            <a:shade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8E640A-507F-4625-AA09-6333801F53DE}">
      <dsp:nvSpPr>
        <dsp:cNvPr id="0" name=""/>
        <dsp:cNvSpPr/>
      </dsp:nvSpPr>
      <dsp:spPr>
        <a:xfrm>
          <a:off x="4343407" y="309227"/>
          <a:ext cx="2016456" cy="690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15240" rIns="15240" bIns="15240" numCol="1" spcCol="1270" anchor="ctr" anchorCtr="0">
          <a:noAutofit/>
        </a:bodyPr>
        <a:lstStyle/>
        <a:p>
          <a:pPr marL="0" lvl="0" indent="0" algn="l" defTabSz="533400" rtl="0">
            <a:lnSpc>
              <a:spcPct val="90000"/>
            </a:lnSpc>
            <a:spcBef>
              <a:spcPct val="0"/>
            </a:spcBef>
            <a:spcAft>
              <a:spcPct val="35000"/>
            </a:spcAft>
            <a:buNone/>
          </a:pPr>
          <a:r>
            <a:rPr lang="en-US" sz="1200" kern="1200" dirty="0">
              <a:solidFill>
                <a:schemeClr val="tx1"/>
              </a:solidFill>
            </a:rPr>
            <a:t>Quatre exercices d'incendie ont été effectués tout au long de l'année</a:t>
          </a:r>
          <a:endParaRPr lang="fr-CA" sz="1200" kern="1200" dirty="0">
            <a:solidFill>
              <a:schemeClr val="tx1"/>
            </a:solidFill>
          </a:endParaRPr>
        </a:p>
      </dsp:txBody>
      <dsp:txXfrm>
        <a:off x="4343407" y="309227"/>
        <a:ext cx="2016456" cy="690818"/>
      </dsp:txXfrm>
    </dsp:sp>
    <dsp:sp modelId="{B710B09E-6F63-4D49-8784-7EDC1CD1C29B}">
      <dsp:nvSpPr>
        <dsp:cNvPr id="0" name=""/>
        <dsp:cNvSpPr/>
      </dsp:nvSpPr>
      <dsp:spPr>
        <a:xfrm>
          <a:off x="3942514" y="677578"/>
          <a:ext cx="489155"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E5CE45D-64EE-46F3-AE6B-6DB44A411AC1}">
      <dsp:nvSpPr>
        <dsp:cNvPr id="0" name=""/>
        <dsp:cNvSpPr/>
      </dsp:nvSpPr>
      <dsp:spPr>
        <a:xfrm rot="5400000">
          <a:off x="1589674" y="910743"/>
          <a:ext cx="2582742" cy="2116414"/>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94B4B43-D622-4712-A39D-EDCF98722379}">
      <dsp:nvSpPr>
        <dsp:cNvPr id="0" name=""/>
        <dsp:cNvSpPr/>
      </dsp:nvSpPr>
      <dsp:spPr>
        <a:xfrm>
          <a:off x="4304949" y="971882"/>
          <a:ext cx="2217128" cy="690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15240" rIns="15240" bIns="15240" numCol="1" spcCol="1270" anchor="ctr" anchorCtr="0">
          <a:noAutofit/>
        </a:bodyPr>
        <a:lstStyle/>
        <a:p>
          <a:pPr marL="0" lvl="0" indent="0" algn="l" defTabSz="533400" rtl="0">
            <a:lnSpc>
              <a:spcPct val="90000"/>
            </a:lnSpc>
            <a:spcBef>
              <a:spcPct val="0"/>
            </a:spcBef>
            <a:spcAft>
              <a:spcPct val="35000"/>
            </a:spcAft>
            <a:buNone/>
          </a:pPr>
          <a:r>
            <a:rPr lang="en-US" sz="1200" kern="1200" dirty="0">
              <a:solidFill>
                <a:schemeClr val="tx1"/>
              </a:solidFill>
            </a:rPr>
            <a:t>Le service des incendies est venu dispenser une formation au personnel et aux clients en octobre 2022.</a:t>
          </a:r>
          <a:endParaRPr lang="fr-CA" sz="1200" kern="1200" dirty="0">
            <a:solidFill>
              <a:schemeClr val="tx1"/>
            </a:solidFill>
          </a:endParaRPr>
        </a:p>
      </dsp:txBody>
      <dsp:txXfrm>
        <a:off x="4304949" y="971882"/>
        <a:ext cx="2217128" cy="690818"/>
      </dsp:txXfrm>
    </dsp:sp>
    <dsp:sp modelId="{887850E3-72B8-4A94-8767-5E8C4430FDDD}">
      <dsp:nvSpPr>
        <dsp:cNvPr id="0" name=""/>
        <dsp:cNvSpPr/>
      </dsp:nvSpPr>
      <dsp:spPr>
        <a:xfrm>
          <a:off x="3942514" y="1408051"/>
          <a:ext cx="489155"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1C7C378-8A71-4AF8-8554-AC87184842F1}">
      <dsp:nvSpPr>
        <dsp:cNvPr id="0" name=""/>
        <dsp:cNvSpPr/>
      </dsp:nvSpPr>
      <dsp:spPr>
        <a:xfrm rot="5400000">
          <a:off x="1969194" y="1585712"/>
          <a:ext cx="2150459" cy="1793571"/>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9A5A12-6DF5-4DF5-BC29-B07E2B830F5B}">
      <dsp:nvSpPr>
        <dsp:cNvPr id="0" name=""/>
        <dsp:cNvSpPr/>
      </dsp:nvSpPr>
      <dsp:spPr>
        <a:xfrm>
          <a:off x="4326179" y="1834695"/>
          <a:ext cx="2195898" cy="690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15240" rIns="15240" bIns="15240" numCol="1" spcCol="1270" anchor="ctr" anchorCtr="0">
          <a:noAutofit/>
        </a:bodyPr>
        <a:lstStyle/>
        <a:p>
          <a:pPr marL="0" lvl="0" indent="0" algn="l" defTabSz="533400" rtl="0">
            <a:lnSpc>
              <a:spcPct val="90000"/>
            </a:lnSpc>
            <a:spcBef>
              <a:spcPct val="0"/>
            </a:spcBef>
            <a:spcAft>
              <a:spcPct val="35000"/>
            </a:spcAft>
            <a:buNone/>
          </a:pPr>
          <a:r>
            <a:rPr lang="en-US" sz="1200" kern="1200" dirty="0">
              <a:solidFill>
                <a:schemeClr val="tx1"/>
              </a:solidFill>
            </a:rPr>
            <a:t>Le programme avec les clients comprenait la prévention des chutes, la sécurité dans la cuisine, la protection des enfants et la sécurité du sommeil. </a:t>
          </a:r>
          <a:endParaRPr lang="fr-CA" sz="1200" kern="1200" dirty="0">
            <a:solidFill>
              <a:schemeClr val="tx1"/>
            </a:solidFill>
          </a:endParaRPr>
        </a:p>
      </dsp:txBody>
      <dsp:txXfrm>
        <a:off x="4326179" y="1834695"/>
        <a:ext cx="2195898" cy="690818"/>
      </dsp:txXfrm>
    </dsp:sp>
    <dsp:sp modelId="{E64B1ED1-2CD8-468B-B290-711019062D34}">
      <dsp:nvSpPr>
        <dsp:cNvPr id="0" name=""/>
        <dsp:cNvSpPr/>
      </dsp:nvSpPr>
      <dsp:spPr>
        <a:xfrm>
          <a:off x="3942514" y="2138524"/>
          <a:ext cx="489155"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126683B-63A6-4E5E-8ACC-1DB7B766B5DD}">
      <dsp:nvSpPr>
        <dsp:cNvPr id="0" name=""/>
        <dsp:cNvSpPr/>
      </dsp:nvSpPr>
      <dsp:spPr>
        <a:xfrm rot="5400000">
          <a:off x="2341344" y="2233094"/>
          <a:ext cx="1695740" cy="150660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E7D7DF-CACF-423E-B9DC-9FB7C2A6DB90}">
      <dsp:nvSpPr>
        <dsp:cNvPr id="0" name=""/>
        <dsp:cNvSpPr/>
      </dsp:nvSpPr>
      <dsp:spPr>
        <a:xfrm>
          <a:off x="4331422" y="2646768"/>
          <a:ext cx="2190655" cy="690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15240" rIns="15240" bIns="15240" numCol="1" spcCol="1270" anchor="ctr" anchorCtr="0">
          <a:noAutofit/>
        </a:bodyPr>
        <a:lstStyle/>
        <a:p>
          <a:pPr marL="0" lvl="0" indent="0" algn="l" defTabSz="533400" rtl="0">
            <a:lnSpc>
              <a:spcPct val="90000"/>
            </a:lnSpc>
            <a:spcBef>
              <a:spcPct val="0"/>
            </a:spcBef>
            <a:spcAft>
              <a:spcPct val="35000"/>
            </a:spcAft>
            <a:buNone/>
          </a:pPr>
          <a:r>
            <a:rPr lang="en-US" sz="1200" kern="1200" dirty="0">
              <a:solidFill>
                <a:schemeClr val="tx1"/>
              </a:solidFill>
            </a:rPr>
            <a:t>La politique de distribution des médicaments a été mise à jour à l'hiver 2022. </a:t>
          </a:r>
          <a:endParaRPr lang="fr-CA" sz="1200" kern="1200" dirty="0">
            <a:solidFill>
              <a:schemeClr val="tx1"/>
            </a:solidFill>
          </a:endParaRPr>
        </a:p>
      </dsp:txBody>
      <dsp:txXfrm>
        <a:off x="4331422" y="2646768"/>
        <a:ext cx="2190655" cy="690818"/>
      </dsp:txXfrm>
    </dsp:sp>
    <dsp:sp modelId="{5B7E9CE4-ECA5-4C8C-8D8D-A0B7B35EAE7C}">
      <dsp:nvSpPr>
        <dsp:cNvPr id="0" name=""/>
        <dsp:cNvSpPr/>
      </dsp:nvSpPr>
      <dsp:spPr>
        <a:xfrm>
          <a:off x="3942514" y="2853343"/>
          <a:ext cx="489155"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5B988D-FE63-4B32-ABD4-6DF4EEEBD00D}">
      <dsp:nvSpPr>
        <dsp:cNvPr id="0" name=""/>
        <dsp:cNvSpPr/>
      </dsp:nvSpPr>
      <dsp:spPr>
        <a:xfrm rot="5400000">
          <a:off x="2711798" y="2916608"/>
          <a:ext cx="1293980" cy="1167451"/>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7E4F1E-6F7A-4239-AF7A-A2204E20180C}">
      <dsp:nvSpPr>
        <dsp:cNvPr id="0" name=""/>
        <dsp:cNvSpPr/>
      </dsp:nvSpPr>
      <dsp:spPr>
        <a:xfrm>
          <a:off x="4331422" y="3284312"/>
          <a:ext cx="2190655" cy="690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15240" rIns="15240" bIns="15240" numCol="1" spcCol="1270" anchor="ctr" anchorCtr="0">
          <a:noAutofit/>
        </a:bodyPr>
        <a:lstStyle/>
        <a:p>
          <a:pPr marL="0" lvl="0" indent="0" algn="l" defTabSz="533400" rtl="0">
            <a:lnSpc>
              <a:spcPct val="90000"/>
            </a:lnSpc>
            <a:spcBef>
              <a:spcPct val="0"/>
            </a:spcBef>
            <a:spcAft>
              <a:spcPct val="35000"/>
            </a:spcAft>
            <a:buNone/>
          </a:pPr>
          <a:r>
            <a:rPr lang="en-US" sz="1200" kern="1200" dirty="0">
              <a:solidFill>
                <a:schemeClr val="tx1"/>
              </a:solidFill>
            </a:rPr>
            <a:t>Le remplacement de la chaudière au mazout par une chaudière électrique a été effectué en août 2022. </a:t>
          </a:r>
          <a:endParaRPr lang="fr-CA" sz="1200" kern="1200" dirty="0">
            <a:solidFill>
              <a:schemeClr val="tx1"/>
            </a:solidFill>
          </a:endParaRPr>
        </a:p>
      </dsp:txBody>
      <dsp:txXfrm>
        <a:off x="4331422" y="3284312"/>
        <a:ext cx="2190655" cy="690818"/>
      </dsp:txXfrm>
    </dsp:sp>
    <dsp:sp modelId="{3BB31AF7-A72C-4290-97E4-451BDD4BBE27}">
      <dsp:nvSpPr>
        <dsp:cNvPr id="0" name=""/>
        <dsp:cNvSpPr/>
      </dsp:nvSpPr>
      <dsp:spPr>
        <a:xfrm>
          <a:off x="3942514" y="3547293"/>
          <a:ext cx="489155"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34578E0-02EE-4C5A-814E-73BDB2EF0B7D}">
      <dsp:nvSpPr>
        <dsp:cNvPr id="0" name=""/>
        <dsp:cNvSpPr/>
      </dsp:nvSpPr>
      <dsp:spPr>
        <a:xfrm rot="5400000">
          <a:off x="3062034" y="3579903"/>
          <a:ext cx="913090" cy="84787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B1AADC-B88C-4CD0-900B-557712948CF9}">
      <dsp:nvSpPr>
        <dsp:cNvPr id="0" name=""/>
        <dsp:cNvSpPr/>
      </dsp:nvSpPr>
      <dsp:spPr>
        <a:xfrm>
          <a:off x="-79830" y="9837"/>
          <a:ext cx="6865260" cy="6705600"/>
        </a:xfrm>
        <a:prstGeom prst="diamond">
          <a:avLst/>
        </a:prstGeom>
        <a:solidFill>
          <a:srgbClr val="D3D7E2"/>
        </a:solidFill>
        <a:ln>
          <a:noFill/>
        </a:ln>
        <a:effectLst/>
      </dsp:spPr>
      <dsp:style>
        <a:lnRef idx="0">
          <a:scrgbClr r="0" g="0" b="0"/>
        </a:lnRef>
        <a:fillRef idx="1">
          <a:scrgbClr r="0" g="0" b="0"/>
        </a:fillRef>
        <a:effectRef idx="0">
          <a:scrgbClr r="0" g="0" b="0"/>
        </a:effectRef>
        <a:fontRef idx="minor"/>
      </dsp:style>
    </dsp:sp>
    <dsp:sp modelId="{534E584F-ECEB-44BB-B8ED-1FFF6F815866}">
      <dsp:nvSpPr>
        <dsp:cNvPr id="0" name=""/>
        <dsp:cNvSpPr/>
      </dsp:nvSpPr>
      <dsp:spPr>
        <a:xfrm>
          <a:off x="536452" y="546156"/>
          <a:ext cx="2816343" cy="2806772"/>
        </a:xfrm>
        <a:prstGeom prst="roundRect">
          <a:avLst/>
        </a:prstGeom>
        <a:solidFill>
          <a:srgbClr val="D3D7E2"/>
        </a:solidFill>
        <a:ln w="25400" cap="flat" cmpd="sng" algn="ctr">
          <a:solidFill>
            <a:srgbClr val="6956F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b="1" u="sng" kern="1200" dirty="0">
              <a:solidFill>
                <a:srgbClr val="6956F6"/>
              </a:solidFill>
            </a:rPr>
            <a:t>Comprendre la pensée positive </a:t>
          </a:r>
          <a:r>
            <a:rPr lang="en-US" sz="1600" kern="1200" dirty="0">
              <a:solidFill>
                <a:srgbClr val="6956F6"/>
              </a:solidFill>
            </a:rPr>
            <a:t>: </a:t>
          </a:r>
          <a:r>
            <a:rPr lang="en-US" sz="1400" kern="1200" dirty="0">
              <a:solidFill>
                <a:srgbClr val="6956F6"/>
              </a:solidFill>
            </a:rPr>
            <a:t>Discussions sur les pensées négatives et les réactions d'anxiété. Les mères ont utilisé un journal de pensées pour explorer d'autres perspectives et ont partagé leurs idées avec leurs pairs.</a:t>
          </a:r>
          <a:endParaRPr lang="fr-CA" sz="1400" kern="1200" dirty="0">
            <a:solidFill>
              <a:srgbClr val="6956F6"/>
            </a:solidFill>
          </a:endParaRPr>
        </a:p>
      </dsp:txBody>
      <dsp:txXfrm>
        <a:off x="673467" y="683171"/>
        <a:ext cx="2542313" cy="2532742"/>
      </dsp:txXfrm>
    </dsp:sp>
    <dsp:sp modelId="{434CD314-1087-451F-AE20-540F5DBCC7A1}">
      <dsp:nvSpPr>
        <dsp:cNvPr id="0" name=""/>
        <dsp:cNvSpPr/>
      </dsp:nvSpPr>
      <dsp:spPr>
        <a:xfrm>
          <a:off x="3443132" y="569981"/>
          <a:ext cx="2816343" cy="2806772"/>
        </a:xfrm>
        <a:prstGeom prst="roundRect">
          <a:avLst/>
        </a:prstGeom>
        <a:solidFill>
          <a:srgbClr val="D3D7E2"/>
        </a:solidFill>
        <a:ln w="25400" cap="flat" cmpd="sng" algn="ctr">
          <a:solidFill>
            <a:srgbClr val="6956F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b="1" u="sng" kern="1200" dirty="0">
              <a:solidFill>
                <a:srgbClr val="6956F6"/>
              </a:solidFill>
            </a:rPr>
            <a:t>Stigmatisation </a:t>
          </a:r>
          <a:r>
            <a:rPr lang="en-US" sz="1500" kern="1200" dirty="0">
              <a:solidFill>
                <a:srgbClr val="6956F6"/>
              </a:solidFill>
            </a:rPr>
            <a:t>: exploration de la stigmatisation et des expériences personnelles. Les mères ont analysé les histoires de personnages confrontés à la stigmatisation, en identifiant ses effets et les réponses possibles.</a:t>
          </a:r>
          <a:endParaRPr lang="fr-CA" sz="1500" kern="1200" dirty="0">
            <a:solidFill>
              <a:srgbClr val="6956F6"/>
            </a:solidFill>
          </a:endParaRPr>
        </a:p>
      </dsp:txBody>
      <dsp:txXfrm>
        <a:off x="3580147" y="706996"/>
        <a:ext cx="2542313" cy="2532742"/>
      </dsp:txXfrm>
    </dsp:sp>
    <dsp:sp modelId="{4DFE4A4F-AC8E-4B9A-BADF-9AB53882D4DE}">
      <dsp:nvSpPr>
        <dsp:cNvPr id="0" name=""/>
        <dsp:cNvSpPr/>
      </dsp:nvSpPr>
      <dsp:spPr>
        <a:xfrm>
          <a:off x="558811" y="3443814"/>
          <a:ext cx="2816343" cy="2806772"/>
        </a:xfrm>
        <a:prstGeom prst="roundRect">
          <a:avLst/>
        </a:prstGeom>
        <a:solidFill>
          <a:srgbClr val="D3D7E2"/>
        </a:solidFill>
        <a:ln w="25400" cap="flat" cmpd="sng" algn="ctr">
          <a:solidFill>
            <a:srgbClr val="6956F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b="1" u="sng" kern="1200" dirty="0">
              <a:solidFill>
                <a:srgbClr val="6956F6"/>
              </a:solidFill>
            </a:rPr>
            <a:t>Déconstruire la procrastination : </a:t>
          </a:r>
        </a:p>
        <a:p>
          <a:pPr marL="0" lvl="0" indent="0" algn="ctr" defTabSz="711200" rtl="0">
            <a:lnSpc>
              <a:spcPct val="90000"/>
            </a:lnSpc>
            <a:spcBef>
              <a:spcPct val="0"/>
            </a:spcBef>
            <a:spcAft>
              <a:spcPct val="35000"/>
            </a:spcAft>
            <a:buNone/>
          </a:pPr>
          <a:r>
            <a:rPr lang="en-US" sz="1400" kern="1200" dirty="0">
              <a:solidFill>
                <a:srgbClr val="6956F6"/>
              </a:solidFill>
            </a:rPr>
            <a:t>Examen de la procrastination et de son influence sur les appels téléphoniques et sur les comportements qu'elle peut influencer. Des mères ont reçu un menu d'un restaurant choisi au hasard et ont été invitées à créer un script contenant des questions sur le reste du menu lorsqu'elles appelaient le restaurant (prix, lieu, plats, etc.).</a:t>
          </a:r>
          <a:endParaRPr lang="fr-CA" sz="1400" kern="1200" dirty="0">
            <a:solidFill>
              <a:srgbClr val="6956F6"/>
            </a:solidFill>
          </a:endParaRPr>
        </a:p>
      </dsp:txBody>
      <dsp:txXfrm>
        <a:off x="695826" y="3580829"/>
        <a:ext cx="2542313" cy="2532742"/>
      </dsp:txXfrm>
    </dsp:sp>
    <dsp:sp modelId="{45B268BF-66E0-4F91-868F-4876F6836164}">
      <dsp:nvSpPr>
        <dsp:cNvPr id="0" name=""/>
        <dsp:cNvSpPr/>
      </dsp:nvSpPr>
      <dsp:spPr>
        <a:xfrm>
          <a:off x="3451527" y="3443814"/>
          <a:ext cx="2816343" cy="2806772"/>
        </a:xfrm>
        <a:prstGeom prst="roundRect">
          <a:avLst/>
        </a:prstGeom>
        <a:solidFill>
          <a:srgbClr val="D3D7E2"/>
        </a:solidFill>
        <a:ln w="25400" cap="flat" cmpd="sng" algn="ctr">
          <a:solidFill>
            <a:srgbClr val="6956F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b="1" u="sng" kern="1200" dirty="0">
              <a:solidFill>
                <a:srgbClr val="6956F6"/>
              </a:solidFill>
            </a:rPr>
            <a:t>Autosoins / Techniques d'autorégulation / Résiliation </a:t>
          </a:r>
          <a:r>
            <a:rPr lang="en-US" sz="1400" kern="1200" dirty="0">
              <a:solidFill>
                <a:srgbClr val="6956F6"/>
              </a:solidFill>
            </a:rPr>
            <a:t>: Discussion sur les techniques d'autosoins actuelles et futures pour gérer l'accablement. </a:t>
          </a:r>
          <a:r>
            <a:rPr lang="en-US" sz="1500" kern="1200" dirty="0">
              <a:solidFill>
                <a:srgbClr val="6956F6"/>
              </a:solidFill>
            </a:rPr>
            <a:t>Les </a:t>
          </a:r>
          <a:r>
            <a:rPr lang="en-US" sz="1400" kern="1200" dirty="0">
              <a:solidFill>
                <a:srgbClr val="6956F6"/>
              </a:solidFill>
            </a:rPr>
            <a:t>mères ont réfléchi aux séances, partagé leurs émotions et exprimé leur intérêt pour la poursuite des séances à l'avenir.</a:t>
          </a:r>
          <a:endParaRPr lang="fr-CA" sz="1500" kern="1200" dirty="0">
            <a:solidFill>
              <a:srgbClr val="6956F6"/>
            </a:solidFill>
          </a:endParaRPr>
        </a:p>
      </dsp:txBody>
      <dsp:txXfrm>
        <a:off x="3588542" y="3580829"/>
        <a:ext cx="2542313" cy="25327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18B1BC-4270-41D5-B5C3-2385E660278B}">
      <dsp:nvSpPr>
        <dsp:cNvPr id="0" name=""/>
        <dsp:cNvSpPr/>
      </dsp:nvSpPr>
      <dsp:spPr>
        <a:xfrm>
          <a:off x="-7833681" y="-1198082"/>
          <a:ext cx="9330364" cy="9330364"/>
        </a:xfrm>
        <a:prstGeom prst="blockArc">
          <a:avLst>
            <a:gd name="adj1" fmla="val 18900000"/>
            <a:gd name="adj2" fmla="val 2700000"/>
            <a:gd name="adj3" fmla="val 232"/>
          </a:avLst>
        </a:pr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79E6854-D40C-465C-8C14-2BBCE161ACE9}">
      <dsp:nvSpPr>
        <dsp:cNvPr id="0" name=""/>
        <dsp:cNvSpPr/>
      </dsp:nvSpPr>
      <dsp:spPr>
        <a:xfrm>
          <a:off x="486434" y="315228"/>
          <a:ext cx="6050394" cy="630180"/>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00205" tIns="35560" rIns="35560" bIns="35560" numCol="1" spcCol="1270" anchor="ctr" anchorCtr="0">
          <a:noAutofit/>
        </a:bodyPr>
        <a:lstStyle/>
        <a:p>
          <a:pPr marL="0" lvl="0" indent="0" algn="l" defTabSz="622300" rtl="0">
            <a:lnSpc>
              <a:spcPct val="90000"/>
            </a:lnSpc>
            <a:spcBef>
              <a:spcPct val="0"/>
            </a:spcBef>
            <a:spcAft>
              <a:spcPct val="35000"/>
            </a:spcAft>
            <a:buNone/>
          </a:pPr>
          <a:r>
            <a:rPr lang="en-US" sz="1400" kern="1200" dirty="0"/>
            <a:t>10 enfants sur 17 avaient leur père déclaré sur leur acte de naissance = 9 pères (enfants multiples). </a:t>
          </a:r>
          <a:endParaRPr lang="fr-CA" sz="1400" kern="1200" dirty="0"/>
        </a:p>
      </dsp:txBody>
      <dsp:txXfrm>
        <a:off x="486434" y="315228"/>
        <a:ext cx="6050394" cy="630180"/>
      </dsp:txXfrm>
    </dsp:sp>
    <dsp:sp modelId="{7FD5DB96-C086-45A1-A78B-C36510AED56A}">
      <dsp:nvSpPr>
        <dsp:cNvPr id="0" name=""/>
        <dsp:cNvSpPr/>
      </dsp:nvSpPr>
      <dsp:spPr>
        <a:xfrm>
          <a:off x="92571" y="236456"/>
          <a:ext cx="787725" cy="787725"/>
        </a:xfrm>
        <a:prstGeom prst="ellipse">
          <a:avLst/>
        </a:prstGeom>
        <a:solidFill>
          <a:schemeClr val="lt1">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2416312D-CEBC-4E0F-BC55-D6681F0EFC4C}">
      <dsp:nvSpPr>
        <dsp:cNvPr id="0" name=""/>
        <dsp:cNvSpPr/>
      </dsp:nvSpPr>
      <dsp:spPr>
        <a:xfrm>
          <a:off x="1057118" y="1261053"/>
          <a:ext cx="5479709" cy="630180"/>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00205" tIns="35560" rIns="35560" bIns="35560" numCol="1" spcCol="1270" anchor="ctr" anchorCtr="0">
          <a:noAutofit/>
        </a:bodyPr>
        <a:lstStyle/>
        <a:p>
          <a:pPr marL="0" lvl="0" indent="0" algn="l" defTabSz="622300" rtl="0">
            <a:lnSpc>
              <a:spcPct val="90000"/>
            </a:lnSpc>
            <a:spcBef>
              <a:spcPct val="0"/>
            </a:spcBef>
            <a:spcAft>
              <a:spcPct val="35000"/>
            </a:spcAft>
            <a:buNone/>
          </a:pPr>
          <a:r>
            <a:rPr lang="en-US" sz="1400" kern="1200" dirty="0"/>
            <a:t>3 enfants vivaient dans un foyer biparental.</a:t>
          </a:r>
          <a:endParaRPr lang="fr-CA" sz="1400" kern="1200" dirty="0"/>
        </a:p>
      </dsp:txBody>
      <dsp:txXfrm>
        <a:off x="1057118" y="1261053"/>
        <a:ext cx="5479709" cy="630180"/>
      </dsp:txXfrm>
    </dsp:sp>
    <dsp:sp modelId="{618A01DD-87C1-497C-9A12-50A77FE4D32C}">
      <dsp:nvSpPr>
        <dsp:cNvPr id="0" name=""/>
        <dsp:cNvSpPr/>
      </dsp:nvSpPr>
      <dsp:spPr>
        <a:xfrm>
          <a:off x="663256" y="1182281"/>
          <a:ext cx="787725" cy="787725"/>
        </a:xfrm>
        <a:prstGeom prst="ellipse">
          <a:avLst/>
        </a:prstGeom>
        <a:solidFill>
          <a:schemeClr val="lt1">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AD22D348-7AC2-4EF3-A278-7554721C4F4A}">
      <dsp:nvSpPr>
        <dsp:cNvPr id="0" name=""/>
        <dsp:cNvSpPr/>
      </dsp:nvSpPr>
      <dsp:spPr>
        <a:xfrm>
          <a:off x="1369851" y="2206185"/>
          <a:ext cx="5166977" cy="630180"/>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00205" tIns="35560" rIns="35560" bIns="35560" numCol="1" spcCol="1270" anchor="ctr" anchorCtr="0">
          <a:noAutofit/>
        </a:bodyPr>
        <a:lstStyle/>
        <a:p>
          <a:pPr marL="0" lvl="0" indent="0" algn="l" defTabSz="622300" rtl="0">
            <a:lnSpc>
              <a:spcPct val="90000"/>
            </a:lnSpc>
            <a:spcBef>
              <a:spcPct val="0"/>
            </a:spcBef>
            <a:spcAft>
              <a:spcPct val="35000"/>
            </a:spcAft>
            <a:buNone/>
          </a:pPr>
          <a:r>
            <a:rPr lang="en-US" sz="1400" kern="1200" dirty="0"/>
            <a:t>1 père avait la garde principale de son enfant.</a:t>
          </a:r>
          <a:endParaRPr lang="fr-CA" sz="1400" kern="1200" dirty="0"/>
        </a:p>
      </dsp:txBody>
      <dsp:txXfrm>
        <a:off x="1369851" y="2206185"/>
        <a:ext cx="5166977" cy="630180"/>
      </dsp:txXfrm>
    </dsp:sp>
    <dsp:sp modelId="{EAF40B7F-34E0-4432-A661-15AAE03B21EB}">
      <dsp:nvSpPr>
        <dsp:cNvPr id="0" name=""/>
        <dsp:cNvSpPr/>
      </dsp:nvSpPr>
      <dsp:spPr>
        <a:xfrm>
          <a:off x="975988" y="2127412"/>
          <a:ext cx="787725" cy="787725"/>
        </a:xfrm>
        <a:prstGeom prst="ellipse">
          <a:avLst/>
        </a:prstGeom>
        <a:solidFill>
          <a:schemeClr val="lt1">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84F3E9C2-E749-4C4E-8C3D-A2D8AA0CADFD}">
      <dsp:nvSpPr>
        <dsp:cNvPr id="0" name=""/>
        <dsp:cNvSpPr/>
      </dsp:nvSpPr>
      <dsp:spPr>
        <a:xfrm>
          <a:off x="1469703" y="3152009"/>
          <a:ext cx="5067124" cy="630180"/>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00205" tIns="35560" rIns="35560" bIns="35560" numCol="1" spcCol="1270" anchor="ctr" anchorCtr="0">
          <a:noAutofit/>
        </a:bodyPr>
        <a:lstStyle/>
        <a:p>
          <a:pPr marL="0" lvl="0" indent="0" algn="l" defTabSz="622300" rtl="0">
            <a:lnSpc>
              <a:spcPct val="90000"/>
            </a:lnSpc>
            <a:spcBef>
              <a:spcPct val="0"/>
            </a:spcBef>
            <a:spcAft>
              <a:spcPct val="35000"/>
            </a:spcAft>
            <a:buNone/>
          </a:pPr>
          <a:r>
            <a:rPr lang="en-US" sz="1400" kern="1200"/>
            <a:t>2 enfants ont eu des visites régulières avec leur père.</a:t>
          </a:r>
          <a:endParaRPr lang="fr-CA" sz="1400" kern="1200"/>
        </a:p>
      </dsp:txBody>
      <dsp:txXfrm>
        <a:off x="1469703" y="3152009"/>
        <a:ext cx="5067124" cy="630180"/>
      </dsp:txXfrm>
    </dsp:sp>
    <dsp:sp modelId="{787505B4-1CEF-46E8-818C-637657107DE8}">
      <dsp:nvSpPr>
        <dsp:cNvPr id="0" name=""/>
        <dsp:cNvSpPr/>
      </dsp:nvSpPr>
      <dsp:spPr>
        <a:xfrm>
          <a:off x="1075841" y="3073237"/>
          <a:ext cx="787725" cy="787725"/>
        </a:xfrm>
        <a:prstGeom prst="ellipse">
          <a:avLst/>
        </a:prstGeom>
        <a:solidFill>
          <a:schemeClr val="lt1">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E1DC757A-A28F-4E8A-8560-99468F650384}">
      <dsp:nvSpPr>
        <dsp:cNvPr id="0" name=""/>
        <dsp:cNvSpPr/>
      </dsp:nvSpPr>
      <dsp:spPr>
        <a:xfrm>
          <a:off x="1369851" y="4097834"/>
          <a:ext cx="5166977" cy="630180"/>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00205" tIns="33020" rIns="33020" bIns="33020" numCol="1" spcCol="1270" anchor="ctr" anchorCtr="0">
          <a:noAutofit/>
        </a:bodyPr>
        <a:lstStyle/>
        <a:p>
          <a:pPr marL="0" lvl="0" indent="0" algn="l" defTabSz="577850" rtl="0">
            <a:lnSpc>
              <a:spcPct val="90000"/>
            </a:lnSpc>
            <a:spcBef>
              <a:spcPct val="0"/>
            </a:spcBef>
            <a:spcAft>
              <a:spcPct val="35000"/>
            </a:spcAft>
            <a:buNone/>
          </a:pPr>
          <a:r>
            <a:rPr lang="en-US" sz="1300" kern="1200" dirty="0"/>
            <a:t>1 enfant avait des contacts limités ou supervisés avec son père, soit en raison de la distance, soit en raison de problèmes personnels ou de problèmes liés à l'intervention de la protection de la jeunesse. </a:t>
          </a:r>
          <a:endParaRPr lang="fr-CA" sz="1300" kern="1200" dirty="0"/>
        </a:p>
      </dsp:txBody>
      <dsp:txXfrm>
        <a:off x="1369851" y="4097834"/>
        <a:ext cx="5166977" cy="630180"/>
      </dsp:txXfrm>
    </dsp:sp>
    <dsp:sp modelId="{1539B582-961E-49A3-A634-A718F6113482}">
      <dsp:nvSpPr>
        <dsp:cNvPr id="0" name=""/>
        <dsp:cNvSpPr/>
      </dsp:nvSpPr>
      <dsp:spPr>
        <a:xfrm>
          <a:off x="975988" y="4019062"/>
          <a:ext cx="787725" cy="787725"/>
        </a:xfrm>
        <a:prstGeom prst="ellipse">
          <a:avLst/>
        </a:prstGeom>
        <a:solidFill>
          <a:schemeClr val="lt1">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5769F4F7-4010-49A0-BBF7-877EF8352E05}">
      <dsp:nvSpPr>
        <dsp:cNvPr id="0" name=""/>
        <dsp:cNvSpPr/>
      </dsp:nvSpPr>
      <dsp:spPr>
        <a:xfrm>
          <a:off x="1057118" y="5042966"/>
          <a:ext cx="5479709" cy="630180"/>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00205" tIns="35560" rIns="35560" bIns="35560" numCol="1" spcCol="1270" anchor="ctr" anchorCtr="0">
          <a:noAutofit/>
        </a:bodyPr>
        <a:lstStyle/>
        <a:p>
          <a:pPr marL="0" lvl="0" indent="0" algn="l" defTabSz="622300" rtl="0">
            <a:lnSpc>
              <a:spcPct val="90000"/>
            </a:lnSpc>
            <a:spcBef>
              <a:spcPct val="0"/>
            </a:spcBef>
            <a:spcAft>
              <a:spcPct val="35000"/>
            </a:spcAft>
            <a:buNone/>
          </a:pPr>
          <a:r>
            <a:rPr lang="en-US" sz="1400" kern="1200" dirty="0"/>
            <a:t>2 pères ont eu des visites ou des contacts téléphoniques occasionnels avec leur enfant.</a:t>
          </a:r>
          <a:endParaRPr lang="fr-CA" sz="1400" kern="1200" dirty="0"/>
        </a:p>
      </dsp:txBody>
      <dsp:txXfrm>
        <a:off x="1057118" y="5042966"/>
        <a:ext cx="5479709" cy="630180"/>
      </dsp:txXfrm>
    </dsp:sp>
    <dsp:sp modelId="{8597EE67-D44A-4179-BDD2-D146AC02E89F}">
      <dsp:nvSpPr>
        <dsp:cNvPr id="0" name=""/>
        <dsp:cNvSpPr/>
      </dsp:nvSpPr>
      <dsp:spPr>
        <a:xfrm>
          <a:off x="663256" y="4964193"/>
          <a:ext cx="787725" cy="787725"/>
        </a:xfrm>
        <a:prstGeom prst="ellipse">
          <a:avLst/>
        </a:prstGeom>
        <a:solidFill>
          <a:schemeClr val="lt1">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FE74CE5A-C4F8-4314-A015-F384FBCA881A}">
      <dsp:nvSpPr>
        <dsp:cNvPr id="0" name=""/>
        <dsp:cNvSpPr/>
      </dsp:nvSpPr>
      <dsp:spPr>
        <a:xfrm>
          <a:off x="486434" y="5988791"/>
          <a:ext cx="6050394" cy="630180"/>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00205" tIns="35560" rIns="35560" bIns="35560" numCol="1" spcCol="1270" anchor="ctr" anchorCtr="0">
          <a:noAutofit/>
        </a:bodyPr>
        <a:lstStyle/>
        <a:p>
          <a:pPr marL="0" lvl="0" indent="0" algn="l" defTabSz="622300" rtl="0">
            <a:lnSpc>
              <a:spcPct val="90000"/>
            </a:lnSpc>
            <a:spcBef>
              <a:spcPct val="0"/>
            </a:spcBef>
            <a:spcAft>
              <a:spcPct val="35000"/>
            </a:spcAft>
            <a:buNone/>
          </a:pPr>
          <a:r>
            <a:rPr lang="en-US" sz="1400" kern="1200" dirty="0"/>
            <a:t>1 père ayant un enfant dans le programme résidentiel a été impliqué dans le programme d'aide à la famille. </a:t>
          </a:r>
          <a:endParaRPr lang="fr-CA" sz="1400" kern="1200" dirty="0"/>
        </a:p>
      </dsp:txBody>
      <dsp:txXfrm>
        <a:off x="486434" y="5988791"/>
        <a:ext cx="6050394" cy="630180"/>
      </dsp:txXfrm>
    </dsp:sp>
    <dsp:sp modelId="{740FD2F5-45F4-4FD4-9AF8-CB782A14A7D0}">
      <dsp:nvSpPr>
        <dsp:cNvPr id="0" name=""/>
        <dsp:cNvSpPr/>
      </dsp:nvSpPr>
      <dsp:spPr>
        <a:xfrm>
          <a:off x="92571" y="5910018"/>
          <a:ext cx="787725" cy="787725"/>
        </a:xfrm>
        <a:prstGeom prst="ellipse">
          <a:avLst/>
        </a:prstGeom>
        <a:solidFill>
          <a:schemeClr val="lt1">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D4C4DE-1F97-42C2-AA7F-4A7ADC6676E7}">
      <dsp:nvSpPr>
        <dsp:cNvPr id="0" name=""/>
        <dsp:cNvSpPr/>
      </dsp:nvSpPr>
      <dsp:spPr>
        <a:xfrm>
          <a:off x="1656" y="128395"/>
          <a:ext cx="2559126" cy="1343408"/>
        </a:xfrm>
        <a:prstGeom prst="chevron">
          <a:avLst/>
        </a:prstGeom>
        <a:solidFill>
          <a:schemeClr val="accent5">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rtl="0">
            <a:lnSpc>
              <a:spcPct val="90000"/>
            </a:lnSpc>
            <a:spcBef>
              <a:spcPct val="0"/>
            </a:spcBef>
            <a:spcAft>
              <a:spcPct val="35000"/>
            </a:spcAft>
            <a:buNone/>
          </a:pPr>
          <a:r>
            <a:rPr lang="en-US" sz="1600" b="1" kern="1200" dirty="0"/>
            <a:t>PROGRAMME D'ÉDUCATION</a:t>
          </a:r>
          <a:endParaRPr lang="fr-CA" sz="1600" kern="1200" dirty="0"/>
        </a:p>
      </dsp:txBody>
      <dsp:txXfrm>
        <a:off x="673360" y="128395"/>
        <a:ext cx="1215718" cy="1343408"/>
      </dsp:txXfrm>
    </dsp:sp>
    <dsp:sp modelId="{24E49174-5533-4972-B778-9BE791EB9946}">
      <dsp:nvSpPr>
        <dsp:cNvPr id="0" name=""/>
        <dsp:cNvSpPr/>
      </dsp:nvSpPr>
      <dsp:spPr>
        <a:xfrm>
          <a:off x="2228095" y="207419"/>
          <a:ext cx="2124074" cy="1185361"/>
        </a:xfrm>
        <a:prstGeom prst="chevron">
          <a:avLst/>
        </a:prstGeom>
        <a:solidFill>
          <a:schemeClr val="accent5">
            <a:alpha val="90000"/>
            <a:tint val="40000"/>
            <a:hueOff val="0"/>
            <a:satOff val="0"/>
            <a:lumOff val="0"/>
            <a:alphaOff val="0"/>
          </a:schemeClr>
        </a:solidFill>
        <a:ln w="254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marL="0" lvl="0" indent="0" algn="ctr" defTabSz="400050" rtl="0">
            <a:lnSpc>
              <a:spcPct val="90000"/>
            </a:lnSpc>
            <a:spcBef>
              <a:spcPct val="0"/>
            </a:spcBef>
            <a:spcAft>
              <a:spcPct val="35000"/>
            </a:spcAft>
            <a:buNone/>
          </a:pPr>
          <a:r>
            <a:rPr lang="en-US" sz="900" kern="1200" dirty="0"/>
            <a:t>4 clients du programme d'éducation ont également été mis en relation avec l'AF et/ou le programme résidentiel au cours de cet exercice.</a:t>
          </a:r>
          <a:endParaRPr lang="fr-CA" sz="900" kern="1200" dirty="0"/>
        </a:p>
      </dsp:txBody>
      <dsp:txXfrm>
        <a:off x="2820776" y="207419"/>
        <a:ext cx="938713" cy="1185361"/>
      </dsp:txXfrm>
    </dsp:sp>
    <dsp:sp modelId="{7AAF2580-9494-4C3A-A019-49791B44D87A}">
      <dsp:nvSpPr>
        <dsp:cNvPr id="0" name=""/>
        <dsp:cNvSpPr/>
      </dsp:nvSpPr>
      <dsp:spPr>
        <a:xfrm>
          <a:off x="4054800" y="207419"/>
          <a:ext cx="2124074" cy="1185361"/>
        </a:xfrm>
        <a:prstGeom prst="chevron">
          <a:avLst/>
        </a:prstGeom>
        <a:solidFill>
          <a:schemeClr val="accent5">
            <a:alpha val="90000"/>
            <a:tint val="40000"/>
            <a:hueOff val="0"/>
            <a:satOff val="0"/>
            <a:lumOff val="0"/>
            <a:alphaOff val="0"/>
          </a:schemeClr>
        </a:solidFill>
        <a:ln w="254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5715" rIns="0" bIns="5715" numCol="1" spcCol="1270" anchor="ctr" anchorCtr="0">
          <a:noAutofit/>
        </a:bodyPr>
        <a:lstStyle/>
        <a:p>
          <a:pPr marL="0" lvl="0" indent="0" algn="ctr" defTabSz="400050" rtl="0">
            <a:lnSpc>
              <a:spcPct val="90000"/>
            </a:lnSpc>
            <a:spcBef>
              <a:spcPct val="0"/>
            </a:spcBef>
            <a:spcAft>
              <a:spcPct val="35000"/>
            </a:spcAft>
            <a:buNone/>
          </a:pPr>
          <a:r>
            <a:rPr lang="en-US" sz="900" kern="1200" dirty="0"/>
            <a:t>3 des 12 étudiants étaient des clients du programme résidentiel au cours des exercices précédents.</a:t>
          </a:r>
          <a:endParaRPr lang="fr-CA" sz="900" kern="1200" dirty="0"/>
        </a:p>
      </dsp:txBody>
      <dsp:txXfrm>
        <a:off x="4647481" y="207419"/>
        <a:ext cx="938713" cy="118536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F2CC63-B1C1-4E0F-A556-5A19CDD9999C}">
      <dsp:nvSpPr>
        <dsp:cNvPr id="0" name=""/>
        <dsp:cNvSpPr/>
      </dsp:nvSpPr>
      <dsp:spPr>
        <a:xfrm>
          <a:off x="1649" y="2"/>
          <a:ext cx="2548608" cy="1169546"/>
        </a:xfrm>
        <a:prstGeom prst="chevron">
          <a:avLst/>
        </a:prstGeom>
        <a:solidFill>
          <a:schemeClr val="accent5">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rtl="0">
            <a:lnSpc>
              <a:spcPct val="90000"/>
            </a:lnSpc>
            <a:spcBef>
              <a:spcPct val="0"/>
            </a:spcBef>
            <a:spcAft>
              <a:spcPct val="35000"/>
            </a:spcAft>
            <a:buNone/>
          </a:pPr>
          <a:r>
            <a:rPr lang="en-US" sz="1800" b="1" kern="1200" dirty="0"/>
            <a:t>PROGRAMME D'AIDE AUX FAMILLES</a:t>
          </a:r>
          <a:endParaRPr lang="fr-CA" sz="1800" kern="1200" dirty="0"/>
        </a:p>
      </dsp:txBody>
      <dsp:txXfrm>
        <a:off x="586422" y="2"/>
        <a:ext cx="1379062" cy="1169546"/>
      </dsp:txXfrm>
    </dsp:sp>
    <dsp:sp modelId="{6E68DD9C-4DD8-4C53-B2DB-7BD00452A0CB}">
      <dsp:nvSpPr>
        <dsp:cNvPr id="0" name=""/>
        <dsp:cNvSpPr/>
      </dsp:nvSpPr>
      <dsp:spPr>
        <a:xfrm>
          <a:off x="2218939" y="0"/>
          <a:ext cx="2115345" cy="1169549"/>
        </a:xfrm>
        <a:prstGeom prst="chevron">
          <a:avLst/>
        </a:prstGeom>
        <a:solidFill>
          <a:schemeClr val="accent5">
            <a:alpha val="90000"/>
            <a:tint val="40000"/>
            <a:hueOff val="0"/>
            <a:satOff val="0"/>
            <a:lumOff val="0"/>
            <a:alphaOff val="0"/>
          </a:schemeClr>
        </a:solidFill>
        <a:ln w="254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6350" rIns="0" bIns="6350" numCol="1" spcCol="1270" anchor="ctr" anchorCtr="0">
          <a:noAutofit/>
        </a:bodyPr>
        <a:lstStyle/>
        <a:p>
          <a:pPr marL="0" lvl="0" indent="0" algn="ctr" defTabSz="444500" rtl="0">
            <a:lnSpc>
              <a:spcPct val="90000"/>
            </a:lnSpc>
            <a:spcBef>
              <a:spcPct val="0"/>
            </a:spcBef>
            <a:spcAft>
              <a:spcPct val="35000"/>
            </a:spcAft>
            <a:buNone/>
          </a:pPr>
          <a:r>
            <a:rPr lang="en-US" sz="1000" kern="1200" dirty="0"/>
            <a:t>3 clients de l'AF ont également été rattachés au programme résidentiel au cours des exercices précédents.</a:t>
          </a:r>
          <a:endParaRPr lang="fr-CA" sz="1000" kern="1200" dirty="0"/>
        </a:p>
      </dsp:txBody>
      <dsp:txXfrm>
        <a:off x="2803714" y="0"/>
        <a:ext cx="945796" cy="1169549"/>
      </dsp:txXfrm>
    </dsp:sp>
    <dsp:sp modelId="{EF0F4EFC-EA14-456D-86B1-6B64E2527639}">
      <dsp:nvSpPr>
        <dsp:cNvPr id="0" name=""/>
        <dsp:cNvSpPr/>
      </dsp:nvSpPr>
      <dsp:spPr>
        <a:xfrm>
          <a:off x="4038136" y="12701"/>
          <a:ext cx="2115345" cy="1144148"/>
        </a:xfrm>
        <a:prstGeom prst="chevron">
          <a:avLst/>
        </a:prstGeom>
        <a:solidFill>
          <a:schemeClr val="accent5">
            <a:alpha val="90000"/>
            <a:tint val="40000"/>
            <a:hueOff val="0"/>
            <a:satOff val="0"/>
            <a:lumOff val="0"/>
            <a:alphaOff val="0"/>
          </a:schemeClr>
        </a:solidFill>
        <a:ln w="254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6350" rIns="0" bIns="6350" numCol="1" spcCol="1270" anchor="ctr" anchorCtr="0">
          <a:noAutofit/>
        </a:bodyPr>
        <a:lstStyle/>
        <a:p>
          <a:pPr marL="0" lvl="0" indent="0" algn="ctr" defTabSz="444500" rtl="0">
            <a:lnSpc>
              <a:spcPct val="90000"/>
            </a:lnSpc>
            <a:spcBef>
              <a:spcPct val="0"/>
            </a:spcBef>
            <a:spcAft>
              <a:spcPct val="35000"/>
            </a:spcAft>
            <a:buNone/>
          </a:pPr>
          <a:r>
            <a:rPr lang="en-US" sz="1000" kern="1200" dirty="0"/>
            <a:t>1 client de l'AF était également lié au programme d'éducation au cours des années fiscales précédentes.</a:t>
          </a:r>
          <a:endParaRPr lang="fr-CA" sz="1000" kern="1200" dirty="0"/>
        </a:p>
      </dsp:txBody>
      <dsp:txXfrm>
        <a:off x="4610210" y="12701"/>
        <a:ext cx="971197" cy="114414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D2E8E5-E834-4C5D-A918-34A84239C39F}">
      <dsp:nvSpPr>
        <dsp:cNvPr id="0" name=""/>
        <dsp:cNvSpPr/>
      </dsp:nvSpPr>
      <dsp:spPr>
        <a:xfrm>
          <a:off x="160297" y="0"/>
          <a:ext cx="5872635" cy="672577"/>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5B4F41-6B39-4B16-8756-1DBD776F6828}">
      <dsp:nvSpPr>
        <dsp:cNvPr id="0" name=""/>
        <dsp:cNvSpPr/>
      </dsp:nvSpPr>
      <dsp:spPr>
        <a:xfrm>
          <a:off x="88668" y="164578"/>
          <a:ext cx="6015894" cy="343420"/>
        </a:xfrm>
        <a:prstGeom prst="roundRect">
          <a:avLst/>
        </a:prstGeom>
        <a:solidFill>
          <a:schemeClr val="accent5">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kern="1200" dirty="0"/>
            <a:t>3 clients ont participé aux trois programmes principaux au cours de plusieurs exercices fiscaux</a:t>
          </a:r>
          <a:r>
            <a:rPr lang="en-US" sz="1000" kern="1200" dirty="0"/>
            <a:t>.</a:t>
          </a:r>
          <a:endParaRPr lang="fr-CA" sz="1000" kern="1200" dirty="0"/>
        </a:p>
      </dsp:txBody>
      <dsp:txXfrm>
        <a:off x="105432" y="181342"/>
        <a:ext cx="5982366" cy="30989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720825-14E7-4EBB-9742-50F6BBAF5260}">
      <dsp:nvSpPr>
        <dsp:cNvPr id="0" name=""/>
        <dsp:cNvSpPr/>
      </dsp:nvSpPr>
      <dsp:spPr>
        <a:xfrm>
          <a:off x="3390900" y="868344"/>
          <a:ext cx="2098574" cy="364215"/>
        </a:xfrm>
        <a:custGeom>
          <a:avLst/>
          <a:gdLst/>
          <a:ahLst/>
          <a:cxnLst/>
          <a:rect l="0" t="0" r="0" b="0"/>
          <a:pathLst>
            <a:path>
              <a:moveTo>
                <a:pt x="0" y="0"/>
              </a:moveTo>
              <a:lnTo>
                <a:pt x="0" y="182107"/>
              </a:lnTo>
              <a:lnTo>
                <a:pt x="2098574" y="182107"/>
              </a:lnTo>
              <a:lnTo>
                <a:pt x="2098574" y="364215"/>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3A188E0-A9FF-4F01-8591-C27CB7E3C887}">
      <dsp:nvSpPr>
        <dsp:cNvPr id="0" name=""/>
        <dsp:cNvSpPr/>
      </dsp:nvSpPr>
      <dsp:spPr>
        <a:xfrm>
          <a:off x="3345179" y="868344"/>
          <a:ext cx="91440" cy="364215"/>
        </a:xfrm>
        <a:custGeom>
          <a:avLst/>
          <a:gdLst/>
          <a:ahLst/>
          <a:cxnLst/>
          <a:rect l="0" t="0" r="0" b="0"/>
          <a:pathLst>
            <a:path>
              <a:moveTo>
                <a:pt x="45720" y="0"/>
              </a:moveTo>
              <a:lnTo>
                <a:pt x="45720" y="364215"/>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4B75AD8-8B37-4A49-A42E-E3683ACBD862}">
      <dsp:nvSpPr>
        <dsp:cNvPr id="0" name=""/>
        <dsp:cNvSpPr/>
      </dsp:nvSpPr>
      <dsp:spPr>
        <a:xfrm>
          <a:off x="1292325" y="868344"/>
          <a:ext cx="2098574" cy="364215"/>
        </a:xfrm>
        <a:custGeom>
          <a:avLst/>
          <a:gdLst/>
          <a:ahLst/>
          <a:cxnLst/>
          <a:rect l="0" t="0" r="0" b="0"/>
          <a:pathLst>
            <a:path>
              <a:moveTo>
                <a:pt x="2098574" y="0"/>
              </a:moveTo>
              <a:lnTo>
                <a:pt x="2098574" y="182107"/>
              </a:lnTo>
              <a:lnTo>
                <a:pt x="0" y="182107"/>
              </a:lnTo>
              <a:lnTo>
                <a:pt x="0" y="364215"/>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604685F-FDE2-4AE6-BF03-DEDD650C8EC6}">
      <dsp:nvSpPr>
        <dsp:cNvPr id="0" name=""/>
        <dsp:cNvSpPr/>
      </dsp:nvSpPr>
      <dsp:spPr>
        <a:xfrm>
          <a:off x="2523720" y="1164"/>
          <a:ext cx="1734359" cy="86717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rtl="0">
            <a:lnSpc>
              <a:spcPct val="90000"/>
            </a:lnSpc>
            <a:spcBef>
              <a:spcPct val="0"/>
            </a:spcBef>
            <a:spcAft>
              <a:spcPct val="35000"/>
            </a:spcAft>
            <a:buNone/>
          </a:pPr>
          <a:r>
            <a:rPr lang="en-US" sz="1100" b="1" kern="1200" dirty="0"/>
            <a:t>PROGRAMME RÉSIDENTIEL</a:t>
          </a:r>
          <a:endParaRPr lang="fr-CA" sz="1100" kern="1200" dirty="0"/>
        </a:p>
      </dsp:txBody>
      <dsp:txXfrm>
        <a:off x="2523720" y="1164"/>
        <a:ext cx="1734359" cy="867179"/>
      </dsp:txXfrm>
    </dsp:sp>
    <dsp:sp modelId="{D28DAF7E-916A-4E3D-A62E-1994C9E4CF81}">
      <dsp:nvSpPr>
        <dsp:cNvPr id="0" name=""/>
        <dsp:cNvSpPr/>
      </dsp:nvSpPr>
      <dsp:spPr>
        <a:xfrm>
          <a:off x="425145" y="1232559"/>
          <a:ext cx="1734359" cy="86717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rtl="0">
            <a:lnSpc>
              <a:spcPct val="90000"/>
            </a:lnSpc>
            <a:spcBef>
              <a:spcPct val="0"/>
            </a:spcBef>
            <a:spcAft>
              <a:spcPct val="35000"/>
            </a:spcAft>
            <a:buNone/>
          </a:pPr>
          <a:r>
            <a:rPr lang="en-US" sz="1100" kern="1200" dirty="0"/>
            <a:t>5 (sur 12) clients résidentiels ont participé à d'autres programmes d'aide sociale au cours de la même année fiscale (41,66%) :</a:t>
          </a:r>
          <a:endParaRPr lang="fr-CA" sz="1100" kern="1200" dirty="0"/>
        </a:p>
      </dsp:txBody>
      <dsp:txXfrm>
        <a:off x="425145" y="1232559"/>
        <a:ext cx="1734359" cy="867179"/>
      </dsp:txXfrm>
    </dsp:sp>
    <dsp:sp modelId="{FEA9D276-FB0E-4566-AF29-C0B7F00050D3}">
      <dsp:nvSpPr>
        <dsp:cNvPr id="0" name=""/>
        <dsp:cNvSpPr/>
      </dsp:nvSpPr>
      <dsp:spPr>
        <a:xfrm>
          <a:off x="2523720" y="1232559"/>
          <a:ext cx="1734359" cy="86717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rtl="0">
            <a:lnSpc>
              <a:spcPct val="90000"/>
            </a:lnSpc>
            <a:spcBef>
              <a:spcPct val="0"/>
            </a:spcBef>
            <a:spcAft>
              <a:spcPct val="35000"/>
            </a:spcAft>
            <a:buNone/>
          </a:pPr>
          <a:r>
            <a:rPr lang="en-US" sz="1100" kern="1200" dirty="0"/>
            <a:t>3 clients résidentiels ont également participé au programme d'éducation au cours de la même année fiscale (25 %).</a:t>
          </a:r>
          <a:endParaRPr lang="fr-CA" sz="1100" kern="1200" dirty="0"/>
        </a:p>
      </dsp:txBody>
      <dsp:txXfrm>
        <a:off x="2523720" y="1232559"/>
        <a:ext cx="1734359" cy="867179"/>
      </dsp:txXfrm>
    </dsp:sp>
    <dsp:sp modelId="{A0E1084C-5A14-418E-8E1E-E189E785D658}">
      <dsp:nvSpPr>
        <dsp:cNvPr id="0" name=""/>
        <dsp:cNvSpPr/>
      </dsp:nvSpPr>
      <dsp:spPr>
        <a:xfrm>
          <a:off x="4622295" y="1232559"/>
          <a:ext cx="1734359" cy="86717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rtl="0">
            <a:lnSpc>
              <a:spcPct val="90000"/>
            </a:lnSpc>
            <a:spcBef>
              <a:spcPct val="0"/>
            </a:spcBef>
            <a:spcAft>
              <a:spcPct val="35000"/>
            </a:spcAft>
            <a:buNone/>
          </a:pPr>
          <a:r>
            <a:rPr lang="en-US" sz="1100" kern="1200" dirty="0"/>
            <a:t>2 clients résidentiels ont été transférés au programme d'aide à la famille après avoir quitté le programme résidentiel (16,66 %).</a:t>
          </a:r>
          <a:endParaRPr lang="fr-CA" sz="1100" kern="1200" dirty="0"/>
        </a:p>
      </dsp:txBody>
      <dsp:txXfrm>
        <a:off x="4622295" y="1232559"/>
        <a:ext cx="1734359" cy="86717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ECB0EB-F6A9-4AF3-871D-4011ED3B742A}">
      <dsp:nvSpPr>
        <dsp:cNvPr id="0" name=""/>
        <dsp:cNvSpPr/>
      </dsp:nvSpPr>
      <dsp:spPr>
        <a:xfrm>
          <a:off x="0" y="607"/>
          <a:ext cx="3505200" cy="310655"/>
        </a:xfrm>
        <a:prstGeom prst="round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rtl="0">
            <a:lnSpc>
              <a:spcPct val="90000"/>
            </a:lnSpc>
            <a:spcBef>
              <a:spcPct val="0"/>
            </a:spcBef>
            <a:spcAft>
              <a:spcPct val="35000"/>
            </a:spcAft>
            <a:buNone/>
          </a:pPr>
          <a:r>
            <a:rPr lang="en-US" sz="1300" kern="1200" dirty="0">
              <a:solidFill>
                <a:sysClr val="windowText" lastClr="000000"/>
              </a:solidFill>
            </a:rPr>
            <a:t>Refuge pour femmes autochtones</a:t>
          </a:r>
          <a:endParaRPr lang="fr-CA" sz="1300" kern="1200" dirty="0">
            <a:solidFill>
              <a:sysClr val="windowText" lastClr="000000"/>
            </a:solidFill>
          </a:endParaRPr>
        </a:p>
      </dsp:txBody>
      <dsp:txXfrm>
        <a:off x="15165" y="15772"/>
        <a:ext cx="3474870" cy="280325"/>
      </dsp:txXfrm>
    </dsp:sp>
    <dsp:sp modelId="{53071BCE-C3EA-4403-A2DF-198A15934D5D}">
      <dsp:nvSpPr>
        <dsp:cNvPr id="0" name=""/>
        <dsp:cNvSpPr/>
      </dsp:nvSpPr>
      <dsp:spPr>
        <a:xfrm>
          <a:off x="0" y="325423"/>
          <a:ext cx="3505200" cy="310655"/>
        </a:xfrm>
        <a:prstGeom prst="round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rtl="0">
            <a:lnSpc>
              <a:spcPct val="90000"/>
            </a:lnSpc>
            <a:spcBef>
              <a:spcPct val="0"/>
            </a:spcBef>
            <a:spcAft>
              <a:spcPct val="35000"/>
            </a:spcAft>
            <a:buNone/>
          </a:pPr>
          <a:r>
            <a:rPr lang="en-US" sz="1300" kern="1200" dirty="0">
              <a:solidFill>
                <a:sysClr val="windowText" lastClr="000000"/>
              </a:solidFill>
            </a:rPr>
            <a:t>Hôpital du Sacré-Cœur</a:t>
          </a:r>
          <a:endParaRPr lang="fr-CA" sz="1300" kern="1200" dirty="0">
            <a:solidFill>
              <a:sysClr val="windowText" lastClr="000000"/>
            </a:solidFill>
          </a:endParaRPr>
        </a:p>
      </dsp:txBody>
      <dsp:txXfrm>
        <a:off x="15165" y="340588"/>
        <a:ext cx="3474870" cy="280325"/>
      </dsp:txXfrm>
    </dsp:sp>
    <dsp:sp modelId="{830F7B4D-E4AF-4E40-90BD-0DFA48A0A044}">
      <dsp:nvSpPr>
        <dsp:cNvPr id="0" name=""/>
        <dsp:cNvSpPr/>
      </dsp:nvSpPr>
      <dsp:spPr>
        <a:xfrm>
          <a:off x="0" y="650240"/>
          <a:ext cx="3505200" cy="310655"/>
        </a:xfrm>
        <a:prstGeom prst="round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rtl="0">
            <a:lnSpc>
              <a:spcPct val="90000"/>
            </a:lnSpc>
            <a:spcBef>
              <a:spcPct val="0"/>
            </a:spcBef>
            <a:spcAft>
              <a:spcPct val="35000"/>
            </a:spcAft>
            <a:buNone/>
          </a:pPr>
          <a:r>
            <a:rPr lang="en-US" sz="1300" kern="1200" dirty="0">
              <a:solidFill>
                <a:sysClr val="windowText" lastClr="000000"/>
              </a:solidFill>
            </a:rPr>
            <a:t>CLSC Cote des Neiges</a:t>
          </a:r>
          <a:endParaRPr lang="fr-CA" sz="1300" kern="1200" dirty="0">
            <a:solidFill>
              <a:sysClr val="windowText" lastClr="000000"/>
            </a:solidFill>
          </a:endParaRPr>
        </a:p>
      </dsp:txBody>
      <dsp:txXfrm>
        <a:off x="15165" y="665405"/>
        <a:ext cx="3474870" cy="280325"/>
      </dsp:txXfrm>
    </dsp:sp>
    <dsp:sp modelId="{0119375C-EF11-4B4B-A020-4CE65E7FF2D9}">
      <dsp:nvSpPr>
        <dsp:cNvPr id="0" name=""/>
        <dsp:cNvSpPr/>
      </dsp:nvSpPr>
      <dsp:spPr>
        <a:xfrm>
          <a:off x="0" y="975056"/>
          <a:ext cx="3505200" cy="310655"/>
        </a:xfrm>
        <a:prstGeom prst="round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rtl="0">
            <a:lnSpc>
              <a:spcPct val="90000"/>
            </a:lnSpc>
            <a:spcBef>
              <a:spcPct val="0"/>
            </a:spcBef>
            <a:spcAft>
              <a:spcPct val="35000"/>
            </a:spcAft>
            <a:buNone/>
          </a:pPr>
          <a:r>
            <a:rPr lang="en-US" sz="1300" kern="1200" dirty="0">
              <a:solidFill>
                <a:sysClr val="windowText" lastClr="000000"/>
              </a:solidFill>
            </a:rPr>
            <a:t>CIUSSS </a:t>
          </a:r>
          <a:r>
            <a:rPr lang="en-US" sz="1300" kern="1200" dirty="0" err="1">
              <a:solidFill>
                <a:sysClr val="windowText" lastClr="000000"/>
              </a:solidFill>
            </a:rPr>
            <a:t>nord de l</a:t>
          </a:r>
          <a:r>
            <a:rPr lang="en-US" sz="1300" kern="1200" dirty="0">
              <a:solidFill>
                <a:sysClr val="windowText" lastClr="000000"/>
              </a:solidFill>
            </a:rPr>
            <a:t>'</a:t>
          </a:r>
          <a:r>
            <a:rPr lang="en-US" sz="1300" kern="1200" dirty="0" err="1">
              <a:solidFill>
                <a:sysClr val="windowText" lastClr="000000"/>
              </a:solidFill>
            </a:rPr>
            <a:t>ile</a:t>
          </a:r>
          <a:endParaRPr lang="fr-CA" sz="1300" kern="1200" dirty="0">
            <a:solidFill>
              <a:sysClr val="windowText" lastClr="000000"/>
            </a:solidFill>
          </a:endParaRPr>
        </a:p>
      </dsp:txBody>
      <dsp:txXfrm>
        <a:off x="15165" y="990221"/>
        <a:ext cx="3474870" cy="280325"/>
      </dsp:txXfrm>
    </dsp:sp>
    <dsp:sp modelId="{3B390AE7-59FA-4E7C-8FB8-A9222F9F05A4}">
      <dsp:nvSpPr>
        <dsp:cNvPr id="0" name=""/>
        <dsp:cNvSpPr/>
      </dsp:nvSpPr>
      <dsp:spPr>
        <a:xfrm>
          <a:off x="0" y="1299873"/>
          <a:ext cx="3505200" cy="310655"/>
        </a:xfrm>
        <a:prstGeom prst="round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rtl="0">
            <a:lnSpc>
              <a:spcPct val="90000"/>
            </a:lnSpc>
            <a:spcBef>
              <a:spcPct val="0"/>
            </a:spcBef>
            <a:spcAft>
              <a:spcPct val="35000"/>
            </a:spcAft>
            <a:buNone/>
          </a:pPr>
          <a:r>
            <a:rPr lang="en-US" sz="1300" kern="1200" dirty="0">
              <a:solidFill>
                <a:sysClr val="windowText" lastClr="000000"/>
              </a:solidFill>
            </a:rPr>
            <a:t>Clinique communautaire de Pointe St Charles</a:t>
          </a:r>
          <a:endParaRPr lang="fr-CA" sz="1300" kern="1200" dirty="0">
            <a:solidFill>
              <a:sysClr val="windowText" lastClr="000000"/>
            </a:solidFill>
          </a:endParaRPr>
        </a:p>
      </dsp:txBody>
      <dsp:txXfrm>
        <a:off x="15165" y="1315038"/>
        <a:ext cx="3474870" cy="280325"/>
      </dsp:txXfrm>
    </dsp:sp>
    <dsp:sp modelId="{B4FB7AD5-2A3B-450B-904C-97A815612559}">
      <dsp:nvSpPr>
        <dsp:cNvPr id="0" name=""/>
        <dsp:cNvSpPr/>
      </dsp:nvSpPr>
      <dsp:spPr>
        <a:xfrm>
          <a:off x="0" y="1624689"/>
          <a:ext cx="3505200" cy="310655"/>
        </a:xfrm>
        <a:prstGeom prst="round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rtl="0">
            <a:lnSpc>
              <a:spcPct val="90000"/>
            </a:lnSpc>
            <a:spcBef>
              <a:spcPct val="0"/>
            </a:spcBef>
            <a:spcAft>
              <a:spcPct val="35000"/>
            </a:spcAft>
            <a:buNone/>
          </a:pPr>
          <a:r>
            <a:rPr lang="en-US" sz="1300" kern="1200" dirty="0">
              <a:solidFill>
                <a:sysClr val="windowText" lastClr="000000"/>
              </a:solidFill>
            </a:rPr>
            <a:t>Maison </a:t>
          </a:r>
          <a:r>
            <a:rPr lang="en-US" sz="1300" kern="1200" dirty="0" err="1">
              <a:solidFill>
                <a:sysClr val="windowText" lastClr="000000"/>
              </a:solidFill>
            </a:rPr>
            <a:t>Transitionnelles </a:t>
          </a:r>
          <a:r>
            <a:rPr lang="en-US" sz="1300" kern="1200" dirty="0">
              <a:solidFill>
                <a:sysClr val="windowText" lastClr="000000"/>
              </a:solidFill>
            </a:rPr>
            <a:t>O3</a:t>
          </a:r>
          <a:endParaRPr lang="fr-CA" sz="1300" kern="1200" dirty="0">
            <a:solidFill>
              <a:sysClr val="windowText" lastClr="000000"/>
            </a:solidFill>
          </a:endParaRPr>
        </a:p>
      </dsp:txBody>
      <dsp:txXfrm>
        <a:off x="15165" y="1639854"/>
        <a:ext cx="3474870" cy="280325"/>
      </dsp:txXfrm>
    </dsp:sp>
    <dsp:sp modelId="{1CBAB18D-8C63-4BD2-BCFA-049151325297}">
      <dsp:nvSpPr>
        <dsp:cNvPr id="0" name=""/>
        <dsp:cNvSpPr/>
      </dsp:nvSpPr>
      <dsp:spPr>
        <a:xfrm>
          <a:off x="0" y="1949506"/>
          <a:ext cx="3505200" cy="310655"/>
        </a:xfrm>
        <a:prstGeom prst="round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rtl="0">
            <a:lnSpc>
              <a:spcPct val="90000"/>
            </a:lnSpc>
            <a:spcBef>
              <a:spcPct val="0"/>
            </a:spcBef>
            <a:spcAft>
              <a:spcPct val="35000"/>
            </a:spcAft>
            <a:buNone/>
          </a:pPr>
          <a:r>
            <a:rPr lang="en-US" sz="1300" kern="1200">
              <a:solidFill>
                <a:sysClr val="windowText" lastClr="000000"/>
              </a:solidFill>
            </a:rPr>
            <a:t>Logi-fem</a:t>
          </a:r>
          <a:endParaRPr lang="fr-CA" sz="1300" kern="1200">
            <a:solidFill>
              <a:sysClr val="windowText" lastClr="000000"/>
            </a:solidFill>
          </a:endParaRPr>
        </a:p>
      </dsp:txBody>
      <dsp:txXfrm>
        <a:off x="15165" y="1964671"/>
        <a:ext cx="3474870" cy="280325"/>
      </dsp:txXfrm>
    </dsp:sp>
    <dsp:sp modelId="{BEA67457-B4D0-45C7-B528-23D8A4D5841B}">
      <dsp:nvSpPr>
        <dsp:cNvPr id="0" name=""/>
        <dsp:cNvSpPr/>
      </dsp:nvSpPr>
      <dsp:spPr>
        <a:xfrm>
          <a:off x="0" y="2274322"/>
          <a:ext cx="3505200" cy="310655"/>
        </a:xfrm>
        <a:prstGeom prst="round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rtl="0">
            <a:lnSpc>
              <a:spcPct val="90000"/>
            </a:lnSpc>
            <a:spcBef>
              <a:spcPct val="0"/>
            </a:spcBef>
            <a:spcAft>
              <a:spcPct val="35000"/>
            </a:spcAft>
            <a:buNone/>
          </a:pPr>
          <a:r>
            <a:rPr lang="en-US" sz="1300" kern="1200" dirty="0">
              <a:solidFill>
                <a:sysClr val="windowText" lastClr="000000"/>
              </a:solidFill>
            </a:rPr>
            <a:t>Maison </a:t>
          </a:r>
          <a:r>
            <a:rPr lang="en-US" sz="1300" kern="1200" dirty="0" err="1">
              <a:solidFill>
                <a:sysClr val="windowText" lastClr="000000"/>
              </a:solidFill>
            </a:rPr>
            <a:t>Bleue </a:t>
          </a:r>
          <a:r>
            <a:rPr lang="en-US" sz="1300" kern="1200" dirty="0">
              <a:solidFill>
                <a:sysClr val="windowText" lastClr="000000"/>
              </a:solidFill>
            </a:rPr>
            <a:t>de Verdun</a:t>
          </a:r>
          <a:endParaRPr lang="fr-CA" sz="1300" kern="1200" dirty="0">
            <a:solidFill>
              <a:sysClr val="windowText" lastClr="000000"/>
            </a:solidFill>
          </a:endParaRPr>
        </a:p>
      </dsp:txBody>
      <dsp:txXfrm>
        <a:off x="15165" y="2289487"/>
        <a:ext cx="3474870" cy="280325"/>
      </dsp:txXfrm>
    </dsp:sp>
    <dsp:sp modelId="{E0D92F61-99CC-4E40-B96E-73A9AE4864A0}">
      <dsp:nvSpPr>
        <dsp:cNvPr id="0" name=""/>
        <dsp:cNvSpPr/>
      </dsp:nvSpPr>
      <dsp:spPr>
        <a:xfrm>
          <a:off x="0" y="2599139"/>
          <a:ext cx="3505200" cy="310655"/>
        </a:xfrm>
        <a:prstGeom prst="round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rtl="0">
            <a:lnSpc>
              <a:spcPct val="90000"/>
            </a:lnSpc>
            <a:spcBef>
              <a:spcPct val="0"/>
            </a:spcBef>
            <a:spcAft>
              <a:spcPct val="35000"/>
            </a:spcAft>
            <a:buNone/>
          </a:pPr>
          <a:r>
            <a:rPr lang="en-US" sz="1300" kern="1200" dirty="0">
              <a:solidFill>
                <a:sysClr val="windowText" lastClr="000000"/>
              </a:solidFill>
            </a:rPr>
            <a:t>La Maison </a:t>
          </a:r>
          <a:r>
            <a:rPr lang="en-US" sz="1300" kern="1200" dirty="0" err="1">
              <a:solidFill>
                <a:sysClr val="windowText" lastClr="000000"/>
              </a:solidFill>
            </a:rPr>
            <a:t>Bleue </a:t>
          </a:r>
          <a:r>
            <a:rPr lang="en-US" sz="1300" kern="1200" dirty="0">
              <a:solidFill>
                <a:sysClr val="windowText" lastClr="000000"/>
              </a:solidFill>
            </a:rPr>
            <a:t>Cote des Neiges</a:t>
          </a:r>
          <a:endParaRPr lang="fr-CA" sz="1300" kern="1200" dirty="0">
            <a:solidFill>
              <a:sysClr val="windowText" lastClr="000000"/>
            </a:solidFill>
          </a:endParaRPr>
        </a:p>
      </dsp:txBody>
      <dsp:txXfrm>
        <a:off x="15165" y="2614304"/>
        <a:ext cx="3474870" cy="28032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D92F61-99CC-4E40-B96E-73A9AE4864A0}">
      <dsp:nvSpPr>
        <dsp:cNvPr id="0" name=""/>
        <dsp:cNvSpPr/>
      </dsp:nvSpPr>
      <dsp:spPr>
        <a:xfrm>
          <a:off x="0" y="2100"/>
          <a:ext cx="3254376" cy="352418"/>
        </a:xfrm>
        <a:prstGeom prst="round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r" defTabSz="577850" rtl="0">
            <a:lnSpc>
              <a:spcPct val="90000"/>
            </a:lnSpc>
            <a:spcBef>
              <a:spcPct val="0"/>
            </a:spcBef>
            <a:spcAft>
              <a:spcPct val="35000"/>
            </a:spcAft>
            <a:buNone/>
          </a:pPr>
          <a:r>
            <a:rPr lang="en-US" sz="1300" kern="1200" dirty="0">
              <a:solidFill>
                <a:sysClr val="windowText" lastClr="000000"/>
              </a:solidFill>
            </a:rPr>
            <a:t>La Maison </a:t>
          </a:r>
          <a:r>
            <a:rPr lang="en-US" sz="1300" kern="1200" dirty="0" err="1">
              <a:solidFill>
                <a:sysClr val="windowText" lastClr="000000"/>
              </a:solidFill>
            </a:rPr>
            <a:t>Bleue </a:t>
          </a:r>
          <a:r>
            <a:rPr lang="en-US" sz="1300" kern="1200" dirty="0">
              <a:solidFill>
                <a:sysClr val="windowText" lastClr="000000"/>
              </a:solidFill>
            </a:rPr>
            <a:t>Cote des Neiges</a:t>
          </a:r>
          <a:endParaRPr lang="fr-CA" sz="1300" kern="1200" dirty="0">
            <a:solidFill>
              <a:sysClr val="windowText" lastClr="000000"/>
            </a:solidFill>
          </a:endParaRPr>
        </a:p>
      </dsp:txBody>
      <dsp:txXfrm>
        <a:off x="17204" y="19304"/>
        <a:ext cx="3219968" cy="318010"/>
      </dsp:txXfrm>
    </dsp:sp>
    <dsp:sp modelId="{A7144188-BB81-4E06-B546-7FA7D5E02A79}">
      <dsp:nvSpPr>
        <dsp:cNvPr id="0" name=""/>
        <dsp:cNvSpPr/>
      </dsp:nvSpPr>
      <dsp:spPr>
        <a:xfrm>
          <a:off x="0" y="364404"/>
          <a:ext cx="3254376" cy="352418"/>
        </a:xfrm>
        <a:prstGeom prst="round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r" defTabSz="577850" rtl="0">
            <a:lnSpc>
              <a:spcPct val="90000"/>
            </a:lnSpc>
            <a:spcBef>
              <a:spcPct val="0"/>
            </a:spcBef>
            <a:spcAft>
              <a:spcPct val="35000"/>
            </a:spcAft>
            <a:buNone/>
          </a:pPr>
          <a:r>
            <a:rPr lang="en-US" sz="1300" kern="1200" dirty="0">
              <a:solidFill>
                <a:sysClr val="windowText" lastClr="000000"/>
              </a:solidFill>
            </a:rPr>
            <a:t>Garage a </a:t>
          </a:r>
          <a:r>
            <a:rPr lang="en-US" sz="1300" kern="1200" dirty="0" err="1">
              <a:solidFill>
                <a:sysClr val="windowText" lastClr="000000"/>
              </a:solidFill>
            </a:rPr>
            <a:t>Musique </a:t>
          </a:r>
          <a:r>
            <a:rPr lang="en-US" sz="1300" kern="1200" dirty="0">
              <a:solidFill>
                <a:sysClr val="windowText" lastClr="000000"/>
              </a:solidFill>
            </a:rPr>
            <a:t>(</a:t>
          </a:r>
          <a:r>
            <a:rPr lang="en-US" sz="1300" kern="1200" dirty="0" err="1">
              <a:solidFill>
                <a:sysClr val="windowText" lastClr="000000"/>
              </a:solidFill>
            </a:rPr>
            <a:t>fondation Dr </a:t>
          </a:r>
          <a:r>
            <a:rPr lang="en-US" sz="1300" kern="1200" dirty="0">
              <a:solidFill>
                <a:sysClr val="windowText" lastClr="000000"/>
              </a:solidFill>
            </a:rPr>
            <a:t>Julien) </a:t>
          </a:r>
          <a:endParaRPr lang="fr-CA" sz="1300" kern="1200" dirty="0">
            <a:solidFill>
              <a:sysClr val="windowText" lastClr="000000"/>
            </a:solidFill>
          </a:endParaRPr>
        </a:p>
      </dsp:txBody>
      <dsp:txXfrm>
        <a:off x="17204" y="381608"/>
        <a:ext cx="3219968" cy="318010"/>
      </dsp:txXfrm>
    </dsp:sp>
    <dsp:sp modelId="{2CDFEDA6-8D2A-4297-AE26-2E9DA6C1D3D2}">
      <dsp:nvSpPr>
        <dsp:cNvPr id="0" name=""/>
        <dsp:cNvSpPr/>
      </dsp:nvSpPr>
      <dsp:spPr>
        <a:xfrm>
          <a:off x="0" y="726708"/>
          <a:ext cx="3254376" cy="352418"/>
        </a:xfrm>
        <a:prstGeom prst="round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r" defTabSz="577850" rtl="0">
            <a:lnSpc>
              <a:spcPct val="90000"/>
            </a:lnSpc>
            <a:spcBef>
              <a:spcPct val="0"/>
            </a:spcBef>
            <a:spcAft>
              <a:spcPct val="35000"/>
            </a:spcAft>
            <a:buNone/>
          </a:pPr>
          <a:r>
            <a:rPr lang="en-US" sz="1300" kern="1200" dirty="0">
              <a:solidFill>
                <a:sysClr val="windowText" lastClr="000000"/>
              </a:solidFill>
            </a:rPr>
            <a:t>Point Legal </a:t>
          </a:r>
          <a:r>
            <a:rPr lang="en-US" sz="1300" kern="1200" dirty="0" err="1">
              <a:solidFill>
                <a:sysClr val="windowText" lastClr="000000"/>
              </a:solidFill>
            </a:rPr>
            <a:t>Inc </a:t>
          </a:r>
          <a:r>
            <a:rPr lang="en-US" sz="1300" kern="1200" dirty="0">
              <a:solidFill>
                <a:sysClr val="windowText" lastClr="000000"/>
              </a:solidFill>
            </a:rPr>
            <a:t>(cabinet d'avocats) - Laval</a:t>
          </a:r>
          <a:endParaRPr lang="fr-CA" sz="1300" kern="1200" dirty="0">
            <a:solidFill>
              <a:sysClr val="windowText" lastClr="000000"/>
            </a:solidFill>
          </a:endParaRPr>
        </a:p>
      </dsp:txBody>
      <dsp:txXfrm>
        <a:off x="17204" y="743912"/>
        <a:ext cx="3219968" cy="318010"/>
      </dsp:txXfrm>
    </dsp:sp>
    <dsp:sp modelId="{857771D2-F912-4883-8A41-92B355C7D4B3}">
      <dsp:nvSpPr>
        <dsp:cNvPr id="0" name=""/>
        <dsp:cNvSpPr/>
      </dsp:nvSpPr>
      <dsp:spPr>
        <a:xfrm>
          <a:off x="0" y="1089012"/>
          <a:ext cx="3254376" cy="352418"/>
        </a:xfrm>
        <a:prstGeom prst="round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r" defTabSz="577850" rtl="0">
            <a:lnSpc>
              <a:spcPct val="90000"/>
            </a:lnSpc>
            <a:spcBef>
              <a:spcPct val="0"/>
            </a:spcBef>
            <a:spcAft>
              <a:spcPct val="35000"/>
            </a:spcAft>
            <a:buNone/>
          </a:pPr>
          <a:r>
            <a:rPr lang="en-US" sz="1300" kern="1200" dirty="0">
              <a:solidFill>
                <a:sysClr val="windowText" lastClr="000000"/>
              </a:solidFill>
            </a:rPr>
            <a:t>CLSC Montréal Nord</a:t>
          </a:r>
          <a:endParaRPr lang="fr-CA" sz="1300" kern="1200" dirty="0">
            <a:solidFill>
              <a:sysClr val="windowText" lastClr="000000"/>
            </a:solidFill>
          </a:endParaRPr>
        </a:p>
      </dsp:txBody>
      <dsp:txXfrm>
        <a:off x="17204" y="1106216"/>
        <a:ext cx="3219968" cy="318010"/>
      </dsp:txXfrm>
    </dsp:sp>
    <dsp:sp modelId="{16E21023-F0AB-4F5E-AA9F-C3D5BA827895}">
      <dsp:nvSpPr>
        <dsp:cNvPr id="0" name=""/>
        <dsp:cNvSpPr/>
      </dsp:nvSpPr>
      <dsp:spPr>
        <a:xfrm>
          <a:off x="0" y="1451316"/>
          <a:ext cx="3254376" cy="352418"/>
        </a:xfrm>
        <a:prstGeom prst="round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r" defTabSz="577850" rtl="0">
            <a:lnSpc>
              <a:spcPct val="90000"/>
            </a:lnSpc>
            <a:spcBef>
              <a:spcPct val="0"/>
            </a:spcBef>
            <a:spcAft>
              <a:spcPct val="35000"/>
            </a:spcAft>
            <a:buNone/>
          </a:pPr>
          <a:r>
            <a:rPr lang="en-US" sz="1300" kern="1200" dirty="0">
              <a:solidFill>
                <a:sysClr val="windowText" lastClr="000000"/>
              </a:solidFill>
            </a:rPr>
            <a:t>CLSC Canton de l'Est</a:t>
          </a:r>
          <a:endParaRPr lang="fr-CA" sz="1300" kern="1200" dirty="0">
            <a:solidFill>
              <a:sysClr val="windowText" lastClr="000000"/>
            </a:solidFill>
          </a:endParaRPr>
        </a:p>
      </dsp:txBody>
      <dsp:txXfrm>
        <a:off x="17204" y="1468520"/>
        <a:ext cx="3219968" cy="318010"/>
      </dsp:txXfrm>
    </dsp:sp>
    <dsp:sp modelId="{7AD6E53B-C101-4AD2-BF50-0095BE9E163A}">
      <dsp:nvSpPr>
        <dsp:cNvPr id="0" name=""/>
        <dsp:cNvSpPr/>
      </dsp:nvSpPr>
      <dsp:spPr>
        <a:xfrm>
          <a:off x="0" y="1813621"/>
          <a:ext cx="3254376" cy="352418"/>
        </a:xfrm>
        <a:prstGeom prst="round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r" defTabSz="577850" rtl="0">
            <a:lnSpc>
              <a:spcPct val="90000"/>
            </a:lnSpc>
            <a:spcBef>
              <a:spcPct val="0"/>
            </a:spcBef>
            <a:spcAft>
              <a:spcPct val="35000"/>
            </a:spcAft>
            <a:buNone/>
          </a:pPr>
          <a:r>
            <a:rPr lang="en-US" sz="1300" kern="1200" dirty="0">
              <a:solidFill>
                <a:sysClr val="windowText" lastClr="000000"/>
              </a:solidFill>
            </a:rPr>
            <a:t>KSCS </a:t>
          </a:r>
          <a:r>
            <a:rPr lang="en-US" sz="1300" kern="1200" dirty="0" err="1">
              <a:solidFill>
                <a:sysClr val="windowText" lastClr="000000"/>
              </a:solidFill>
            </a:rPr>
            <a:t>Kahnawake</a:t>
          </a:r>
          <a:endParaRPr lang="fr-CA" sz="1300" kern="1200" dirty="0">
            <a:solidFill>
              <a:sysClr val="windowText" lastClr="000000"/>
            </a:solidFill>
          </a:endParaRPr>
        </a:p>
      </dsp:txBody>
      <dsp:txXfrm>
        <a:off x="17204" y="1830825"/>
        <a:ext cx="3219968" cy="318010"/>
      </dsp:txXfrm>
    </dsp:sp>
    <dsp:sp modelId="{04EFD201-4373-4E22-BE5F-082820542AD9}">
      <dsp:nvSpPr>
        <dsp:cNvPr id="0" name=""/>
        <dsp:cNvSpPr/>
      </dsp:nvSpPr>
      <dsp:spPr>
        <a:xfrm>
          <a:off x="0" y="2175925"/>
          <a:ext cx="3254376" cy="352418"/>
        </a:xfrm>
        <a:prstGeom prst="round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r" defTabSz="577850" rtl="0">
            <a:lnSpc>
              <a:spcPct val="90000"/>
            </a:lnSpc>
            <a:spcBef>
              <a:spcPct val="0"/>
            </a:spcBef>
            <a:spcAft>
              <a:spcPct val="35000"/>
            </a:spcAft>
            <a:buNone/>
          </a:pPr>
          <a:r>
            <a:rPr lang="en-US" sz="1300" kern="1200" dirty="0" err="1">
              <a:solidFill>
                <a:sysClr val="windowText" lastClr="000000"/>
              </a:solidFill>
            </a:rPr>
            <a:t>Aire Ouverte</a:t>
          </a:r>
          <a:endParaRPr lang="fr-CA" sz="1300" kern="1200" dirty="0">
            <a:solidFill>
              <a:sysClr val="windowText" lastClr="000000"/>
            </a:solidFill>
          </a:endParaRPr>
        </a:p>
      </dsp:txBody>
      <dsp:txXfrm>
        <a:off x="17204" y="2193129"/>
        <a:ext cx="3219968" cy="318010"/>
      </dsp:txXfrm>
    </dsp:sp>
    <dsp:sp modelId="{6E0E4EA1-0180-4245-B312-3B3CFFB402A1}">
      <dsp:nvSpPr>
        <dsp:cNvPr id="0" name=""/>
        <dsp:cNvSpPr/>
      </dsp:nvSpPr>
      <dsp:spPr>
        <a:xfrm>
          <a:off x="0" y="2538229"/>
          <a:ext cx="3254376" cy="352418"/>
        </a:xfrm>
        <a:prstGeom prst="round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r" defTabSz="577850" rtl="0">
            <a:lnSpc>
              <a:spcPct val="90000"/>
            </a:lnSpc>
            <a:spcBef>
              <a:spcPct val="0"/>
            </a:spcBef>
            <a:spcAft>
              <a:spcPct val="35000"/>
            </a:spcAft>
            <a:buNone/>
          </a:pPr>
          <a:r>
            <a:rPr lang="en-US" sz="1300" kern="1200" dirty="0" err="1">
              <a:solidFill>
                <a:sysClr val="windowText" lastClr="000000"/>
              </a:solidFill>
            </a:rPr>
            <a:t>Valorispr </a:t>
          </a:r>
          <a:r>
            <a:rPr lang="en-US" sz="1300" kern="1200" dirty="0">
              <a:solidFill>
                <a:sysClr val="windowText" lastClr="000000"/>
              </a:solidFill>
            </a:rPr>
            <a:t>(ressource communautaire de l'Ontario)</a:t>
          </a:r>
          <a:endParaRPr lang="fr-CA" sz="1300" kern="1200" dirty="0">
            <a:solidFill>
              <a:sysClr val="windowText" lastClr="000000"/>
            </a:solidFill>
          </a:endParaRPr>
        </a:p>
      </dsp:txBody>
      <dsp:txXfrm>
        <a:off x="17204" y="2555433"/>
        <a:ext cx="3219968" cy="318010"/>
      </dsp:txXfrm>
    </dsp:sp>
    <dsp:sp modelId="{E1F619FE-E6C1-4AFF-B25E-D5FA5D465791}">
      <dsp:nvSpPr>
        <dsp:cNvPr id="0" name=""/>
        <dsp:cNvSpPr/>
      </dsp:nvSpPr>
      <dsp:spPr>
        <a:xfrm>
          <a:off x="0" y="2900533"/>
          <a:ext cx="3254376" cy="352418"/>
        </a:xfrm>
        <a:prstGeom prst="round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r" defTabSz="577850" rtl="0">
            <a:lnSpc>
              <a:spcPct val="90000"/>
            </a:lnSpc>
            <a:spcBef>
              <a:spcPct val="0"/>
            </a:spcBef>
            <a:spcAft>
              <a:spcPct val="35000"/>
            </a:spcAft>
            <a:buNone/>
          </a:pPr>
          <a:r>
            <a:rPr lang="en-US" sz="1300" kern="1200" dirty="0">
              <a:solidFill>
                <a:sysClr val="windowText" lastClr="000000"/>
              </a:solidFill>
            </a:rPr>
            <a:t>CIUSSSE CHUS de l'</a:t>
          </a:r>
          <a:r>
            <a:rPr lang="en-US" sz="1300" kern="1200" dirty="0" err="1">
              <a:solidFill>
                <a:sysClr val="windowText" lastClr="000000"/>
              </a:solidFill>
            </a:rPr>
            <a:t>Estrie</a:t>
          </a:r>
          <a:endParaRPr lang="fr-CA" sz="1300" kern="1200" dirty="0">
            <a:solidFill>
              <a:sysClr val="windowText" lastClr="000000"/>
            </a:solidFill>
          </a:endParaRPr>
        </a:p>
      </dsp:txBody>
      <dsp:txXfrm>
        <a:off x="17204" y="2917737"/>
        <a:ext cx="3219968" cy="318010"/>
      </dsp:txXfrm>
    </dsp:sp>
  </dsp:spTree>
</dsp:drawing>
</file>

<file path=ppt/diagrams/layout1.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1.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5F6743-C2DE-4F5C-845C-CC782238C3CE}" type="datetimeFigureOut">
              <a:rPr lang="en-US" smtClean="0"/>
              <a:t>6/26/2026</a:t>
            </a:fld>
            <a:endParaRPr lang="en-US"/>
          </a:p>
        </p:txBody>
      </p:sp>
      <p:sp>
        <p:nvSpPr>
          <p:cNvPr id="4" name="Slide Image Placeholder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Modifier les styles du texte maître</a:t>
            </a:r>
          </a:p>
          <a:p>
            <a:pPr lvl="1"/>
            <a:r>
              <a:rPr lang="en-US"/>
              <a:t>Deuxième niveau</a:t>
            </a:r>
          </a:p>
          <a:p>
            <a:pPr lvl="2"/>
            <a:r>
              <a:rPr lang="en-US"/>
              <a:t>Troisième niveau</a:t>
            </a:r>
          </a:p>
          <a:p>
            <a:pPr lvl="3"/>
            <a:r>
              <a:rPr lang="en-US"/>
              <a:t>Quatrième niveau</a:t>
            </a:r>
          </a:p>
          <a:p>
            <a:pPr lvl="4"/>
            <a:r>
              <a:rPr lang="en-US"/>
              <a:t>Cinquième niveau</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651504-A0A4-4AA7-A314-5BCCCF779852}" type="slidenum">
              <a:rPr lang="en-US" smtClean="0"/>
              <a:t>‹#›</a:t>
            </a:fld>
            <a:endParaRPr lang="en-US"/>
          </a:p>
        </p:txBody>
      </p:sp>
    </p:spTree>
    <p:extLst>
      <p:ext uri="{BB962C8B-B14F-4D97-AF65-F5344CB8AC3E}">
        <p14:creationId xmlns:p14="http://schemas.microsoft.com/office/powerpoint/2010/main" val="2795230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859627" rtl="0" eaLnBrk="1" fontAlgn="auto" latinLnBrk="0" hangingPunct="1">
              <a:lnSpc>
                <a:spcPct val="100000"/>
              </a:lnSpc>
              <a:spcBef>
                <a:spcPts val="0"/>
              </a:spcBef>
              <a:spcAft>
                <a:spcPts val="0"/>
              </a:spcAft>
              <a:buClrTx/>
              <a:buSzTx/>
              <a:buFontTx/>
              <a:buNone/>
              <a:tabLst/>
              <a:defRPr/>
            </a:pPr>
            <a:fld id="{1F651504-A0A4-4AA7-A314-5BCCCF7798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59627"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7157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859627" rtl="0" eaLnBrk="1" fontAlgn="auto" latinLnBrk="0" hangingPunct="1">
              <a:lnSpc>
                <a:spcPct val="100000"/>
              </a:lnSpc>
              <a:spcBef>
                <a:spcPts val="0"/>
              </a:spcBef>
              <a:spcAft>
                <a:spcPts val="0"/>
              </a:spcAft>
              <a:buClrTx/>
              <a:buSzTx/>
              <a:buFontTx/>
              <a:buNone/>
              <a:tabLst/>
              <a:defRPr/>
            </a:pPr>
            <a:fld id="{1F651504-A0A4-4AA7-A314-5BCCCF7798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59627"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1872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859627" rtl="0" eaLnBrk="1" fontAlgn="auto" latinLnBrk="0" hangingPunct="1">
              <a:lnSpc>
                <a:spcPct val="100000"/>
              </a:lnSpc>
              <a:spcBef>
                <a:spcPts val="0"/>
              </a:spcBef>
              <a:spcAft>
                <a:spcPts val="0"/>
              </a:spcAft>
              <a:buClrTx/>
              <a:buSzTx/>
              <a:buFontTx/>
              <a:buNone/>
              <a:tabLst/>
              <a:defRPr/>
            </a:pPr>
            <a:fld id="{1F651504-A0A4-4AA7-A314-5BCCCF7798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59627"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9315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859627" rtl="0" eaLnBrk="1" fontAlgn="auto" latinLnBrk="0" hangingPunct="1">
              <a:lnSpc>
                <a:spcPct val="100000"/>
              </a:lnSpc>
              <a:spcBef>
                <a:spcPts val="0"/>
              </a:spcBef>
              <a:spcAft>
                <a:spcPts val="0"/>
              </a:spcAft>
              <a:buClrTx/>
              <a:buSzTx/>
              <a:buFontTx/>
              <a:buNone/>
              <a:tabLst/>
              <a:defRPr/>
            </a:pPr>
            <a:fld id="{1F651504-A0A4-4AA7-A314-5BCCCF7798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59627"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5924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859627" rtl="0" eaLnBrk="1" fontAlgn="auto" latinLnBrk="0" hangingPunct="1">
              <a:lnSpc>
                <a:spcPct val="100000"/>
              </a:lnSpc>
              <a:spcBef>
                <a:spcPts val="0"/>
              </a:spcBef>
              <a:spcAft>
                <a:spcPts val="0"/>
              </a:spcAft>
              <a:buClrTx/>
              <a:buSzTx/>
              <a:buFontTx/>
              <a:buNone/>
              <a:tabLst/>
              <a:defRPr/>
            </a:pPr>
            <a:fld id="{1F651504-A0A4-4AA7-A314-5BCCCF7798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59627"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4560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859627" rtl="0" eaLnBrk="1" fontAlgn="auto" latinLnBrk="0" hangingPunct="1">
              <a:lnSpc>
                <a:spcPct val="100000"/>
              </a:lnSpc>
              <a:spcBef>
                <a:spcPts val="0"/>
              </a:spcBef>
              <a:spcAft>
                <a:spcPts val="0"/>
              </a:spcAft>
              <a:buClrTx/>
              <a:buSzTx/>
              <a:buFontTx/>
              <a:buNone/>
              <a:tabLst/>
              <a:defRPr/>
            </a:pPr>
            <a:fld id="{1F651504-A0A4-4AA7-A314-5BCCCF7798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59627"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4830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5118" y="2098147"/>
            <a:ext cx="6858000" cy="1447752"/>
          </a:xfrm>
        </p:spPr>
        <p:txBody>
          <a:bodyPr/>
          <a:lstStyle/>
          <a:p>
            <a:r>
              <a:rPr lang="en-US"/>
              <a:t>Click to edit Master title style</a:t>
            </a:r>
          </a:p>
        </p:txBody>
      </p:sp>
      <p:sp>
        <p:nvSpPr>
          <p:cNvPr id="3" name="Subtitle 2"/>
          <p:cNvSpPr>
            <a:spLocks noGrp="1"/>
          </p:cNvSpPr>
          <p:nvPr>
            <p:ph type="subTitle" idx="1"/>
          </p:nvPr>
        </p:nvSpPr>
        <p:spPr>
          <a:xfrm>
            <a:off x="1210236" y="3827319"/>
            <a:ext cx="5647765" cy="1726045"/>
          </a:xfrm>
        </p:spPr>
        <p:txBody>
          <a:bodyPr/>
          <a:lstStyle>
            <a:lvl1pPr marL="0" indent="0" algn="ctr">
              <a:buNone/>
              <a:defRPr>
                <a:solidFill>
                  <a:schemeClr val="tx1">
                    <a:tint val="75000"/>
                  </a:schemeClr>
                </a:solidFill>
              </a:defRPr>
            </a:lvl1pPr>
            <a:lvl2pPr marL="413426" indent="0" algn="ctr">
              <a:buNone/>
              <a:defRPr>
                <a:solidFill>
                  <a:schemeClr val="tx1">
                    <a:tint val="75000"/>
                  </a:schemeClr>
                </a:solidFill>
              </a:defRPr>
            </a:lvl2pPr>
            <a:lvl3pPr marL="826852" indent="0" algn="ctr">
              <a:buNone/>
              <a:defRPr>
                <a:solidFill>
                  <a:schemeClr val="tx1">
                    <a:tint val="75000"/>
                  </a:schemeClr>
                </a:solidFill>
              </a:defRPr>
            </a:lvl3pPr>
            <a:lvl4pPr marL="1240278" indent="0" algn="ctr">
              <a:buNone/>
              <a:defRPr>
                <a:solidFill>
                  <a:schemeClr val="tx1">
                    <a:tint val="75000"/>
                  </a:schemeClr>
                </a:solidFill>
              </a:defRPr>
            </a:lvl4pPr>
            <a:lvl5pPr marL="1653704" indent="0" algn="ctr">
              <a:buNone/>
              <a:defRPr>
                <a:solidFill>
                  <a:schemeClr val="tx1">
                    <a:tint val="75000"/>
                  </a:schemeClr>
                </a:solidFill>
              </a:defRPr>
            </a:lvl5pPr>
            <a:lvl6pPr marL="2067131" indent="0" algn="ctr">
              <a:buNone/>
              <a:defRPr>
                <a:solidFill>
                  <a:schemeClr val="tx1">
                    <a:tint val="75000"/>
                  </a:schemeClr>
                </a:solidFill>
              </a:defRPr>
            </a:lvl6pPr>
            <a:lvl7pPr marL="2480557" indent="0" algn="ctr">
              <a:buNone/>
              <a:defRPr>
                <a:solidFill>
                  <a:schemeClr val="tx1">
                    <a:tint val="75000"/>
                  </a:schemeClr>
                </a:solidFill>
              </a:defRPr>
            </a:lvl7pPr>
            <a:lvl8pPr marL="2893983" indent="0" algn="ctr">
              <a:buNone/>
              <a:defRPr>
                <a:solidFill>
                  <a:schemeClr val="tx1">
                    <a:tint val="75000"/>
                  </a:schemeClr>
                </a:solidFill>
              </a:defRPr>
            </a:lvl8pPr>
            <a:lvl9pPr marL="33074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59D6BF-8401-48F5-B703-524586E79268}" type="datetime1">
              <a:rPr lang="en-US" smtClean="0"/>
              <a:t>6/26/2026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9460EF-DEF8-4DB5-A363-D7515A672C58}" type="datetime1">
              <a:rPr lang="en-US" smtClean="0"/>
              <a:t>6/26/2026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49471" y="270478"/>
            <a:ext cx="1815353" cy="576286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3413" y="270478"/>
            <a:ext cx="5311588" cy="57628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C585E7-0DE5-48A2-9AFC-2BF462C152BF}" type="datetime1">
              <a:rPr lang="en-US" smtClean="0"/>
              <a:t>6/26/2026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10472B-E2B5-4417-90BF-9EA459897552}" type="datetime1">
              <a:rPr lang="en-US" smtClean="0"/>
              <a:t>6/26/2026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37335" y="4340129"/>
            <a:ext cx="6858000" cy="1341438"/>
          </a:xfrm>
        </p:spPr>
        <p:txBody>
          <a:bodyPr anchor="t"/>
          <a:lstStyle>
            <a:lvl1pPr algn="l">
              <a:defRPr sz="3617" b="1" cap="all"/>
            </a:lvl1pPr>
          </a:lstStyle>
          <a:p>
            <a:r>
              <a:rPr lang="en-US"/>
              <a:t>Click to edit Master title style</a:t>
            </a:r>
          </a:p>
        </p:txBody>
      </p:sp>
      <p:sp>
        <p:nvSpPr>
          <p:cNvPr id="3" name="Text Placeholder 2"/>
          <p:cNvSpPr>
            <a:spLocks noGrp="1"/>
          </p:cNvSpPr>
          <p:nvPr>
            <p:ph type="body" idx="1"/>
          </p:nvPr>
        </p:nvSpPr>
        <p:spPr>
          <a:xfrm>
            <a:off x="637335" y="2862673"/>
            <a:ext cx="6858000" cy="1477457"/>
          </a:xfrm>
        </p:spPr>
        <p:txBody>
          <a:bodyPr anchor="b"/>
          <a:lstStyle>
            <a:lvl1pPr marL="0" indent="0">
              <a:buNone/>
              <a:defRPr sz="1808">
                <a:solidFill>
                  <a:schemeClr val="tx1">
                    <a:tint val="75000"/>
                  </a:schemeClr>
                </a:solidFill>
              </a:defRPr>
            </a:lvl1pPr>
            <a:lvl2pPr marL="413426" indent="0">
              <a:buNone/>
              <a:defRPr sz="1627">
                <a:solidFill>
                  <a:schemeClr val="tx1">
                    <a:tint val="75000"/>
                  </a:schemeClr>
                </a:solidFill>
              </a:defRPr>
            </a:lvl2pPr>
            <a:lvl3pPr marL="826852" indent="0">
              <a:buNone/>
              <a:defRPr sz="1446">
                <a:solidFill>
                  <a:schemeClr val="tx1">
                    <a:tint val="75000"/>
                  </a:schemeClr>
                </a:solidFill>
              </a:defRPr>
            </a:lvl3pPr>
            <a:lvl4pPr marL="1240278" indent="0">
              <a:buNone/>
              <a:defRPr sz="1266">
                <a:solidFill>
                  <a:schemeClr val="tx1">
                    <a:tint val="75000"/>
                  </a:schemeClr>
                </a:solidFill>
              </a:defRPr>
            </a:lvl4pPr>
            <a:lvl5pPr marL="1653704" indent="0">
              <a:buNone/>
              <a:defRPr sz="1266">
                <a:solidFill>
                  <a:schemeClr val="tx1">
                    <a:tint val="75000"/>
                  </a:schemeClr>
                </a:solidFill>
              </a:defRPr>
            </a:lvl5pPr>
            <a:lvl6pPr marL="2067131" indent="0">
              <a:buNone/>
              <a:defRPr sz="1266">
                <a:solidFill>
                  <a:schemeClr val="tx1">
                    <a:tint val="75000"/>
                  </a:schemeClr>
                </a:solidFill>
              </a:defRPr>
            </a:lvl6pPr>
            <a:lvl7pPr marL="2480557" indent="0">
              <a:buNone/>
              <a:defRPr sz="1266">
                <a:solidFill>
                  <a:schemeClr val="tx1">
                    <a:tint val="75000"/>
                  </a:schemeClr>
                </a:solidFill>
              </a:defRPr>
            </a:lvl7pPr>
            <a:lvl8pPr marL="2893983" indent="0">
              <a:buNone/>
              <a:defRPr sz="1266">
                <a:solidFill>
                  <a:schemeClr val="tx1">
                    <a:tint val="75000"/>
                  </a:schemeClr>
                </a:solidFill>
              </a:defRPr>
            </a:lvl8pPr>
            <a:lvl9pPr marL="3307409" indent="0">
              <a:buNone/>
              <a:defRPr sz="126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071E4D6-39CA-43B3-854B-4787093358F7}" type="datetime1">
              <a:rPr lang="en-US" smtClean="0"/>
              <a:t>6/26/2026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3412" y="1575955"/>
            <a:ext cx="3563471" cy="4457388"/>
          </a:xfrm>
        </p:spPr>
        <p:txBody>
          <a:bodyPr/>
          <a:lstStyle>
            <a:lvl1pPr>
              <a:defRPr sz="2532"/>
            </a:lvl1pPr>
            <a:lvl2pPr>
              <a:defRPr sz="2170"/>
            </a:lvl2pPr>
            <a:lvl3pPr>
              <a:defRPr sz="1808"/>
            </a:lvl3pPr>
            <a:lvl4pPr>
              <a:defRPr sz="1627"/>
            </a:lvl4pPr>
            <a:lvl5pPr>
              <a:defRPr sz="1627"/>
            </a:lvl5pPr>
            <a:lvl6pPr>
              <a:defRPr sz="1627"/>
            </a:lvl6pPr>
            <a:lvl7pPr>
              <a:defRPr sz="1627"/>
            </a:lvl7pPr>
            <a:lvl8pPr>
              <a:defRPr sz="1627"/>
            </a:lvl8pPr>
            <a:lvl9pPr>
              <a:defRPr sz="162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01353" y="1575955"/>
            <a:ext cx="3563471" cy="4457388"/>
          </a:xfrm>
        </p:spPr>
        <p:txBody>
          <a:bodyPr/>
          <a:lstStyle>
            <a:lvl1pPr>
              <a:defRPr sz="2532"/>
            </a:lvl1pPr>
            <a:lvl2pPr>
              <a:defRPr sz="2170"/>
            </a:lvl2pPr>
            <a:lvl3pPr>
              <a:defRPr sz="1808"/>
            </a:lvl3pPr>
            <a:lvl4pPr>
              <a:defRPr sz="1627"/>
            </a:lvl4pPr>
            <a:lvl5pPr>
              <a:defRPr sz="1627"/>
            </a:lvl5pPr>
            <a:lvl6pPr>
              <a:defRPr sz="1627"/>
            </a:lvl6pPr>
            <a:lvl7pPr>
              <a:defRPr sz="1627"/>
            </a:lvl7pPr>
            <a:lvl8pPr>
              <a:defRPr sz="1627"/>
            </a:lvl8pPr>
            <a:lvl9pPr>
              <a:defRPr sz="162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3000C16-1941-47E7-8A04-9BBA879AE00F}" type="datetime1">
              <a:rPr lang="en-US" smtClean="0"/>
              <a:t>6/26/2026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03412" y="1511854"/>
            <a:ext cx="3564872" cy="630069"/>
          </a:xfrm>
        </p:spPr>
        <p:txBody>
          <a:bodyPr anchor="b"/>
          <a:lstStyle>
            <a:lvl1pPr marL="0" indent="0">
              <a:buNone/>
              <a:defRPr sz="2170" b="1"/>
            </a:lvl1pPr>
            <a:lvl2pPr marL="413426" indent="0">
              <a:buNone/>
              <a:defRPr sz="1808" b="1"/>
            </a:lvl2pPr>
            <a:lvl3pPr marL="826852" indent="0">
              <a:buNone/>
              <a:defRPr sz="1627" b="1"/>
            </a:lvl3pPr>
            <a:lvl4pPr marL="1240278" indent="0">
              <a:buNone/>
              <a:defRPr sz="1446" b="1"/>
            </a:lvl4pPr>
            <a:lvl5pPr marL="1653704" indent="0">
              <a:buNone/>
              <a:defRPr sz="1446" b="1"/>
            </a:lvl5pPr>
            <a:lvl6pPr marL="2067131" indent="0">
              <a:buNone/>
              <a:defRPr sz="1446" b="1"/>
            </a:lvl6pPr>
            <a:lvl7pPr marL="2480557" indent="0">
              <a:buNone/>
              <a:defRPr sz="1446" b="1"/>
            </a:lvl7pPr>
            <a:lvl8pPr marL="2893983" indent="0">
              <a:buNone/>
              <a:defRPr sz="1446" b="1"/>
            </a:lvl8pPr>
            <a:lvl9pPr marL="3307409" indent="0">
              <a:buNone/>
              <a:defRPr sz="1446" b="1"/>
            </a:lvl9pPr>
          </a:lstStyle>
          <a:p>
            <a:pPr lvl="0"/>
            <a:r>
              <a:rPr lang="en-US"/>
              <a:t>Click to edit Master text styles</a:t>
            </a:r>
          </a:p>
        </p:txBody>
      </p:sp>
      <p:sp>
        <p:nvSpPr>
          <p:cNvPr id="4" name="Content Placeholder 3"/>
          <p:cNvSpPr>
            <a:spLocks noGrp="1"/>
          </p:cNvSpPr>
          <p:nvPr>
            <p:ph sz="half" idx="2"/>
          </p:nvPr>
        </p:nvSpPr>
        <p:spPr>
          <a:xfrm>
            <a:off x="403412" y="2141922"/>
            <a:ext cx="3564872" cy="3891420"/>
          </a:xfrm>
        </p:spPr>
        <p:txBody>
          <a:bodyPr/>
          <a:lstStyle>
            <a:lvl1pPr>
              <a:defRPr sz="2170"/>
            </a:lvl1pPr>
            <a:lvl2pPr>
              <a:defRPr sz="1808"/>
            </a:lvl2pPr>
            <a:lvl3pPr>
              <a:defRPr sz="1627"/>
            </a:lvl3pPr>
            <a:lvl4pPr>
              <a:defRPr sz="1446"/>
            </a:lvl4pPr>
            <a:lvl5pPr>
              <a:defRPr sz="1446"/>
            </a:lvl5pPr>
            <a:lvl6pPr>
              <a:defRPr sz="1446"/>
            </a:lvl6pPr>
            <a:lvl7pPr>
              <a:defRPr sz="1446"/>
            </a:lvl7pPr>
            <a:lvl8pPr>
              <a:defRPr sz="1446"/>
            </a:lvl8pPr>
            <a:lvl9pPr>
              <a:defRPr sz="144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098552" y="1511854"/>
            <a:ext cx="3566272" cy="630069"/>
          </a:xfrm>
        </p:spPr>
        <p:txBody>
          <a:bodyPr anchor="b"/>
          <a:lstStyle>
            <a:lvl1pPr marL="0" indent="0">
              <a:buNone/>
              <a:defRPr sz="2170" b="1"/>
            </a:lvl1pPr>
            <a:lvl2pPr marL="413426" indent="0">
              <a:buNone/>
              <a:defRPr sz="1808" b="1"/>
            </a:lvl2pPr>
            <a:lvl3pPr marL="826852" indent="0">
              <a:buNone/>
              <a:defRPr sz="1627" b="1"/>
            </a:lvl3pPr>
            <a:lvl4pPr marL="1240278" indent="0">
              <a:buNone/>
              <a:defRPr sz="1446" b="1"/>
            </a:lvl4pPr>
            <a:lvl5pPr marL="1653704" indent="0">
              <a:buNone/>
              <a:defRPr sz="1446" b="1"/>
            </a:lvl5pPr>
            <a:lvl6pPr marL="2067131" indent="0">
              <a:buNone/>
              <a:defRPr sz="1446" b="1"/>
            </a:lvl6pPr>
            <a:lvl7pPr marL="2480557" indent="0">
              <a:buNone/>
              <a:defRPr sz="1446" b="1"/>
            </a:lvl7pPr>
            <a:lvl8pPr marL="2893983" indent="0">
              <a:buNone/>
              <a:defRPr sz="1446" b="1"/>
            </a:lvl8pPr>
            <a:lvl9pPr marL="3307409" indent="0">
              <a:buNone/>
              <a:defRPr sz="1446" b="1"/>
            </a:lvl9pPr>
          </a:lstStyle>
          <a:p>
            <a:pPr lvl="0"/>
            <a:r>
              <a:rPr lang="en-US"/>
              <a:t>Click to edit Master text styles</a:t>
            </a:r>
          </a:p>
        </p:txBody>
      </p:sp>
      <p:sp>
        <p:nvSpPr>
          <p:cNvPr id="6" name="Content Placeholder 5"/>
          <p:cNvSpPr>
            <a:spLocks noGrp="1"/>
          </p:cNvSpPr>
          <p:nvPr>
            <p:ph sz="quarter" idx="4"/>
          </p:nvPr>
        </p:nvSpPr>
        <p:spPr>
          <a:xfrm>
            <a:off x="4098552" y="2141922"/>
            <a:ext cx="3566272" cy="3891420"/>
          </a:xfrm>
        </p:spPr>
        <p:txBody>
          <a:bodyPr/>
          <a:lstStyle>
            <a:lvl1pPr>
              <a:defRPr sz="2170"/>
            </a:lvl1pPr>
            <a:lvl2pPr>
              <a:defRPr sz="1808"/>
            </a:lvl2pPr>
            <a:lvl3pPr>
              <a:defRPr sz="1627"/>
            </a:lvl3pPr>
            <a:lvl4pPr>
              <a:defRPr sz="1446"/>
            </a:lvl4pPr>
            <a:lvl5pPr>
              <a:defRPr sz="1446"/>
            </a:lvl5pPr>
            <a:lvl6pPr>
              <a:defRPr sz="1446"/>
            </a:lvl6pPr>
            <a:lvl7pPr>
              <a:defRPr sz="1446"/>
            </a:lvl7pPr>
            <a:lvl8pPr>
              <a:defRPr sz="1446"/>
            </a:lvl8pPr>
            <a:lvl9pPr>
              <a:defRPr sz="144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F5608D-8BDC-4E03-B1B5-EDEFF5F056F6}" type="datetime1">
              <a:rPr lang="en-US" smtClean="0"/>
              <a:t>6/26/2026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E60A76E-DC70-4453-8E05-280A60C3785E}" type="datetime1">
              <a:rPr lang="en-US" smtClean="0"/>
              <a:t>6/26/2026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C1AAF4-A9ED-4F45-B2D3-9B0082E0DD2C}" type="datetime1">
              <a:rPr lang="en-US" smtClean="0"/>
              <a:t>6/26/2026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3412" y="268913"/>
            <a:ext cx="2654394" cy="1144443"/>
          </a:xfrm>
        </p:spPr>
        <p:txBody>
          <a:bodyPr anchor="b"/>
          <a:lstStyle>
            <a:lvl1pPr algn="l">
              <a:defRPr sz="1808" b="1"/>
            </a:lvl1pPr>
          </a:lstStyle>
          <a:p>
            <a:r>
              <a:rPr lang="en-US"/>
              <a:t>Click to edit Master title style</a:t>
            </a:r>
          </a:p>
        </p:txBody>
      </p:sp>
      <p:sp>
        <p:nvSpPr>
          <p:cNvPr id="3" name="Content Placeholder 2"/>
          <p:cNvSpPr>
            <a:spLocks noGrp="1"/>
          </p:cNvSpPr>
          <p:nvPr>
            <p:ph idx="1"/>
          </p:nvPr>
        </p:nvSpPr>
        <p:spPr>
          <a:xfrm>
            <a:off x="3154456" y="268915"/>
            <a:ext cx="4510368" cy="5764429"/>
          </a:xfrm>
        </p:spPr>
        <p:txBody>
          <a:bodyPr/>
          <a:lstStyle>
            <a:lvl1pPr>
              <a:defRPr sz="2894"/>
            </a:lvl1pPr>
            <a:lvl2pPr>
              <a:defRPr sz="2532"/>
            </a:lvl2pPr>
            <a:lvl3pPr>
              <a:defRPr sz="2170"/>
            </a:lvl3pPr>
            <a:lvl4pPr>
              <a:defRPr sz="1808"/>
            </a:lvl4pPr>
            <a:lvl5pPr>
              <a:defRPr sz="1808"/>
            </a:lvl5pPr>
            <a:lvl6pPr>
              <a:defRPr sz="1808"/>
            </a:lvl6pPr>
            <a:lvl7pPr>
              <a:defRPr sz="1808"/>
            </a:lvl7pPr>
            <a:lvl8pPr>
              <a:defRPr sz="1808"/>
            </a:lvl8pPr>
            <a:lvl9pPr>
              <a:defRPr sz="180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03412" y="1413357"/>
            <a:ext cx="2654394" cy="4619986"/>
          </a:xfrm>
        </p:spPr>
        <p:txBody>
          <a:bodyPr/>
          <a:lstStyle>
            <a:lvl1pPr marL="0" indent="0">
              <a:buNone/>
              <a:defRPr sz="1266"/>
            </a:lvl1pPr>
            <a:lvl2pPr marL="413426" indent="0">
              <a:buNone/>
              <a:defRPr sz="1086"/>
            </a:lvl2pPr>
            <a:lvl3pPr marL="826852" indent="0">
              <a:buNone/>
              <a:defRPr sz="905"/>
            </a:lvl3pPr>
            <a:lvl4pPr marL="1240278" indent="0">
              <a:buNone/>
              <a:defRPr sz="814"/>
            </a:lvl4pPr>
            <a:lvl5pPr marL="1653704" indent="0">
              <a:buNone/>
              <a:defRPr sz="814"/>
            </a:lvl5pPr>
            <a:lvl6pPr marL="2067131" indent="0">
              <a:buNone/>
              <a:defRPr sz="814"/>
            </a:lvl6pPr>
            <a:lvl7pPr marL="2480557" indent="0">
              <a:buNone/>
              <a:defRPr sz="814"/>
            </a:lvl7pPr>
            <a:lvl8pPr marL="2893983" indent="0">
              <a:buNone/>
              <a:defRPr sz="814"/>
            </a:lvl8pPr>
            <a:lvl9pPr marL="3307409" indent="0">
              <a:buNone/>
              <a:defRPr sz="814"/>
            </a:lvl9pPr>
          </a:lstStyle>
          <a:p>
            <a:pPr lvl="0"/>
            <a:r>
              <a:rPr lang="en-US"/>
              <a:t>Click to edit Master text styles</a:t>
            </a:r>
          </a:p>
        </p:txBody>
      </p:sp>
      <p:sp>
        <p:nvSpPr>
          <p:cNvPr id="5" name="Date Placeholder 4"/>
          <p:cNvSpPr>
            <a:spLocks noGrp="1"/>
          </p:cNvSpPr>
          <p:nvPr>
            <p:ph type="dt" sz="half" idx="10"/>
          </p:nvPr>
        </p:nvSpPr>
        <p:spPr/>
        <p:txBody>
          <a:bodyPr/>
          <a:lstStyle/>
          <a:p>
            <a:fld id="{DD1A3F6B-3C5A-4C79-9B8E-72E53E03B610}" type="datetime1">
              <a:rPr lang="en-US" smtClean="0"/>
              <a:t>6/26/2026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81432" y="4727864"/>
            <a:ext cx="4840941" cy="558151"/>
          </a:xfrm>
        </p:spPr>
        <p:txBody>
          <a:bodyPr anchor="b"/>
          <a:lstStyle>
            <a:lvl1pPr algn="l">
              <a:defRPr sz="1808" b="1"/>
            </a:lvl1pPr>
          </a:lstStyle>
          <a:p>
            <a:r>
              <a:rPr lang="en-US"/>
              <a:t>Click to edit Master title style</a:t>
            </a:r>
          </a:p>
        </p:txBody>
      </p:sp>
      <p:sp>
        <p:nvSpPr>
          <p:cNvPr id="3" name="Picture Placeholder 2"/>
          <p:cNvSpPr>
            <a:spLocks noGrp="1"/>
          </p:cNvSpPr>
          <p:nvPr>
            <p:ph type="pic" idx="1"/>
          </p:nvPr>
        </p:nvSpPr>
        <p:spPr>
          <a:xfrm>
            <a:off x="1581432" y="603491"/>
            <a:ext cx="4840941" cy="4052455"/>
          </a:xfrm>
        </p:spPr>
        <p:txBody>
          <a:bodyPr/>
          <a:lstStyle>
            <a:lvl1pPr marL="0" indent="0">
              <a:buNone/>
              <a:defRPr sz="2894"/>
            </a:lvl1pPr>
            <a:lvl2pPr marL="413426" indent="0">
              <a:buNone/>
              <a:defRPr sz="2532"/>
            </a:lvl2pPr>
            <a:lvl3pPr marL="826852" indent="0">
              <a:buNone/>
              <a:defRPr sz="2170"/>
            </a:lvl3pPr>
            <a:lvl4pPr marL="1240278" indent="0">
              <a:buNone/>
              <a:defRPr sz="1808"/>
            </a:lvl4pPr>
            <a:lvl5pPr marL="1653704" indent="0">
              <a:buNone/>
              <a:defRPr sz="1808"/>
            </a:lvl5pPr>
            <a:lvl6pPr marL="2067131" indent="0">
              <a:buNone/>
              <a:defRPr sz="1808"/>
            </a:lvl6pPr>
            <a:lvl7pPr marL="2480557" indent="0">
              <a:buNone/>
              <a:defRPr sz="1808"/>
            </a:lvl7pPr>
            <a:lvl8pPr marL="2893983" indent="0">
              <a:buNone/>
              <a:defRPr sz="1808"/>
            </a:lvl8pPr>
            <a:lvl9pPr marL="3307409" indent="0">
              <a:buNone/>
              <a:defRPr sz="1808"/>
            </a:lvl9pPr>
          </a:lstStyle>
          <a:p>
            <a:endParaRPr lang="en-US"/>
          </a:p>
        </p:txBody>
      </p:sp>
      <p:sp>
        <p:nvSpPr>
          <p:cNvPr id="4" name="Text Placeholder 3"/>
          <p:cNvSpPr>
            <a:spLocks noGrp="1"/>
          </p:cNvSpPr>
          <p:nvPr>
            <p:ph type="body" sz="half" idx="2"/>
          </p:nvPr>
        </p:nvSpPr>
        <p:spPr>
          <a:xfrm>
            <a:off x="1581432" y="5286015"/>
            <a:ext cx="4840941" cy="792667"/>
          </a:xfrm>
        </p:spPr>
        <p:txBody>
          <a:bodyPr/>
          <a:lstStyle>
            <a:lvl1pPr marL="0" indent="0">
              <a:buNone/>
              <a:defRPr sz="1266"/>
            </a:lvl1pPr>
            <a:lvl2pPr marL="413426" indent="0">
              <a:buNone/>
              <a:defRPr sz="1086"/>
            </a:lvl2pPr>
            <a:lvl3pPr marL="826852" indent="0">
              <a:buNone/>
              <a:defRPr sz="905"/>
            </a:lvl3pPr>
            <a:lvl4pPr marL="1240278" indent="0">
              <a:buNone/>
              <a:defRPr sz="814"/>
            </a:lvl4pPr>
            <a:lvl5pPr marL="1653704" indent="0">
              <a:buNone/>
              <a:defRPr sz="814"/>
            </a:lvl5pPr>
            <a:lvl6pPr marL="2067131" indent="0">
              <a:buNone/>
              <a:defRPr sz="814"/>
            </a:lvl6pPr>
            <a:lvl7pPr marL="2480557" indent="0">
              <a:buNone/>
              <a:defRPr sz="814"/>
            </a:lvl7pPr>
            <a:lvl8pPr marL="2893983" indent="0">
              <a:buNone/>
              <a:defRPr sz="814"/>
            </a:lvl8pPr>
            <a:lvl9pPr marL="3307409" indent="0">
              <a:buNone/>
              <a:defRPr sz="814"/>
            </a:lvl9pPr>
          </a:lstStyle>
          <a:p>
            <a:pPr lvl="0"/>
            <a:r>
              <a:rPr lang="en-US"/>
              <a:t>Click to edit Master text styles</a:t>
            </a:r>
          </a:p>
        </p:txBody>
      </p:sp>
      <p:sp>
        <p:nvSpPr>
          <p:cNvPr id="5" name="Date Placeholder 4"/>
          <p:cNvSpPr>
            <a:spLocks noGrp="1"/>
          </p:cNvSpPr>
          <p:nvPr>
            <p:ph type="dt" sz="half" idx="10"/>
          </p:nvPr>
        </p:nvSpPr>
        <p:spPr/>
        <p:txBody>
          <a:bodyPr/>
          <a:lstStyle/>
          <a:p>
            <a:fld id="{B18538AD-35FF-42D9-85D1-1AB8040E713B}" type="datetime1">
              <a:rPr lang="en-US" smtClean="0"/>
              <a:t>6/26/2026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3413" y="270477"/>
            <a:ext cx="7261412" cy="1125682"/>
          </a:xfrm>
          <a:prstGeom prst="rect">
            <a:avLst/>
          </a:prstGeom>
        </p:spPr>
        <p:txBody>
          <a:bodyPr vert="horz" lIns="91440" tIns="45720" rIns="91440" bIns="45720" rtlCol="0" anchor="ctr">
            <a:normAutofit/>
          </a:bodyPr>
          <a:lstStyle/>
          <a:p>
            <a:r>
              <a:rPr lang="en-US"/>
              <a:t>Cliquez pour modifier le style du titre principal</a:t>
            </a:r>
          </a:p>
        </p:txBody>
      </p:sp>
      <p:sp>
        <p:nvSpPr>
          <p:cNvPr id="3" name="Text Placeholder 2"/>
          <p:cNvSpPr>
            <a:spLocks noGrp="1"/>
          </p:cNvSpPr>
          <p:nvPr>
            <p:ph type="body" idx="1"/>
          </p:nvPr>
        </p:nvSpPr>
        <p:spPr>
          <a:xfrm>
            <a:off x="403413" y="1575955"/>
            <a:ext cx="7261412" cy="4457388"/>
          </a:xfrm>
          <a:prstGeom prst="rect">
            <a:avLst/>
          </a:prstGeom>
        </p:spPr>
        <p:txBody>
          <a:bodyPr vert="horz" lIns="91440" tIns="45720" rIns="91440" bIns="45720" rtlCol="0">
            <a:normAutofit/>
          </a:bodyPr>
          <a:lstStyle/>
          <a:p>
            <a:pPr lvl="0"/>
            <a:r>
              <a:rPr lang="en-US"/>
              <a:t>Cliquez pour modifier les styles de texte du Master</a:t>
            </a:r>
          </a:p>
          <a:p>
            <a:pPr lvl="1"/>
            <a:r>
              <a:rPr lang="en-US"/>
              <a:t>Deuxième niveau</a:t>
            </a:r>
          </a:p>
          <a:p>
            <a:pPr lvl="2"/>
            <a:r>
              <a:rPr lang="en-US"/>
              <a:t>Troisième niveau</a:t>
            </a:r>
          </a:p>
          <a:p>
            <a:pPr lvl="3"/>
            <a:r>
              <a:rPr lang="en-US"/>
              <a:t>Quatrième niveau</a:t>
            </a:r>
          </a:p>
          <a:p>
            <a:pPr lvl="4"/>
            <a:r>
              <a:rPr lang="en-US"/>
              <a:t>Cinquième niveau</a:t>
            </a:r>
          </a:p>
        </p:txBody>
      </p:sp>
      <p:sp>
        <p:nvSpPr>
          <p:cNvPr id="4" name="Date Placeholder 3"/>
          <p:cNvSpPr>
            <a:spLocks noGrp="1"/>
          </p:cNvSpPr>
          <p:nvPr>
            <p:ph type="dt" sz="half" idx="2"/>
          </p:nvPr>
        </p:nvSpPr>
        <p:spPr>
          <a:xfrm>
            <a:off x="403413" y="6260043"/>
            <a:ext cx="1882588" cy="359593"/>
          </a:xfrm>
          <a:prstGeom prst="rect">
            <a:avLst/>
          </a:prstGeom>
        </p:spPr>
        <p:txBody>
          <a:bodyPr vert="horz" lIns="91440" tIns="45720" rIns="91440" bIns="45720" rtlCol="0" anchor="ctr"/>
          <a:lstStyle>
            <a:lvl1pPr algn="l">
              <a:defRPr sz="1086">
                <a:solidFill>
                  <a:schemeClr val="tx1">
                    <a:tint val="75000"/>
                  </a:schemeClr>
                </a:solidFill>
              </a:defRPr>
            </a:lvl1pPr>
          </a:lstStyle>
          <a:p>
            <a:fld id="{CDFC3B97-55C8-4F02-A2C2-DF0C271CDBD3}" type="datetime1">
              <a:rPr lang="en-US" smtClean="0"/>
              <a:t>6/26/2026</a:t>
            </a:fld>
            <a:endParaRPr lang="en-US"/>
          </a:p>
        </p:txBody>
      </p:sp>
      <p:sp>
        <p:nvSpPr>
          <p:cNvPr id="5" name="Footer Placeholder 4"/>
          <p:cNvSpPr>
            <a:spLocks noGrp="1"/>
          </p:cNvSpPr>
          <p:nvPr>
            <p:ph type="ftr" sz="quarter" idx="3"/>
          </p:nvPr>
        </p:nvSpPr>
        <p:spPr>
          <a:xfrm>
            <a:off x="2756648" y="6260043"/>
            <a:ext cx="2554941" cy="359593"/>
          </a:xfrm>
          <a:prstGeom prst="rect">
            <a:avLst/>
          </a:prstGeom>
        </p:spPr>
        <p:txBody>
          <a:bodyPr vert="horz" lIns="91440" tIns="45720" rIns="91440" bIns="45720" rtlCol="0" anchor="ctr"/>
          <a:lstStyle>
            <a:lvl1pPr algn="ctr">
              <a:defRPr sz="1086">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782236" y="6260043"/>
            <a:ext cx="1882588" cy="359593"/>
          </a:xfrm>
          <a:prstGeom prst="rect">
            <a:avLst/>
          </a:prstGeom>
        </p:spPr>
        <p:txBody>
          <a:bodyPr vert="horz" lIns="91440" tIns="45720" rIns="91440" bIns="45720" rtlCol="0" anchor="ctr"/>
          <a:lstStyle>
            <a:lvl1pPr algn="r">
              <a:defRPr sz="1086">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826852" rtl="0" eaLnBrk="1" latinLnBrk="0" hangingPunct="1">
        <a:spcBef>
          <a:spcPct val="0"/>
        </a:spcBef>
        <a:buNone/>
        <a:defRPr sz="3979" kern="1200">
          <a:solidFill>
            <a:schemeClr val="tx1"/>
          </a:solidFill>
          <a:latin typeface="+mj-lt"/>
          <a:ea typeface="+mj-ea"/>
          <a:cs typeface="+mj-cs"/>
        </a:defRPr>
      </a:lvl1pPr>
    </p:titleStyle>
    <p:bodyStyle>
      <a:lvl1pPr marL="310069" indent="-310069" algn="l" defTabSz="826852" rtl="0" eaLnBrk="1" latinLnBrk="0" hangingPunct="1">
        <a:spcBef>
          <a:spcPct val="20000"/>
        </a:spcBef>
        <a:buFont typeface="Arial" pitchFamily="34" charset="0"/>
        <a:buChar char="•"/>
        <a:defRPr sz="2894" kern="1200">
          <a:solidFill>
            <a:schemeClr val="tx1"/>
          </a:solidFill>
          <a:latin typeface="+mn-lt"/>
          <a:ea typeface="+mn-ea"/>
          <a:cs typeface="+mn-cs"/>
        </a:defRPr>
      </a:lvl1pPr>
      <a:lvl2pPr marL="671818" indent="-258391" algn="l" defTabSz="826852" rtl="0" eaLnBrk="1" latinLnBrk="0" hangingPunct="1">
        <a:spcBef>
          <a:spcPct val="20000"/>
        </a:spcBef>
        <a:buFont typeface="Arial" pitchFamily="34" charset="0"/>
        <a:buChar char="–"/>
        <a:defRPr sz="2532" kern="1200">
          <a:solidFill>
            <a:schemeClr val="tx1"/>
          </a:solidFill>
          <a:latin typeface="+mn-lt"/>
          <a:ea typeface="+mn-ea"/>
          <a:cs typeface="+mn-cs"/>
        </a:defRPr>
      </a:lvl2pPr>
      <a:lvl3pPr marL="1033566" indent="-206713" algn="l" defTabSz="826852" rtl="0" eaLnBrk="1" latinLnBrk="0" hangingPunct="1">
        <a:spcBef>
          <a:spcPct val="20000"/>
        </a:spcBef>
        <a:buFont typeface="Arial" pitchFamily="34" charset="0"/>
        <a:buChar char="•"/>
        <a:defRPr sz="2170" kern="1200">
          <a:solidFill>
            <a:schemeClr val="tx1"/>
          </a:solidFill>
          <a:latin typeface="+mn-lt"/>
          <a:ea typeface="+mn-ea"/>
          <a:cs typeface="+mn-cs"/>
        </a:defRPr>
      </a:lvl3pPr>
      <a:lvl4pPr marL="1446992" indent="-206713" algn="l" defTabSz="826852" rtl="0" eaLnBrk="1" latinLnBrk="0" hangingPunct="1">
        <a:spcBef>
          <a:spcPct val="20000"/>
        </a:spcBef>
        <a:buFont typeface="Arial" pitchFamily="34" charset="0"/>
        <a:buChar char="–"/>
        <a:defRPr sz="1808" kern="1200">
          <a:solidFill>
            <a:schemeClr val="tx1"/>
          </a:solidFill>
          <a:latin typeface="+mn-lt"/>
          <a:ea typeface="+mn-ea"/>
          <a:cs typeface="+mn-cs"/>
        </a:defRPr>
      </a:lvl4pPr>
      <a:lvl5pPr marL="1860418" indent="-206713" algn="l" defTabSz="826852" rtl="0" eaLnBrk="1" latinLnBrk="0" hangingPunct="1">
        <a:spcBef>
          <a:spcPct val="20000"/>
        </a:spcBef>
        <a:buFont typeface="Arial" pitchFamily="34" charset="0"/>
        <a:buChar char="»"/>
        <a:defRPr sz="1808" kern="1200">
          <a:solidFill>
            <a:schemeClr val="tx1"/>
          </a:solidFill>
          <a:latin typeface="+mn-lt"/>
          <a:ea typeface="+mn-ea"/>
          <a:cs typeface="+mn-cs"/>
        </a:defRPr>
      </a:lvl5pPr>
      <a:lvl6pPr marL="2273844" indent="-206713" algn="l" defTabSz="826852" rtl="0" eaLnBrk="1" latinLnBrk="0" hangingPunct="1">
        <a:spcBef>
          <a:spcPct val="20000"/>
        </a:spcBef>
        <a:buFont typeface="Arial" pitchFamily="34" charset="0"/>
        <a:buChar char="•"/>
        <a:defRPr sz="1808" kern="1200">
          <a:solidFill>
            <a:schemeClr val="tx1"/>
          </a:solidFill>
          <a:latin typeface="+mn-lt"/>
          <a:ea typeface="+mn-ea"/>
          <a:cs typeface="+mn-cs"/>
        </a:defRPr>
      </a:lvl6pPr>
      <a:lvl7pPr marL="2687270" indent="-206713" algn="l" defTabSz="826852" rtl="0" eaLnBrk="1" latinLnBrk="0" hangingPunct="1">
        <a:spcBef>
          <a:spcPct val="20000"/>
        </a:spcBef>
        <a:buFont typeface="Arial" pitchFamily="34" charset="0"/>
        <a:buChar char="•"/>
        <a:defRPr sz="1808" kern="1200">
          <a:solidFill>
            <a:schemeClr val="tx1"/>
          </a:solidFill>
          <a:latin typeface="+mn-lt"/>
          <a:ea typeface="+mn-ea"/>
          <a:cs typeface="+mn-cs"/>
        </a:defRPr>
      </a:lvl7pPr>
      <a:lvl8pPr marL="3100696" indent="-206713" algn="l" defTabSz="826852" rtl="0" eaLnBrk="1" latinLnBrk="0" hangingPunct="1">
        <a:spcBef>
          <a:spcPct val="20000"/>
        </a:spcBef>
        <a:buFont typeface="Arial" pitchFamily="34" charset="0"/>
        <a:buChar char="•"/>
        <a:defRPr sz="1808" kern="1200">
          <a:solidFill>
            <a:schemeClr val="tx1"/>
          </a:solidFill>
          <a:latin typeface="+mn-lt"/>
          <a:ea typeface="+mn-ea"/>
          <a:cs typeface="+mn-cs"/>
        </a:defRPr>
      </a:lvl8pPr>
      <a:lvl9pPr marL="3514123" indent="-206713" algn="l" defTabSz="826852" rtl="0" eaLnBrk="1" latinLnBrk="0" hangingPunct="1">
        <a:spcBef>
          <a:spcPct val="20000"/>
        </a:spcBef>
        <a:buFont typeface="Arial" pitchFamily="34" charset="0"/>
        <a:buChar char="•"/>
        <a:defRPr sz="1808" kern="1200">
          <a:solidFill>
            <a:schemeClr val="tx1"/>
          </a:solidFill>
          <a:latin typeface="+mn-lt"/>
          <a:ea typeface="+mn-ea"/>
          <a:cs typeface="+mn-cs"/>
        </a:defRPr>
      </a:lvl9pPr>
    </p:bodyStyle>
    <p:otherStyle>
      <a:defPPr>
        <a:defRPr lang="en-US"/>
      </a:defPPr>
      <a:lvl1pPr marL="0" algn="l" defTabSz="826852" rtl="0" eaLnBrk="1" latinLnBrk="0" hangingPunct="1">
        <a:defRPr sz="1627" kern="1200">
          <a:solidFill>
            <a:schemeClr val="tx1"/>
          </a:solidFill>
          <a:latin typeface="+mn-lt"/>
          <a:ea typeface="+mn-ea"/>
          <a:cs typeface="+mn-cs"/>
        </a:defRPr>
      </a:lvl1pPr>
      <a:lvl2pPr marL="413426" algn="l" defTabSz="826852" rtl="0" eaLnBrk="1" latinLnBrk="0" hangingPunct="1">
        <a:defRPr sz="1627" kern="1200">
          <a:solidFill>
            <a:schemeClr val="tx1"/>
          </a:solidFill>
          <a:latin typeface="+mn-lt"/>
          <a:ea typeface="+mn-ea"/>
          <a:cs typeface="+mn-cs"/>
        </a:defRPr>
      </a:lvl2pPr>
      <a:lvl3pPr marL="826852" algn="l" defTabSz="826852" rtl="0" eaLnBrk="1" latinLnBrk="0" hangingPunct="1">
        <a:defRPr sz="1627" kern="1200">
          <a:solidFill>
            <a:schemeClr val="tx1"/>
          </a:solidFill>
          <a:latin typeface="+mn-lt"/>
          <a:ea typeface="+mn-ea"/>
          <a:cs typeface="+mn-cs"/>
        </a:defRPr>
      </a:lvl3pPr>
      <a:lvl4pPr marL="1240278" algn="l" defTabSz="826852" rtl="0" eaLnBrk="1" latinLnBrk="0" hangingPunct="1">
        <a:defRPr sz="1627" kern="1200">
          <a:solidFill>
            <a:schemeClr val="tx1"/>
          </a:solidFill>
          <a:latin typeface="+mn-lt"/>
          <a:ea typeface="+mn-ea"/>
          <a:cs typeface="+mn-cs"/>
        </a:defRPr>
      </a:lvl4pPr>
      <a:lvl5pPr marL="1653704" algn="l" defTabSz="826852" rtl="0" eaLnBrk="1" latinLnBrk="0" hangingPunct="1">
        <a:defRPr sz="1627" kern="1200">
          <a:solidFill>
            <a:schemeClr val="tx1"/>
          </a:solidFill>
          <a:latin typeface="+mn-lt"/>
          <a:ea typeface="+mn-ea"/>
          <a:cs typeface="+mn-cs"/>
        </a:defRPr>
      </a:lvl5pPr>
      <a:lvl6pPr marL="2067131" algn="l" defTabSz="826852" rtl="0" eaLnBrk="1" latinLnBrk="0" hangingPunct="1">
        <a:defRPr sz="1627" kern="1200">
          <a:solidFill>
            <a:schemeClr val="tx1"/>
          </a:solidFill>
          <a:latin typeface="+mn-lt"/>
          <a:ea typeface="+mn-ea"/>
          <a:cs typeface="+mn-cs"/>
        </a:defRPr>
      </a:lvl6pPr>
      <a:lvl7pPr marL="2480557" algn="l" defTabSz="826852" rtl="0" eaLnBrk="1" latinLnBrk="0" hangingPunct="1">
        <a:defRPr sz="1627" kern="1200">
          <a:solidFill>
            <a:schemeClr val="tx1"/>
          </a:solidFill>
          <a:latin typeface="+mn-lt"/>
          <a:ea typeface="+mn-ea"/>
          <a:cs typeface="+mn-cs"/>
        </a:defRPr>
      </a:lvl7pPr>
      <a:lvl8pPr marL="2893983" algn="l" defTabSz="826852" rtl="0" eaLnBrk="1" latinLnBrk="0" hangingPunct="1">
        <a:defRPr sz="1627" kern="1200">
          <a:solidFill>
            <a:schemeClr val="tx1"/>
          </a:solidFill>
          <a:latin typeface="+mn-lt"/>
          <a:ea typeface="+mn-ea"/>
          <a:cs typeface="+mn-cs"/>
        </a:defRPr>
      </a:lvl8pPr>
      <a:lvl9pPr marL="3307409" algn="l" defTabSz="826852" rtl="0" eaLnBrk="1" latinLnBrk="0" hangingPunct="1">
        <a:defRPr sz="162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6.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9.jpg"/><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slide" Target="slide53.xml"/><Relationship Id="rId3" Type="http://schemas.openxmlformats.org/officeDocument/2006/relationships/slide" Target="slide5.xml"/><Relationship Id="rId7" Type="http://schemas.openxmlformats.org/officeDocument/2006/relationships/slide" Target="slide46.xml"/><Relationship Id="rId12" Type="http://schemas.openxmlformats.org/officeDocument/2006/relationships/slide" Target="slide57.xml"/><Relationship Id="rId2" Type="http://schemas.openxmlformats.org/officeDocument/2006/relationships/slide" Target="slide3.xml"/><Relationship Id="rId1" Type="http://schemas.openxmlformats.org/officeDocument/2006/relationships/slideLayout" Target="../slideLayouts/slideLayout7.xml"/><Relationship Id="rId6" Type="http://schemas.openxmlformats.org/officeDocument/2006/relationships/slide" Target="slide37.xml"/><Relationship Id="rId11" Type="http://schemas.openxmlformats.org/officeDocument/2006/relationships/slide" Target="slide56.xml"/><Relationship Id="rId5" Type="http://schemas.openxmlformats.org/officeDocument/2006/relationships/slide" Target="slide34.xml"/><Relationship Id="rId10" Type="http://schemas.openxmlformats.org/officeDocument/2006/relationships/slide" Target="slide55.xml"/><Relationship Id="rId4" Type="http://schemas.openxmlformats.org/officeDocument/2006/relationships/slide" Target="slide6.xml"/><Relationship Id="rId9" Type="http://schemas.openxmlformats.org/officeDocument/2006/relationships/slide" Target="slide54.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40.jpg"/><Relationship Id="rId1" Type="http://schemas.openxmlformats.org/officeDocument/2006/relationships/slideLayout" Target="../slideLayouts/slideLayout7.xml"/><Relationship Id="rId5" Type="http://schemas.openxmlformats.org/officeDocument/2006/relationships/comments" Target="../comments/comment2.xml"/><Relationship Id="rId4" Type="http://schemas.openxmlformats.org/officeDocument/2006/relationships/chart" Target="../charts/chart5.xml"/></Relationships>
</file>

<file path=ppt/slides/_rels/slide27.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microsoft.com/office/2007/relationships/diagramDrawing" Target="../diagrams/drawing3.xml"/><Relationship Id="rId3" Type="http://schemas.microsoft.com/office/2007/relationships/hdphoto" Target="../media/hdphoto2.wdp"/><Relationship Id="rId7" Type="http://schemas.openxmlformats.org/officeDocument/2006/relationships/diagramColors" Target="../diagrams/colors3.xml"/><Relationship Id="rId2" Type="http://schemas.openxmlformats.org/officeDocument/2006/relationships/image" Target="../media/image41.png"/><Relationship Id="rId1" Type="http://schemas.openxmlformats.org/officeDocument/2006/relationships/slideLayout" Target="../slideLayouts/slideLayout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9.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diagramLayout" Target="../diagrams/layout6.xml"/><Relationship Id="rId18" Type="http://schemas.openxmlformats.org/officeDocument/2006/relationships/diagramLayout" Target="../diagrams/layout7.xml"/><Relationship Id="rId3" Type="http://schemas.openxmlformats.org/officeDocument/2006/relationships/diagramLayout" Target="../diagrams/layout4.xml"/><Relationship Id="rId21" Type="http://schemas.microsoft.com/office/2007/relationships/diagramDrawing" Target="../diagrams/drawing7.xml"/><Relationship Id="rId7" Type="http://schemas.openxmlformats.org/officeDocument/2006/relationships/diagramData" Target="../diagrams/data5.xml"/><Relationship Id="rId12" Type="http://schemas.openxmlformats.org/officeDocument/2006/relationships/diagramData" Target="../diagrams/data6.xml"/><Relationship Id="rId17" Type="http://schemas.openxmlformats.org/officeDocument/2006/relationships/diagramData" Target="../diagrams/data7.xml"/><Relationship Id="rId2" Type="http://schemas.openxmlformats.org/officeDocument/2006/relationships/diagramData" Target="../diagrams/data4.xml"/><Relationship Id="rId16" Type="http://schemas.microsoft.com/office/2007/relationships/diagramDrawing" Target="../diagrams/drawing6.xml"/><Relationship Id="rId20" Type="http://schemas.openxmlformats.org/officeDocument/2006/relationships/diagramColors" Target="../diagrams/colors7.xml"/><Relationship Id="rId1" Type="http://schemas.openxmlformats.org/officeDocument/2006/relationships/slideLayout" Target="../slideLayouts/slideLayout7.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5" Type="http://schemas.openxmlformats.org/officeDocument/2006/relationships/diagramColors" Target="../diagrams/colors6.xml"/><Relationship Id="rId10" Type="http://schemas.openxmlformats.org/officeDocument/2006/relationships/diagramColors" Target="../diagrams/colors5.xml"/><Relationship Id="rId19" Type="http://schemas.openxmlformats.org/officeDocument/2006/relationships/diagramQuickStyle" Target="../diagrams/quickStyle7.xml"/><Relationship Id="rId4" Type="http://schemas.openxmlformats.org/officeDocument/2006/relationships/diagramQuickStyle" Target="../diagrams/quickStyle4.xml"/><Relationship Id="rId9" Type="http://schemas.openxmlformats.org/officeDocument/2006/relationships/diagramQuickStyle" Target="../diagrams/quickStyle5.xml"/><Relationship Id="rId14" Type="http://schemas.openxmlformats.org/officeDocument/2006/relationships/diagramQuickStyle" Target="../diagrams/quickStyle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diagramData" Target="../diagrams/data9.xml"/><Relationship Id="rId13" Type="http://schemas.openxmlformats.org/officeDocument/2006/relationships/chart" Target="../charts/chart9.xml"/><Relationship Id="rId3" Type="http://schemas.openxmlformats.org/officeDocument/2006/relationships/diagramLayout" Target="../diagrams/layout8.xml"/><Relationship Id="rId7" Type="http://schemas.openxmlformats.org/officeDocument/2006/relationships/image" Target="../media/image45.jpeg"/><Relationship Id="rId12" Type="http://schemas.microsoft.com/office/2007/relationships/diagramDrawing" Target="../diagrams/drawing9.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11" Type="http://schemas.openxmlformats.org/officeDocument/2006/relationships/diagramColors" Target="../diagrams/colors9.xml"/><Relationship Id="rId5" Type="http://schemas.openxmlformats.org/officeDocument/2006/relationships/diagramColors" Target="../diagrams/colors8.xml"/><Relationship Id="rId10" Type="http://schemas.openxmlformats.org/officeDocument/2006/relationships/diagramQuickStyle" Target="../diagrams/quickStyle9.xml"/><Relationship Id="rId4" Type="http://schemas.openxmlformats.org/officeDocument/2006/relationships/diagramQuickStyle" Target="../diagrams/quickStyle8.xml"/><Relationship Id="rId9" Type="http://schemas.openxmlformats.org/officeDocument/2006/relationships/diagramLayout" Target="../diagrams/layout9.xml"/><Relationship Id="rId14" Type="http://schemas.openxmlformats.org/officeDocument/2006/relationships/chart" Target="../charts/chart10.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47.png"/><Relationship Id="rId7" Type="http://schemas.openxmlformats.org/officeDocument/2006/relationships/diagramColors" Target="../diagrams/colors10.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3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7.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https://drive.google.com/file/d/1_kFLxj9aCGhZ8e-CcDVmpxHjgT75gZHE/view?usp=drive_link"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56.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8A4AC"/>
        </a:solidFill>
        <a:effectLst/>
      </p:bgPr>
    </p:bg>
    <p:spTree>
      <p:nvGrpSpPr>
        <p:cNvPr id="1" name=""/>
        <p:cNvGrpSpPr/>
        <p:nvPr/>
      </p:nvGrpSpPr>
      <p:grpSpPr>
        <a:xfrm>
          <a:off x="0" y="0"/>
          <a:ext cx="0" cy="0"/>
          <a:chOff x="0" y="0"/>
          <a:chExt cx="0" cy="0"/>
        </a:xfrm>
      </p:grpSpPr>
      <p:grpSp>
        <p:nvGrpSpPr>
          <p:cNvPr id="2" name="Group 2"/>
          <p:cNvGrpSpPr/>
          <p:nvPr/>
        </p:nvGrpSpPr>
        <p:grpSpPr>
          <a:xfrm>
            <a:off x="-1" y="-37678"/>
            <a:ext cx="6858001" cy="3630591"/>
            <a:chOff x="0" y="0"/>
            <a:chExt cx="3044102" cy="1693976"/>
          </a:xfrm>
          <a:effectLst>
            <a:outerShdw blurRad="50800" dist="38100" dir="16200000" rotWithShape="0">
              <a:prstClr val="black">
                <a:alpha val="40000"/>
              </a:prstClr>
            </a:outerShdw>
          </a:effectLst>
        </p:grpSpPr>
        <p:sp>
          <p:nvSpPr>
            <p:cNvPr id="3" name="Freeform 3"/>
            <p:cNvSpPr/>
            <p:nvPr/>
          </p:nvSpPr>
          <p:spPr>
            <a:xfrm>
              <a:off x="0" y="0"/>
              <a:ext cx="3044102" cy="1693976"/>
            </a:xfrm>
            <a:custGeom>
              <a:avLst/>
              <a:gdLst/>
              <a:ahLst/>
              <a:cxnLst/>
              <a:rect l="l" t="t" r="r" b="b"/>
              <a:pathLst>
                <a:path w="3044102" h="1693976">
                  <a:moveTo>
                    <a:pt x="0" y="0"/>
                  </a:moveTo>
                  <a:lnTo>
                    <a:pt x="3044102" y="0"/>
                  </a:lnTo>
                  <a:lnTo>
                    <a:pt x="3044102" y="1693976"/>
                  </a:lnTo>
                  <a:lnTo>
                    <a:pt x="0" y="1693976"/>
                  </a:lnTo>
                  <a:close/>
                </a:path>
              </a:pathLst>
            </a:custGeom>
            <a:solidFill>
              <a:srgbClr val="D3D7E2"/>
            </a:solidFill>
            <a:ln>
              <a:noFill/>
            </a:ln>
          </p:spPr>
          <p:txBody>
            <a:bodyPr/>
            <a:lstStyle/>
            <a:p>
              <a:endParaRPr lang="en-CA"/>
            </a:p>
          </p:txBody>
        </p:sp>
        <p:sp>
          <p:nvSpPr>
            <p:cNvPr id="4" name="TextBox 4"/>
            <p:cNvSpPr txBox="1"/>
            <p:nvPr/>
          </p:nvSpPr>
          <p:spPr>
            <a:xfrm>
              <a:off x="0" y="-47625"/>
              <a:ext cx="812800" cy="860425"/>
            </a:xfrm>
            <a:prstGeom prst="rect">
              <a:avLst/>
            </a:prstGeom>
          </p:spPr>
          <p:txBody>
            <a:bodyPr lIns="42033" tIns="42033" rIns="42033" bIns="42033" rtlCol="0" anchor="ctr"/>
            <a:lstStyle/>
            <a:p>
              <a:pPr algn="ctr" defTabSz="826852">
                <a:lnSpc>
                  <a:spcPts val="1786"/>
                </a:lnSpc>
                <a:spcBef>
                  <a:spcPct val="0"/>
                </a:spcBef>
              </a:pPr>
              <a:endParaRPr sz="1627">
                <a:solidFill>
                  <a:prstClr val="black"/>
                </a:solidFill>
                <a:latin typeface="Calibri"/>
              </a:endParaRPr>
            </a:p>
          </p:txBody>
        </p:sp>
      </p:grpSp>
      <p:grpSp>
        <p:nvGrpSpPr>
          <p:cNvPr id="5" name="Group 5"/>
          <p:cNvGrpSpPr/>
          <p:nvPr/>
        </p:nvGrpSpPr>
        <p:grpSpPr>
          <a:xfrm>
            <a:off x="780530" y="1586908"/>
            <a:ext cx="5424629" cy="5424629"/>
            <a:chOff x="0" y="0"/>
            <a:chExt cx="812800" cy="812800"/>
          </a:xfrm>
          <a:effectLst>
            <a:outerShdw blurRad="50800" dist="38100" dir="16200000" rotWithShape="0">
              <a:prstClr val="black">
                <a:alpha val="40000"/>
              </a:prstClr>
            </a:outerShdw>
          </a:effectLst>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956F6">
                <a:alpha val="51765"/>
              </a:srgbClr>
            </a:solidFill>
          </p:spPr>
          <p:txBody>
            <a:bodyPr/>
            <a:lstStyle/>
            <a:p>
              <a:endParaRPr lang="en-CA"/>
            </a:p>
          </p:txBody>
        </p:sp>
        <p:sp>
          <p:nvSpPr>
            <p:cNvPr id="7" name="TextBox 7"/>
            <p:cNvSpPr txBox="1"/>
            <p:nvPr/>
          </p:nvSpPr>
          <p:spPr>
            <a:xfrm>
              <a:off x="76200" y="28575"/>
              <a:ext cx="660400" cy="708025"/>
            </a:xfrm>
            <a:prstGeom prst="rect">
              <a:avLst/>
            </a:prstGeom>
          </p:spPr>
          <p:txBody>
            <a:bodyPr lIns="43214" tIns="43214" rIns="43214" bIns="43214" rtlCol="0" anchor="ctr"/>
            <a:lstStyle/>
            <a:p>
              <a:pPr algn="ctr" defTabSz="826852">
                <a:lnSpc>
                  <a:spcPts val="1786"/>
                </a:lnSpc>
              </a:pPr>
              <a:endParaRPr sz="1627">
                <a:solidFill>
                  <a:prstClr val="black"/>
                </a:solidFill>
                <a:latin typeface="Calibri"/>
              </a:endParaRPr>
            </a:p>
          </p:txBody>
        </p:sp>
      </p:grpSp>
      <p:grpSp>
        <p:nvGrpSpPr>
          <p:cNvPr id="10" name="Group 10"/>
          <p:cNvGrpSpPr>
            <a:grpSpLocks noChangeAspect="1"/>
          </p:cNvGrpSpPr>
          <p:nvPr/>
        </p:nvGrpSpPr>
        <p:grpSpPr>
          <a:xfrm>
            <a:off x="1281784" y="2088180"/>
            <a:ext cx="4414816" cy="4414798"/>
            <a:chOff x="0" y="0"/>
            <a:chExt cx="6350000" cy="6349975"/>
          </a:xfrm>
          <a:effectLst>
            <a:outerShdw blurRad="50800" dist="38100" dir="16200000" rotWithShape="0">
              <a:prstClr val="black">
                <a:alpha val="40000"/>
              </a:prstClr>
            </a:outerShdw>
          </a:effectLst>
        </p:grpSpPr>
        <p:sp>
          <p:nvSpPr>
            <p:cNvPr id="11" name="Freeform 1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14388" r="-14388"/>
              </a:stretch>
            </a:blipFill>
          </p:spPr>
          <p:txBody>
            <a:bodyPr/>
            <a:lstStyle/>
            <a:p>
              <a:endParaRPr lang="en-CA"/>
            </a:p>
          </p:txBody>
        </p:sp>
      </p:grpSp>
      <p:sp>
        <p:nvSpPr>
          <p:cNvPr id="15" name="Freeform 15"/>
          <p:cNvSpPr/>
          <p:nvPr/>
        </p:nvSpPr>
        <p:spPr>
          <a:xfrm>
            <a:off x="2514600" y="337511"/>
            <a:ext cx="1798015" cy="990737"/>
          </a:xfrm>
          <a:custGeom>
            <a:avLst/>
            <a:gdLst/>
            <a:ahLst/>
            <a:cxnLst/>
            <a:rect l="l" t="t" r="r" b="b"/>
            <a:pathLst>
              <a:path w="1821251" h="966787">
                <a:moveTo>
                  <a:pt x="0" y="0"/>
                </a:moveTo>
                <a:lnTo>
                  <a:pt x="1821251" y="0"/>
                </a:lnTo>
                <a:lnTo>
                  <a:pt x="1821251" y="966787"/>
                </a:lnTo>
                <a:lnTo>
                  <a:pt x="0" y="966787"/>
                </a:lnTo>
                <a:lnTo>
                  <a:pt x="0" y="0"/>
                </a:lnTo>
                <a:close/>
              </a:path>
            </a:pathLst>
          </a:custGeom>
          <a:blipFill>
            <a:blip r:embed="rId3"/>
            <a:stretch>
              <a:fillRect/>
            </a:stretch>
          </a:blipFill>
        </p:spPr>
        <p:txBody>
          <a:bodyPr/>
          <a:lstStyle/>
          <a:p>
            <a:endParaRPr lang="en-CA"/>
          </a:p>
        </p:txBody>
      </p:sp>
      <p:sp>
        <p:nvSpPr>
          <p:cNvPr id="16" name="TextBox 16"/>
          <p:cNvSpPr txBox="1"/>
          <p:nvPr/>
        </p:nvSpPr>
        <p:spPr>
          <a:xfrm>
            <a:off x="265125" y="7270196"/>
            <a:ext cx="6455441" cy="607026"/>
          </a:xfrm>
          <a:prstGeom prst="rect">
            <a:avLst/>
          </a:prstGeom>
        </p:spPr>
        <p:txBody>
          <a:bodyPr lIns="0" tIns="0" rIns="0" bIns="0" rtlCol="0" anchor="t">
            <a:spAutoFit/>
          </a:bodyPr>
          <a:lstStyle/>
          <a:p>
            <a:pPr algn="ctr" defTabSz="826852">
              <a:lnSpc>
                <a:spcPts val="3573"/>
              </a:lnSpc>
            </a:pPr>
            <a:r>
              <a:rPr lang="en-US" sz="6600" spc="56" dirty="0">
                <a:solidFill>
                  <a:srgbClr val="FFFFFF"/>
                </a:solidFill>
                <a:latin typeface="Bodoni MT" panose="02070603080606020203" pitchFamily="18" charset="0"/>
              </a:rPr>
              <a:t>Rapport annuel</a:t>
            </a:r>
          </a:p>
        </p:txBody>
      </p:sp>
      <p:sp>
        <p:nvSpPr>
          <p:cNvPr id="17" name="TextBox 17"/>
          <p:cNvSpPr txBox="1"/>
          <p:nvPr/>
        </p:nvSpPr>
        <p:spPr>
          <a:xfrm>
            <a:off x="2157650" y="8915400"/>
            <a:ext cx="2915985" cy="564257"/>
          </a:xfrm>
          <a:prstGeom prst="rect">
            <a:avLst/>
          </a:prstGeom>
        </p:spPr>
        <p:txBody>
          <a:bodyPr wrap="square" lIns="0" tIns="0" rIns="0" bIns="0" rtlCol="0" anchor="t">
            <a:spAutoFit/>
          </a:bodyPr>
          <a:lstStyle/>
          <a:p>
            <a:pPr algn="ctr" defTabSz="826852">
              <a:lnSpc>
                <a:spcPts val="4418"/>
              </a:lnSpc>
              <a:spcBef>
                <a:spcPct val="0"/>
              </a:spcBef>
            </a:pPr>
            <a:r>
              <a:rPr lang="en-US" sz="4400" b="1" spc="220" dirty="0">
                <a:solidFill>
                  <a:srgbClr val="FFFFFF"/>
                </a:solidFill>
                <a:latin typeface="Bodoni MT" panose="02070603080606020203" pitchFamily="18" charset="0"/>
              </a:rPr>
              <a:t>2022-2023</a:t>
            </a:r>
            <a:endParaRPr lang="en-US" sz="4000" b="1" spc="220" dirty="0">
              <a:solidFill>
                <a:srgbClr val="FFFFFF"/>
              </a:solidFill>
              <a:latin typeface="Bodoni MT" panose="02070603080606020203" pitchFamily="18" charset="0"/>
            </a:endParaRPr>
          </a:p>
        </p:txBody>
      </p:sp>
      <p:sp>
        <p:nvSpPr>
          <p:cNvPr id="18" name="TextBox 18"/>
          <p:cNvSpPr txBox="1"/>
          <p:nvPr/>
        </p:nvSpPr>
        <p:spPr>
          <a:xfrm>
            <a:off x="779930" y="7986633"/>
            <a:ext cx="5671427" cy="307777"/>
          </a:xfrm>
          <a:prstGeom prst="rect">
            <a:avLst/>
          </a:prstGeom>
        </p:spPr>
        <p:txBody>
          <a:bodyPr wrap="square" lIns="0" tIns="0" rIns="0" bIns="0" rtlCol="0" anchor="t">
            <a:spAutoFit/>
          </a:bodyPr>
          <a:lstStyle/>
          <a:p>
            <a:pPr algn="ctr" defTabSz="826852"/>
            <a:r>
              <a:rPr lang="en-US" sz="2000" dirty="0">
                <a:solidFill>
                  <a:srgbClr val="FFFFFF"/>
                </a:solidFill>
                <a:latin typeface="Tahoma" panose="020B0604030504040204" pitchFamily="34" charset="0"/>
                <a:ea typeface="Tahoma" panose="020B0604030504040204" pitchFamily="34" charset="0"/>
                <a:cs typeface="Tahoma" panose="020B0604030504040204" pitchFamily="34" charset="0"/>
              </a:rPr>
              <a:t>Construire l'avenir et élargir notre champ d'action</a:t>
            </a:r>
          </a:p>
        </p:txBody>
      </p:sp>
    </p:spTree>
    <p:extLst>
      <p:ext uri="{BB962C8B-B14F-4D97-AF65-F5344CB8AC3E}">
        <p14:creationId xmlns:p14="http://schemas.microsoft.com/office/powerpoint/2010/main" val="300666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70111" y="6858000"/>
            <a:ext cx="5730690" cy="1447800"/>
          </a:xfrm>
        </p:spPr>
        <p:txBody>
          <a:bodyPr>
            <a:noAutofit/>
          </a:bodyPr>
          <a:lstStyle/>
          <a:p>
            <a:pPr marL="0" indent="0" algn="just">
              <a:buNone/>
            </a:pPr>
            <a:r>
              <a:rPr lang="en-US" sz="1400" dirty="0"/>
              <a:t>Il y a eu une violation du code de déontologie en 2022-2023. Il s'agissait d'un incident lié à la confidentialité entre un superviseur et un éducateur au sujet d'une conversation textuelle et de courriels liés au travail avec un autre membre du personnel. Après enquête de la direction, il a été établi que l'incident était entièrement lié au travail et qu'aucune information personnelle n'avait été échangée au cours du </a:t>
            </a:r>
            <a:r>
              <a:rPr lang="en-US" sz="1400" dirty="0" err="1"/>
              <a:t>processus</a:t>
            </a:r>
            <a:r>
              <a:rPr lang="en-US" sz="1400" dirty="0"/>
              <a:t>.</a:t>
            </a:r>
          </a:p>
          <a:p>
            <a:pPr marL="0" indent="0" algn="just">
              <a:buNone/>
            </a:pPr>
            <a:endParaRPr lang="en-US" sz="1400" dirty="0"/>
          </a:p>
          <a:p>
            <a:pPr marL="0" indent="0" algn="just">
              <a:buNone/>
            </a:pPr>
            <a:r>
              <a:rPr lang="en-US" sz="1400" dirty="0"/>
              <a:t>Le code de déontologie se trouve à la fin du présent rapport.</a:t>
            </a:r>
          </a:p>
          <a:p>
            <a:pPr marL="0" indent="0">
              <a:buNone/>
            </a:pPr>
            <a:endParaRPr lang="en-US" sz="1600" dirty="0"/>
          </a:p>
        </p:txBody>
      </p:sp>
      <p:sp>
        <p:nvSpPr>
          <p:cNvPr id="5" name="Title 1"/>
          <p:cNvSpPr>
            <a:spLocks noGrp="1"/>
          </p:cNvSpPr>
          <p:nvPr>
            <p:ph type="title"/>
          </p:nvPr>
        </p:nvSpPr>
        <p:spPr>
          <a:xfrm>
            <a:off x="694569" y="588852"/>
            <a:ext cx="5463987" cy="764683"/>
          </a:xfrm>
          <a:noFill/>
        </p:spPr>
        <p:txBody>
          <a:bodyPr>
            <a:normAutofit/>
          </a:bodyPr>
          <a:lstStyle/>
          <a:p>
            <a:pPr algn="l"/>
            <a:r>
              <a:rPr lang="en-US" sz="2400" b="1" dirty="0">
                <a:solidFill>
                  <a:srgbClr val="6956F6"/>
                </a:solidFill>
                <a:latin typeface="Tahoma" panose="020B0604030504040204" pitchFamily="34" charset="0"/>
                <a:ea typeface="Tahoma" panose="020B0604030504040204" pitchFamily="34" charset="0"/>
                <a:cs typeface="Tahoma" panose="020B0604030504040204" pitchFamily="34" charset="0"/>
              </a:rPr>
              <a:t>Comité des organes consultatifs</a:t>
            </a:r>
          </a:p>
        </p:txBody>
      </p:sp>
      <p:graphicFrame>
        <p:nvGraphicFramePr>
          <p:cNvPr id="7" name="Diagram 6"/>
          <p:cNvGraphicFramePr/>
          <p:nvPr>
            <p:extLst>
              <p:ext uri="{D42A27DB-BD31-4B8C-83A1-F6EECF244321}">
                <p14:modId xmlns:p14="http://schemas.microsoft.com/office/powerpoint/2010/main" val="3018438996"/>
              </p:ext>
            </p:extLst>
          </p:nvPr>
        </p:nvGraphicFramePr>
        <p:xfrm>
          <a:off x="1039904" y="1558076"/>
          <a:ext cx="4724400" cy="358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itle 1"/>
          <p:cNvSpPr txBox="1">
            <a:spLocks/>
          </p:cNvSpPr>
          <p:nvPr/>
        </p:nvSpPr>
        <p:spPr>
          <a:xfrm>
            <a:off x="657411" y="6093317"/>
            <a:ext cx="5463987" cy="764683"/>
          </a:xfrm>
          <a:prstGeom prst="rect">
            <a:avLst/>
          </a:prstGeom>
          <a:noFill/>
        </p:spPr>
        <p:txBody>
          <a:bodyPr vert="horz" lIns="91440" tIns="45720" rIns="91440" bIns="45720" rtlCol="0" anchor="ctr">
            <a:normAutofit fontScale="97500"/>
          </a:bodyPr>
          <a:lstStyle>
            <a:lvl1pPr algn="ctr" defTabSz="826852" rtl="0" eaLnBrk="1" latinLnBrk="0" hangingPunct="1">
              <a:spcBef>
                <a:spcPct val="0"/>
              </a:spcBef>
              <a:buNone/>
              <a:defRPr sz="3979" kern="1200">
                <a:solidFill>
                  <a:schemeClr val="tx1"/>
                </a:solidFill>
                <a:latin typeface="+mj-lt"/>
                <a:ea typeface="+mj-ea"/>
                <a:cs typeface="+mj-cs"/>
              </a:defRPr>
            </a:lvl1pPr>
          </a:lstStyle>
          <a:p>
            <a:pPr algn="l"/>
            <a:r>
              <a:rPr lang="en-US" sz="2500" b="1" dirty="0">
                <a:solidFill>
                  <a:srgbClr val="6956F6"/>
                </a:solidFill>
                <a:latin typeface="Tahoma" panose="020B0604030504040204" pitchFamily="34" charset="0"/>
                <a:ea typeface="Tahoma" panose="020B0604030504040204" pitchFamily="34" charset="0"/>
                <a:cs typeface="Tahoma" panose="020B0604030504040204" pitchFamily="34" charset="0"/>
              </a:rPr>
              <a:t>Code de déontologie</a:t>
            </a:r>
          </a:p>
        </p:txBody>
      </p:sp>
      <p:pic>
        <p:nvPicPr>
          <p:cNvPr id="6" name="Picture 5"/>
          <p:cNvPicPr>
            <a:picLocks noChangeAspect="1"/>
          </p:cNvPicPr>
          <p:nvPr/>
        </p:nvPicPr>
        <p:blipFill>
          <a:blip r:embed="rId7"/>
          <a:stretch>
            <a:fillRect/>
          </a:stretch>
        </p:blipFill>
        <p:spPr>
          <a:xfrm>
            <a:off x="-4873" y="9296400"/>
            <a:ext cx="6862873" cy="469433"/>
          </a:xfrm>
          <a:prstGeom prst="rect">
            <a:avLst/>
          </a:prstGeom>
        </p:spPr>
      </p:pic>
      <p:sp>
        <p:nvSpPr>
          <p:cNvPr id="9" name="AutoShape 2"/>
          <p:cNvSpPr/>
          <p:nvPr/>
        </p:nvSpPr>
        <p:spPr>
          <a:xfrm>
            <a:off x="838200" y="5562600"/>
            <a:ext cx="5144756" cy="0"/>
          </a:xfrm>
          <a:prstGeom prst="line">
            <a:avLst/>
          </a:prstGeom>
          <a:ln>
            <a:headEnd type="none" w="sm" len="sm"/>
            <a:tailEnd type="none" w="sm" len="sm"/>
          </a:ln>
        </p:spPr>
        <p:style>
          <a:lnRef idx="2">
            <a:schemeClr val="accent5"/>
          </a:lnRef>
          <a:fillRef idx="0">
            <a:schemeClr val="accent5"/>
          </a:fillRef>
          <a:effectRef idx="1">
            <a:schemeClr val="accent5"/>
          </a:effectRef>
          <a:fontRef idx="minor">
            <a:schemeClr val="tx1"/>
          </a:fontRef>
        </p:style>
        <p:txBody>
          <a:bodyPr/>
          <a:lstStyle/>
          <a:p>
            <a:endParaRPr lang="en-CA"/>
          </a:p>
        </p:txBody>
      </p:sp>
      <p:sp>
        <p:nvSpPr>
          <p:cNvPr id="10" name="Slide Number Placeholder 9"/>
          <p:cNvSpPr>
            <a:spLocks noGrp="1"/>
          </p:cNvSpPr>
          <p:nvPr>
            <p:ph type="sldNum" sz="quarter" idx="12"/>
          </p:nvPr>
        </p:nvSpPr>
        <p:spPr>
          <a:xfrm>
            <a:off x="4823010" y="9351319"/>
            <a:ext cx="1882588" cy="359593"/>
          </a:xfrm>
        </p:spPr>
        <p:txBody>
          <a:bodyPr/>
          <a:lstStyle/>
          <a:p>
            <a:fld id="{B6F15528-21DE-4FAA-801E-634DDDAF4B2B}" type="slidenum">
              <a:rPr lang="en-US" sz="1800" b="1" smtClean="0">
                <a:solidFill>
                  <a:schemeClr val="bg1"/>
                </a:solidFill>
              </a:rPr>
              <a:t>10</a:t>
            </a:fld>
            <a:endParaRPr lang="en-US" sz="1800" b="1">
              <a:solidFill>
                <a:schemeClr val="bg1"/>
              </a:solidFill>
            </a:endParaRPr>
          </a:p>
        </p:txBody>
      </p:sp>
    </p:spTree>
    <p:extLst>
      <p:ext uri="{BB962C8B-B14F-4D97-AF65-F5344CB8AC3E}">
        <p14:creationId xmlns:p14="http://schemas.microsoft.com/office/powerpoint/2010/main" val="23439864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4299" y="106997"/>
            <a:ext cx="6772897" cy="1645603"/>
          </a:xfrm>
          <a:custGeom>
            <a:avLst/>
            <a:gdLst/>
            <a:ahLst/>
            <a:cxnLst/>
            <a:rect l="l" t="t" r="r" b="b"/>
            <a:pathLst>
              <a:path w="2853396" h="852628">
                <a:moveTo>
                  <a:pt x="0" y="0"/>
                </a:moveTo>
                <a:lnTo>
                  <a:pt x="2853396" y="0"/>
                </a:lnTo>
                <a:lnTo>
                  <a:pt x="2853396" y="852628"/>
                </a:lnTo>
                <a:lnTo>
                  <a:pt x="0" y="852628"/>
                </a:lnTo>
                <a:close/>
              </a:path>
            </a:pathLst>
          </a:custGeom>
          <a:solidFill>
            <a:srgbClr val="68A4AC"/>
          </a:solidFill>
        </p:spPr>
        <p:txBody>
          <a:bodyPr/>
          <a:lstStyle/>
          <a:p>
            <a:endParaRPr lang="en-CA"/>
          </a:p>
        </p:txBody>
      </p:sp>
      <p:sp>
        <p:nvSpPr>
          <p:cNvPr id="12" name="TextBox 12"/>
          <p:cNvSpPr txBox="1"/>
          <p:nvPr/>
        </p:nvSpPr>
        <p:spPr>
          <a:xfrm>
            <a:off x="1295400" y="382780"/>
            <a:ext cx="4700534" cy="521618"/>
          </a:xfrm>
          <a:prstGeom prst="rect">
            <a:avLst/>
          </a:prstGeom>
        </p:spPr>
        <p:txBody>
          <a:bodyPr wrap="square" lIns="0" tIns="0" rIns="0" bIns="0" rtlCol="0" anchor="t">
            <a:spAutoFit/>
          </a:bodyPr>
          <a:lstStyle/>
          <a:p>
            <a:pPr>
              <a:lnSpc>
                <a:spcPts val="1313"/>
              </a:lnSpc>
            </a:pPr>
            <a:r>
              <a:rPr lang="en-US" sz="2400" dirty="0">
                <a:solidFill>
                  <a:srgbClr val="FFFFFF"/>
                </a:solidFill>
                <a:latin typeface="Tahoma" panose="020B0604030504040204" pitchFamily="34" charset="0"/>
                <a:ea typeface="Tahoma" panose="020B0604030504040204" pitchFamily="34" charset="0"/>
                <a:cs typeface="Tahoma" panose="020B0604030504040204" pitchFamily="34" charset="0"/>
              </a:rPr>
              <a:t>Conseil d'administration de la</a:t>
            </a:r>
          </a:p>
          <a:p>
            <a:pPr>
              <a:lnSpc>
                <a:spcPts val="1313"/>
              </a:lnSpc>
            </a:pPr>
            <a:r>
              <a:rPr lang="en-US" sz="2400" dirty="0">
                <a:solidFill>
                  <a:srgbClr val="FFFFFF"/>
                </a:solidFill>
                <a:latin typeface="Tahoma" panose="020B0604030504040204" pitchFamily="34" charset="0"/>
                <a:ea typeface="Tahoma" panose="020B0604030504040204" pitchFamily="34" charset="0"/>
                <a:cs typeface="Tahoma" panose="020B0604030504040204" pitchFamily="34" charset="0"/>
              </a:rPr>
              <a:t> </a:t>
            </a:r>
          </a:p>
          <a:p>
            <a:pPr>
              <a:lnSpc>
                <a:spcPts val="1313"/>
              </a:lnSpc>
            </a:pPr>
            <a:r>
              <a:rPr lang="en-US" sz="2400" dirty="0">
                <a:solidFill>
                  <a:srgbClr val="FFFFFF"/>
                </a:solidFill>
                <a:latin typeface="Tahoma" panose="020B0604030504040204" pitchFamily="34" charset="0"/>
                <a:ea typeface="Tahoma" panose="020B0604030504040204" pitchFamily="34" charset="0"/>
                <a:cs typeface="Tahoma" panose="020B0604030504040204" pitchFamily="34" charset="0"/>
              </a:rPr>
              <a:t>Fondation Maison Elizabeth</a:t>
            </a: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2066" y="990600"/>
            <a:ext cx="5300375" cy="3597724"/>
          </a:xfrm>
          <a:prstGeom prst="rect">
            <a:avLst/>
          </a:prstGeom>
          <a:ln>
            <a:noFill/>
          </a:ln>
          <a:effectLst>
            <a:outerShdw blurRad="50800" dist="38100" dir="5400000" algn="t" rotWithShape="0">
              <a:prstClr val="black">
                <a:alpha val="40000"/>
              </a:prstClr>
            </a:outerShdw>
          </a:effectLst>
        </p:spPr>
      </p:pic>
      <p:graphicFrame>
        <p:nvGraphicFramePr>
          <p:cNvPr id="16" name="Table 15"/>
          <p:cNvGraphicFramePr>
            <a:graphicFrameLocks noGrp="1"/>
          </p:cNvGraphicFramePr>
          <p:nvPr>
            <p:extLst>
              <p:ext uri="{D42A27DB-BD31-4B8C-83A1-F6EECF244321}">
                <p14:modId xmlns:p14="http://schemas.microsoft.com/office/powerpoint/2010/main" val="2104120526"/>
              </p:ext>
            </p:extLst>
          </p:nvPr>
        </p:nvGraphicFramePr>
        <p:xfrm>
          <a:off x="248922" y="4831474"/>
          <a:ext cx="6343650" cy="4393140"/>
        </p:xfrm>
        <a:graphic>
          <a:graphicData uri="http://schemas.openxmlformats.org/drawingml/2006/table">
            <a:tbl>
              <a:tblPr>
                <a:tableStyleId>{7DF18680-E054-41AD-8BC1-D1AEF772440D}</a:tableStyleId>
              </a:tblPr>
              <a:tblGrid>
                <a:gridCol w="1427478">
                  <a:extLst>
                    <a:ext uri="{9D8B030D-6E8A-4147-A177-3AD203B41FA5}">
                      <a16:colId xmlns:a16="http://schemas.microsoft.com/office/drawing/2014/main" val="2235221844"/>
                    </a:ext>
                  </a:extLst>
                </a:gridCol>
                <a:gridCol w="1219200">
                  <a:extLst>
                    <a:ext uri="{9D8B030D-6E8A-4147-A177-3AD203B41FA5}">
                      <a16:colId xmlns:a16="http://schemas.microsoft.com/office/drawing/2014/main" val="3976415774"/>
                    </a:ext>
                  </a:extLst>
                </a:gridCol>
                <a:gridCol w="3696972">
                  <a:extLst>
                    <a:ext uri="{9D8B030D-6E8A-4147-A177-3AD203B41FA5}">
                      <a16:colId xmlns:a16="http://schemas.microsoft.com/office/drawing/2014/main" val="3765193727"/>
                    </a:ext>
                  </a:extLst>
                </a:gridCol>
              </a:tblGrid>
              <a:tr h="350126">
                <a:tc>
                  <a:txBody>
                    <a:bodyPr/>
                    <a:lstStyle/>
                    <a:p>
                      <a:pPr marL="0" marR="0" algn="ctr" defTabSz="826852" rtl="0" eaLnBrk="1" latinLnBrk="0" hangingPunct="1">
                        <a:lnSpc>
                          <a:spcPct val="107000"/>
                        </a:lnSpc>
                        <a:spcBef>
                          <a:spcPts val="0"/>
                        </a:spcBef>
                        <a:spcAft>
                          <a:spcPts val="0"/>
                        </a:spcAft>
                      </a:pPr>
                      <a:r>
                        <a:rPr lang="en-CA" sz="1400" b="1" kern="1200" dirty="0">
                          <a:solidFill>
                            <a:schemeClr val="tx1"/>
                          </a:solidFill>
                          <a:effectLst/>
                          <a:latin typeface="+mn-lt"/>
                          <a:ea typeface="+mn-ea"/>
                          <a:cs typeface="+mn-cs"/>
                        </a:rPr>
                        <a:t>NOM</a:t>
                      </a:r>
                      <a:endParaRPr lang="fr-CA" sz="1400" b="1" kern="1200" dirty="0">
                        <a:solidFill>
                          <a:schemeClr val="tx1"/>
                        </a:solidFill>
                        <a:effectLst/>
                        <a:latin typeface="+mn-lt"/>
                        <a:ea typeface="+mn-ea"/>
                        <a:cs typeface="+mn-cs"/>
                      </a:endParaRPr>
                    </a:p>
                  </a:txBody>
                  <a:tcPr marL="68580" marR="68580" marT="0" marB="0" anchor="ctr"/>
                </a:tc>
                <a:tc>
                  <a:txBody>
                    <a:bodyPr/>
                    <a:lstStyle/>
                    <a:p>
                      <a:pPr marL="0" marR="0" algn="ctr" defTabSz="826852" rtl="0" eaLnBrk="1" latinLnBrk="0" hangingPunct="1">
                        <a:lnSpc>
                          <a:spcPct val="107000"/>
                        </a:lnSpc>
                        <a:spcBef>
                          <a:spcPts val="0"/>
                        </a:spcBef>
                        <a:spcAft>
                          <a:spcPts val="0"/>
                        </a:spcAft>
                      </a:pPr>
                      <a:r>
                        <a:rPr lang="en-CA" sz="1400" b="1" kern="1200" dirty="0">
                          <a:solidFill>
                            <a:schemeClr val="tx1"/>
                          </a:solidFill>
                          <a:effectLst/>
                          <a:latin typeface="+mn-lt"/>
                          <a:ea typeface="+mn-ea"/>
                          <a:cs typeface="+mn-cs"/>
                        </a:rPr>
                        <a:t>RÔLE</a:t>
                      </a:r>
                      <a:endParaRPr lang="fr-CA" sz="1400" b="1" kern="1200" dirty="0">
                        <a:solidFill>
                          <a:schemeClr val="tx1"/>
                        </a:solidFill>
                        <a:effectLst/>
                        <a:latin typeface="+mn-lt"/>
                        <a:ea typeface="+mn-ea"/>
                        <a:cs typeface="+mn-cs"/>
                      </a:endParaRPr>
                    </a:p>
                  </a:txBody>
                  <a:tcPr marL="68580" marR="68580" marT="0" marB="0" anchor="ctr"/>
                </a:tc>
                <a:tc>
                  <a:txBody>
                    <a:bodyPr/>
                    <a:lstStyle/>
                    <a:p>
                      <a:pPr marL="0" marR="0" algn="ctr" defTabSz="826852" rtl="0" eaLnBrk="1" latinLnBrk="0" hangingPunct="1">
                        <a:lnSpc>
                          <a:spcPct val="107000"/>
                        </a:lnSpc>
                        <a:spcBef>
                          <a:spcPts val="0"/>
                        </a:spcBef>
                        <a:spcAft>
                          <a:spcPts val="0"/>
                        </a:spcAft>
                      </a:pPr>
                      <a:r>
                        <a:rPr lang="en-CA" sz="1400" b="1" kern="1200" dirty="0">
                          <a:solidFill>
                            <a:schemeClr val="tx1"/>
                          </a:solidFill>
                          <a:effectLst/>
                          <a:latin typeface="+mn-lt"/>
                          <a:ea typeface="+mn-ea"/>
                          <a:cs typeface="+mn-cs"/>
                        </a:rPr>
                        <a:t>TITRE DU TRAVAIL</a:t>
                      </a:r>
                      <a:endParaRPr lang="fr-CA" sz="1400" b="1" kern="1200" dirty="0">
                        <a:solidFill>
                          <a:schemeClr val="tx1"/>
                        </a:solidFill>
                        <a:effectLst/>
                        <a:latin typeface="+mn-lt"/>
                        <a:ea typeface="+mn-ea"/>
                        <a:cs typeface="+mn-cs"/>
                      </a:endParaRPr>
                    </a:p>
                  </a:txBody>
                  <a:tcPr marL="68580" marR="68580" marT="0" marB="0" anchor="ctr"/>
                </a:tc>
                <a:extLst>
                  <a:ext uri="{0D108BD9-81ED-4DB2-BD59-A6C34878D82A}">
                    <a16:rowId xmlns:a16="http://schemas.microsoft.com/office/drawing/2014/main" val="63347543"/>
                  </a:ext>
                </a:extLst>
              </a:tr>
              <a:tr h="481490">
                <a:tc>
                  <a:txBody>
                    <a:bodyPr/>
                    <a:lstStyle/>
                    <a:p>
                      <a:pPr marL="0" marR="0" algn="ctr">
                        <a:lnSpc>
                          <a:spcPct val="107000"/>
                        </a:lnSpc>
                        <a:spcBef>
                          <a:spcPts val="600"/>
                        </a:spcBef>
                        <a:spcAft>
                          <a:spcPts val="800"/>
                        </a:spcAft>
                        <a:tabLst>
                          <a:tab pos="201930" algn="l"/>
                        </a:tabLst>
                      </a:pPr>
                      <a:r>
                        <a:rPr lang="en-CA" sz="1200" b="1" dirty="0">
                          <a:effectLst/>
                        </a:rPr>
                        <a:t>Tara Sandler</a:t>
                      </a:r>
                      <a:endParaRPr lang="fr-CA" sz="1200" b="1"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600"/>
                        </a:spcBef>
                        <a:spcAft>
                          <a:spcPts val="800"/>
                        </a:spcAft>
                      </a:pPr>
                      <a:r>
                        <a:rPr lang="en-CA" sz="1200" b="0" dirty="0" err="1">
                          <a:effectLst/>
                        </a:rPr>
                        <a:t>Présidente</a:t>
                      </a:r>
                      <a:endParaRPr lang="fr-CA" sz="1200" b="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600"/>
                        </a:spcBef>
                        <a:spcAft>
                          <a:spcPts val="800"/>
                        </a:spcAft>
                      </a:pPr>
                      <a:r>
                        <a:rPr lang="en-CA" sz="1200" dirty="0">
                          <a:effectLst/>
                        </a:rPr>
                        <a:t>Directeur de l'éducation stratégique et de l'engagement, Conseil canadien pour l'avancement de l'éducation</a:t>
                      </a:r>
                      <a:endParaRPr lang="fr-CA" sz="12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51376243"/>
                  </a:ext>
                </a:extLst>
              </a:tr>
              <a:tr h="436579">
                <a:tc>
                  <a:txBody>
                    <a:bodyPr/>
                    <a:lstStyle/>
                    <a:p>
                      <a:pPr marL="0" marR="0" algn="ctr">
                        <a:lnSpc>
                          <a:spcPct val="107000"/>
                        </a:lnSpc>
                        <a:spcBef>
                          <a:spcPts val="600"/>
                        </a:spcBef>
                        <a:spcAft>
                          <a:spcPts val="800"/>
                        </a:spcAft>
                        <a:tabLst>
                          <a:tab pos="201930" algn="l"/>
                        </a:tabLst>
                      </a:pPr>
                      <a:r>
                        <a:rPr lang="en-CA" sz="1200" b="1" dirty="0">
                          <a:effectLst/>
                        </a:rPr>
                        <a:t>Christina Vongas</a:t>
                      </a:r>
                      <a:endParaRPr lang="fr-CA" sz="1200" b="1"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600"/>
                        </a:spcBef>
                        <a:spcAft>
                          <a:spcPts val="800"/>
                        </a:spcAft>
                      </a:pPr>
                      <a:r>
                        <a:rPr lang="en-CA" sz="1200" b="0" dirty="0">
                          <a:effectLst/>
                        </a:rPr>
                        <a:t>Vice-président</a:t>
                      </a:r>
                      <a:endParaRPr lang="fr-CA" sz="1200" b="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lnSpc>
                          <a:spcPct val="107000"/>
                        </a:lnSpc>
                        <a:spcBef>
                          <a:spcPts val="300"/>
                        </a:spcBef>
                        <a:spcAft>
                          <a:spcPts val="800"/>
                        </a:spcAft>
                      </a:pPr>
                      <a:r>
                        <a:rPr lang="en-CA" sz="1200" dirty="0">
                          <a:effectLst/>
                        </a:rPr>
                        <a:t>Cadre dans le secteur du commerce de détail. Partenaire, ReTell Consulting</a:t>
                      </a:r>
                      <a:endParaRPr lang="fr-CA" sz="12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45886272"/>
                  </a:ext>
                </a:extLst>
              </a:tr>
              <a:tr h="436817">
                <a:tc>
                  <a:txBody>
                    <a:bodyPr/>
                    <a:lstStyle/>
                    <a:p>
                      <a:pPr marL="0" marR="0" algn="ctr">
                        <a:lnSpc>
                          <a:spcPct val="107000"/>
                        </a:lnSpc>
                        <a:spcBef>
                          <a:spcPts val="600"/>
                        </a:spcBef>
                        <a:spcAft>
                          <a:spcPts val="800"/>
                        </a:spcAft>
                        <a:tabLst>
                          <a:tab pos="201930" algn="l"/>
                        </a:tabLst>
                      </a:pPr>
                      <a:r>
                        <a:rPr lang="en-CA" sz="1200" b="1" dirty="0">
                          <a:effectLst/>
                        </a:rPr>
                        <a:t>Geneviève Morin</a:t>
                      </a:r>
                      <a:endParaRPr lang="fr-CA" sz="1200" b="1"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600"/>
                        </a:spcBef>
                        <a:spcAft>
                          <a:spcPts val="800"/>
                        </a:spcAft>
                      </a:pPr>
                      <a:r>
                        <a:rPr lang="en-CA" sz="1200" b="0" dirty="0" err="1">
                          <a:effectLst/>
                        </a:rPr>
                        <a:t>Trésorier</a:t>
                      </a:r>
                      <a:endParaRPr lang="fr-CA" sz="1200" b="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lnSpc>
                          <a:spcPct val="107000"/>
                        </a:lnSpc>
                        <a:spcBef>
                          <a:spcPts val="300"/>
                        </a:spcBef>
                        <a:spcAft>
                          <a:spcPts val="800"/>
                        </a:spcAft>
                      </a:pPr>
                      <a:r>
                        <a:rPr lang="en-US" sz="1200" dirty="0" err="1">
                          <a:effectLst/>
                        </a:rPr>
                        <a:t>Trésorier</a:t>
                      </a:r>
                      <a:r>
                        <a:rPr lang="en-US" sz="1200" dirty="0">
                          <a:effectLst/>
                        </a:rPr>
                        <a:t>, </a:t>
                      </a:r>
                      <a:r>
                        <a:rPr lang="fr-CA" sz="1200" noProof="0" dirty="0">
                          <a:effectLst/>
                        </a:rPr>
                        <a:t>conseillère</a:t>
                      </a:r>
                      <a:r>
                        <a:rPr lang="en-US" sz="1200" dirty="0">
                          <a:effectLst/>
                        </a:rPr>
                        <a:t> </a:t>
                      </a:r>
                      <a:r>
                        <a:rPr lang="en-US" sz="1200" dirty="0" err="1">
                          <a:effectLst/>
                        </a:rPr>
                        <a:t>principale</a:t>
                      </a:r>
                      <a:r>
                        <a:rPr lang="en-US" sz="1200" dirty="0">
                          <a:effectLst/>
                        </a:rPr>
                        <a:t>, Gouvernance financière et performance </a:t>
                      </a:r>
                      <a:r>
                        <a:rPr lang="fr-CA" sz="1200" noProof="0" dirty="0">
                          <a:effectLst/>
                        </a:rPr>
                        <a:t>opérationnelle</a:t>
                      </a:r>
                      <a:r>
                        <a:rPr lang="en-US" sz="1200" dirty="0">
                          <a:effectLst/>
                        </a:rPr>
                        <a:t>, Desjardins</a:t>
                      </a:r>
                      <a:endParaRPr lang="fr-CA" sz="12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78035807"/>
                  </a:ext>
                </a:extLst>
              </a:tr>
              <a:tr h="436579">
                <a:tc>
                  <a:txBody>
                    <a:bodyPr/>
                    <a:lstStyle/>
                    <a:p>
                      <a:pPr marL="0" marR="0" algn="ctr">
                        <a:lnSpc>
                          <a:spcPct val="107000"/>
                        </a:lnSpc>
                        <a:spcBef>
                          <a:spcPts val="600"/>
                        </a:spcBef>
                        <a:spcAft>
                          <a:spcPts val="800"/>
                        </a:spcAft>
                        <a:tabLst>
                          <a:tab pos="201930" algn="l"/>
                        </a:tabLst>
                      </a:pPr>
                      <a:r>
                        <a:rPr lang="en-CA" sz="1200" b="1" dirty="0">
                          <a:effectLst/>
                        </a:rPr>
                        <a:t>Christopher Sztankovics</a:t>
                      </a:r>
                      <a:endParaRPr lang="fr-CA" sz="1200" b="1"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600"/>
                        </a:spcBef>
                        <a:spcAft>
                          <a:spcPts val="800"/>
                        </a:spcAft>
                      </a:pPr>
                      <a:r>
                        <a:rPr lang="en-CA" sz="1200" b="0" dirty="0">
                          <a:effectLst/>
                        </a:rPr>
                        <a:t>Secrétaire</a:t>
                      </a:r>
                      <a:endParaRPr lang="fr-CA" sz="1200" b="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lnSpc>
                          <a:spcPct val="107000"/>
                        </a:lnSpc>
                        <a:spcBef>
                          <a:spcPts val="300"/>
                        </a:spcBef>
                        <a:spcAft>
                          <a:spcPts val="800"/>
                        </a:spcAft>
                      </a:pPr>
                      <a:r>
                        <a:rPr lang="en-CA" sz="1200" dirty="0">
                          <a:effectLst/>
                        </a:rPr>
                        <a:t>Conseiller financier</a:t>
                      </a:r>
                      <a:endParaRPr lang="fr-CA" sz="12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18285116"/>
                  </a:ext>
                </a:extLst>
              </a:tr>
              <a:tr h="436579">
                <a:tc>
                  <a:txBody>
                    <a:bodyPr/>
                    <a:lstStyle/>
                    <a:p>
                      <a:pPr marL="0" marR="0" algn="ctr">
                        <a:lnSpc>
                          <a:spcPct val="107000"/>
                        </a:lnSpc>
                        <a:spcBef>
                          <a:spcPts val="600"/>
                        </a:spcBef>
                        <a:spcAft>
                          <a:spcPts val="800"/>
                        </a:spcAft>
                        <a:tabLst>
                          <a:tab pos="201930" algn="l"/>
                        </a:tabLst>
                      </a:pPr>
                      <a:r>
                        <a:rPr lang="en-CA" sz="1200" b="1" dirty="0">
                          <a:effectLst/>
                        </a:rPr>
                        <a:t>David Walsh-Pickering</a:t>
                      </a:r>
                      <a:endParaRPr lang="fr-CA" sz="1200" b="1"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600"/>
                        </a:spcBef>
                        <a:spcAft>
                          <a:spcPts val="800"/>
                        </a:spcAft>
                      </a:pPr>
                      <a:r>
                        <a:rPr lang="en-CA" sz="1200" b="0" dirty="0">
                          <a:effectLst/>
                        </a:rPr>
                        <a:t>Membre</a:t>
                      </a:r>
                      <a:endParaRPr lang="fr-CA" sz="1200" b="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lnSpc>
                          <a:spcPct val="107000"/>
                        </a:lnSpc>
                        <a:spcBef>
                          <a:spcPts val="300"/>
                        </a:spcBef>
                        <a:spcAft>
                          <a:spcPts val="800"/>
                        </a:spcAft>
                      </a:pPr>
                      <a:r>
                        <a:rPr lang="en-CA" sz="1200" dirty="0">
                          <a:effectLst/>
                        </a:rPr>
                        <a:t>Collaborateur chez </a:t>
                      </a:r>
                      <a:r>
                        <a:rPr lang="en-CA" sz="1200" dirty="0" err="1">
                          <a:effectLst/>
                        </a:rPr>
                        <a:t>Egon </a:t>
                      </a:r>
                      <a:r>
                        <a:rPr lang="en-CA" sz="1200" dirty="0">
                          <a:effectLst/>
                        </a:rPr>
                        <a:t>Zehnder</a:t>
                      </a:r>
                      <a:endParaRPr lang="fr-CA" sz="12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07718011"/>
                  </a:ext>
                </a:extLst>
              </a:tr>
              <a:tr h="436817">
                <a:tc>
                  <a:txBody>
                    <a:bodyPr/>
                    <a:lstStyle/>
                    <a:p>
                      <a:pPr marL="0" marR="0" algn="ctr">
                        <a:lnSpc>
                          <a:spcPct val="107000"/>
                        </a:lnSpc>
                        <a:spcBef>
                          <a:spcPts val="600"/>
                        </a:spcBef>
                        <a:spcAft>
                          <a:spcPts val="800"/>
                        </a:spcAft>
                        <a:tabLst>
                          <a:tab pos="201930" algn="l"/>
                        </a:tabLst>
                      </a:pPr>
                      <a:r>
                        <a:rPr lang="en-CA" sz="1200" b="1" dirty="0">
                          <a:effectLst/>
                        </a:rPr>
                        <a:t>Jenny Bouras</a:t>
                      </a:r>
                      <a:endParaRPr lang="fr-CA" sz="1200" b="1"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600"/>
                        </a:spcBef>
                        <a:spcAft>
                          <a:spcPts val="800"/>
                        </a:spcAft>
                      </a:pPr>
                      <a:r>
                        <a:rPr lang="en-CA" sz="1200" b="0" dirty="0">
                          <a:effectLst/>
                        </a:rPr>
                        <a:t>Membre</a:t>
                      </a:r>
                      <a:endParaRPr lang="fr-CA" sz="1200" b="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lnSpc>
                          <a:spcPct val="107000"/>
                        </a:lnSpc>
                        <a:spcBef>
                          <a:spcPts val="300"/>
                        </a:spcBef>
                        <a:spcAft>
                          <a:spcPts val="800"/>
                        </a:spcAft>
                      </a:pPr>
                      <a:r>
                        <a:rPr lang="en-CA" sz="1200" dirty="0" err="1">
                          <a:effectLst/>
                        </a:rPr>
                        <a:t>Directrice</a:t>
                      </a:r>
                      <a:r>
                        <a:rPr lang="en-CA" sz="1200" dirty="0">
                          <a:effectLst/>
                        </a:rPr>
                        <a:t> </a:t>
                      </a:r>
                      <a:r>
                        <a:rPr lang="en-CA" sz="1200" dirty="0" err="1">
                          <a:effectLst/>
                        </a:rPr>
                        <a:t>adjointe</a:t>
                      </a:r>
                      <a:r>
                        <a:rPr lang="en-CA" sz="1200" baseline="0" dirty="0">
                          <a:effectLst/>
                        </a:rPr>
                        <a:t> </a:t>
                      </a:r>
                      <a:r>
                        <a:rPr lang="en-CA" sz="1200" dirty="0">
                          <a:effectLst/>
                        </a:rPr>
                        <a:t>des ressources financières à la Commission scolaire English-Montréal</a:t>
                      </a:r>
                      <a:endParaRPr lang="fr-CA" sz="12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55646546"/>
                  </a:ext>
                </a:extLst>
              </a:tr>
              <a:tr h="415581">
                <a:tc>
                  <a:txBody>
                    <a:bodyPr/>
                    <a:lstStyle/>
                    <a:p>
                      <a:pPr marL="228600" marR="0" indent="-247650" algn="ctr">
                        <a:lnSpc>
                          <a:spcPct val="100000"/>
                        </a:lnSpc>
                        <a:spcBef>
                          <a:spcPts val="0"/>
                        </a:spcBef>
                        <a:spcAft>
                          <a:spcPts val="800"/>
                        </a:spcAft>
                        <a:tabLst>
                          <a:tab pos="201930" algn="l"/>
                        </a:tabLst>
                      </a:pPr>
                      <a:r>
                        <a:rPr lang="en-CA" sz="1200" b="1" dirty="0">
                          <a:solidFill>
                            <a:schemeClr val="tx1"/>
                          </a:solidFill>
                          <a:effectLst/>
                        </a:rPr>
                        <a:t>Kaitlin Common</a:t>
                      </a:r>
                      <a:endParaRPr lang="fr-CA"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600"/>
                        </a:spcBef>
                        <a:spcAft>
                          <a:spcPts val="800"/>
                        </a:spcAft>
                      </a:pPr>
                      <a:r>
                        <a:rPr lang="en-CA" sz="1200" b="0" dirty="0">
                          <a:solidFill>
                            <a:schemeClr val="tx1"/>
                          </a:solidFill>
                          <a:effectLst/>
                        </a:rPr>
                        <a:t>Membre</a:t>
                      </a:r>
                      <a:endParaRPr lang="fr-CA"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lnSpc>
                          <a:spcPct val="100000"/>
                        </a:lnSpc>
                        <a:spcBef>
                          <a:spcPts val="300"/>
                        </a:spcBef>
                        <a:spcAft>
                          <a:spcPts val="800"/>
                        </a:spcAft>
                      </a:pPr>
                      <a:r>
                        <a:rPr lang="en-CA" sz="1200" dirty="0">
                          <a:solidFill>
                            <a:schemeClr val="tx1"/>
                          </a:solidFill>
                          <a:effectLst/>
                        </a:rPr>
                        <a:t>Gestionnaire des services à bord Personnel de cabine, Air Canada</a:t>
                      </a:r>
                      <a:endParaRPr lang="fr-CA" sz="12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86393357"/>
                  </a:ext>
                </a:extLst>
              </a:tr>
              <a:tr h="436579">
                <a:tc>
                  <a:txBody>
                    <a:bodyPr/>
                    <a:lstStyle/>
                    <a:p>
                      <a:pPr marL="0" marR="0" indent="-533400" algn="ctr">
                        <a:lnSpc>
                          <a:spcPct val="107000"/>
                        </a:lnSpc>
                        <a:spcBef>
                          <a:spcPts val="0"/>
                        </a:spcBef>
                        <a:spcAft>
                          <a:spcPts val="800"/>
                        </a:spcAft>
                        <a:tabLst>
                          <a:tab pos="0" algn="l"/>
                        </a:tabLst>
                      </a:pPr>
                      <a:r>
                        <a:rPr lang="en-CA" sz="1200" b="1" dirty="0">
                          <a:effectLst/>
                        </a:rPr>
                        <a:t>Tina Hillenbrand</a:t>
                      </a:r>
                      <a:endParaRPr lang="fr-CA" sz="1200" b="1"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600"/>
                        </a:spcBef>
                        <a:spcAft>
                          <a:spcPts val="800"/>
                        </a:spcAft>
                      </a:pPr>
                      <a:r>
                        <a:rPr lang="en-CA" sz="1200" b="0" dirty="0">
                          <a:effectLst/>
                        </a:rPr>
                        <a:t>Membre</a:t>
                      </a:r>
                      <a:endParaRPr lang="fr-CA" sz="1200" b="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lnSpc>
                          <a:spcPct val="107000"/>
                        </a:lnSpc>
                        <a:spcBef>
                          <a:spcPts val="300"/>
                        </a:spcBef>
                        <a:spcAft>
                          <a:spcPts val="800"/>
                        </a:spcAft>
                      </a:pPr>
                      <a:r>
                        <a:rPr lang="en-CA" sz="1200" dirty="0">
                          <a:effectLst/>
                        </a:rPr>
                        <a:t>Directrice, Orchard House Preschool</a:t>
                      </a:r>
                      <a:endParaRPr lang="fr-CA" sz="12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04452676"/>
                  </a:ext>
                </a:extLst>
              </a:tr>
              <a:tr h="525993">
                <a:tc>
                  <a:txBody>
                    <a:bodyPr/>
                    <a:lstStyle/>
                    <a:p>
                      <a:pPr marL="0" marR="0" algn="ctr">
                        <a:lnSpc>
                          <a:spcPct val="107000"/>
                        </a:lnSpc>
                        <a:spcBef>
                          <a:spcPts val="0"/>
                        </a:spcBef>
                        <a:spcAft>
                          <a:spcPts val="800"/>
                        </a:spcAft>
                        <a:tabLst>
                          <a:tab pos="201930" algn="l"/>
                        </a:tabLst>
                      </a:pPr>
                      <a:r>
                        <a:rPr lang="en-CA" sz="1200" b="1" dirty="0">
                          <a:effectLst/>
                        </a:rPr>
                        <a:t>Anitra Bostock</a:t>
                      </a:r>
                      <a:endParaRPr lang="fr-CA" sz="1200" b="1" dirty="0">
                        <a:effectLst/>
                        <a:latin typeface="+mn-lt"/>
                        <a:ea typeface="Calibri" panose="020F0502020204030204" pitchFamily="34" charset="0"/>
                        <a:cs typeface="Times New Roman" panose="02020603050405020304" pitchFamily="18" charset="0"/>
                      </a:endParaRPr>
                    </a:p>
                  </a:txBody>
                  <a:tcPr marL="0" marR="0" anchor="ctr"/>
                </a:tc>
                <a:tc>
                  <a:txBody>
                    <a:bodyPr/>
                    <a:lstStyle/>
                    <a:p>
                      <a:pPr marL="0" marR="0" algn="ctr">
                        <a:lnSpc>
                          <a:spcPct val="107000"/>
                        </a:lnSpc>
                        <a:spcBef>
                          <a:spcPts val="0"/>
                        </a:spcBef>
                        <a:spcAft>
                          <a:spcPts val="800"/>
                        </a:spcAft>
                      </a:pPr>
                      <a:r>
                        <a:rPr lang="en-CA" sz="1200" b="0" dirty="0">
                          <a:effectLst/>
                        </a:rPr>
                        <a:t>Membre "ex officio"</a:t>
                      </a:r>
                      <a:endParaRPr lang="fr-CA" sz="1200" b="0" dirty="0">
                        <a:effectLst/>
                      </a:endParaRPr>
                    </a:p>
                  </a:txBody>
                  <a:tcPr marL="0" marR="0" anchor="ctr"/>
                </a:tc>
                <a:tc>
                  <a:txBody>
                    <a:bodyPr/>
                    <a:lstStyle/>
                    <a:p>
                      <a:pPr marL="0" marR="0" algn="l">
                        <a:lnSpc>
                          <a:spcPct val="107000"/>
                        </a:lnSpc>
                        <a:spcBef>
                          <a:spcPts val="0"/>
                        </a:spcBef>
                        <a:spcAft>
                          <a:spcPts val="800"/>
                        </a:spcAft>
                      </a:pPr>
                      <a:r>
                        <a:rPr lang="en-CA" sz="1200" dirty="0">
                          <a:effectLst/>
                        </a:rPr>
                        <a:t>  </a:t>
                      </a:r>
                      <a:r>
                        <a:rPr lang="en-CA" sz="1200" dirty="0" err="1">
                          <a:effectLst/>
                        </a:rPr>
                        <a:t>Directrice</a:t>
                      </a:r>
                      <a:r>
                        <a:rPr lang="en-CA" sz="1200" dirty="0">
                          <a:effectLst/>
                        </a:rPr>
                        <a:t>   </a:t>
                      </a:r>
                      <a:r>
                        <a:rPr lang="en-CA" sz="1200" dirty="0" err="1">
                          <a:effectLst/>
                        </a:rPr>
                        <a:t>exécutive</a:t>
                      </a:r>
                      <a:r>
                        <a:rPr lang="en-CA" sz="1200" dirty="0">
                          <a:effectLst/>
                        </a:rPr>
                        <a:t> Maison Elizabeth</a:t>
                      </a:r>
                      <a:endParaRPr lang="fr-CA" sz="1200" dirty="0">
                        <a:effectLst/>
                        <a:latin typeface="+mn-lt"/>
                        <a:ea typeface="Calibri" panose="020F0502020204030204" pitchFamily="34" charset="0"/>
                        <a:cs typeface="Times New Roman" panose="02020603050405020304" pitchFamily="18" charset="0"/>
                      </a:endParaRPr>
                    </a:p>
                  </a:txBody>
                  <a:tcPr marL="0" marR="0" anchor="ctr"/>
                </a:tc>
                <a:extLst>
                  <a:ext uri="{0D108BD9-81ED-4DB2-BD59-A6C34878D82A}">
                    <a16:rowId xmlns:a16="http://schemas.microsoft.com/office/drawing/2014/main" val="3306170357"/>
                  </a:ext>
                </a:extLst>
              </a:tr>
            </a:tbl>
          </a:graphicData>
        </a:graphic>
      </p:graphicFrame>
      <p:sp>
        <p:nvSpPr>
          <p:cNvPr id="5" name="Slide Number Placeholder 4"/>
          <p:cNvSpPr>
            <a:spLocks noGrp="1"/>
          </p:cNvSpPr>
          <p:nvPr>
            <p:ph type="sldNum" sz="quarter" idx="12"/>
          </p:nvPr>
        </p:nvSpPr>
        <p:spPr>
          <a:xfrm>
            <a:off x="4709984" y="9514740"/>
            <a:ext cx="1882588" cy="359593"/>
          </a:xfrm>
        </p:spPr>
        <p:txBody>
          <a:bodyPr/>
          <a:lstStyle/>
          <a:p>
            <a:fld id="{B6F15528-21DE-4FAA-801E-634DDDAF4B2B}" type="slidenum">
              <a:rPr lang="en-US" sz="1800" b="1" smtClean="0">
                <a:solidFill>
                  <a:schemeClr val="tx1"/>
                </a:solidFill>
              </a:rPr>
              <a:t>11</a:t>
            </a:fld>
            <a:endParaRPr lang="en-US" sz="1800" b="1" dirty="0">
              <a:solidFill>
                <a:schemeClr val="tx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1"/>
          <p:cNvSpPr txBox="1"/>
          <p:nvPr/>
        </p:nvSpPr>
        <p:spPr>
          <a:xfrm>
            <a:off x="381000" y="819373"/>
            <a:ext cx="5382504" cy="436017"/>
          </a:xfrm>
          <a:prstGeom prst="rect">
            <a:avLst/>
          </a:prstGeom>
        </p:spPr>
        <p:txBody>
          <a:bodyPr wrap="square" lIns="0" tIns="0" rIns="0" bIns="0" rtlCol="0" anchor="t">
            <a:spAutoFit/>
          </a:bodyPr>
          <a:lstStyle/>
          <a:p>
            <a:pPr>
              <a:lnSpc>
                <a:spcPts val="3369"/>
              </a:lnSpc>
            </a:pPr>
            <a:r>
              <a:rPr lang="en-US" sz="1800" dirty="0">
                <a:solidFill>
                  <a:srgbClr val="6956F6"/>
                </a:solidFill>
                <a:latin typeface="Tahoma" panose="020B0604030504040204" pitchFamily="34" charset="0"/>
                <a:ea typeface="Tahoma" panose="020B0604030504040204" pitchFamily="34" charset="0"/>
                <a:cs typeface="Tahoma" panose="020B0604030504040204" pitchFamily="34" charset="0"/>
              </a:rPr>
              <a:t>Le mot de la </a:t>
            </a:r>
            <a:r>
              <a:rPr lang="en-US" sz="1800" dirty="0" err="1">
                <a:solidFill>
                  <a:srgbClr val="6956F6"/>
                </a:solidFill>
                <a:latin typeface="Tahoma" panose="020B0604030504040204" pitchFamily="34" charset="0"/>
                <a:ea typeface="Tahoma" panose="020B0604030504040204" pitchFamily="34" charset="0"/>
                <a:cs typeface="Tahoma" panose="020B0604030504040204" pitchFamily="34" charset="0"/>
              </a:rPr>
              <a:t>présidente</a:t>
            </a:r>
            <a:r>
              <a:rPr lang="en-US" sz="1800" dirty="0">
                <a:solidFill>
                  <a:srgbClr val="6956F6"/>
                </a:solidFill>
                <a:latin typeface="Tahoma" panose="020B0604030504040204" pitchFamily="34" charset="0"/>
                <a:ea typeface="Tahoma" panose="020B0604030504040204" pitchFamily="34" charset="0"/>
                <a:cs typeface="Tahoma" panose="020B0604030504040204" pitchFamily="34" charset="0"/>
              </a:rPr>
              <a:t> de la Fondation</a:t>
            </a:r>
          </a:p>
        </p:txBody>
      </p:sp>
      <p:sp>
        <p:nvSpPr>
          <p:cNvPr id="12" name="TextBox 12"/>
          <p:cNvSpPr txBox="1"/>
          <p:nvPr/>
        </p:nvSpPr>
        <p:spPr>
          <a:xfrm>
            <a:off x="3581400" y="1427361"/>
            <a:ext cx="2819400" cy="6032421"/>
          </a:xfrm>
          <a:prstGeom prst="rect">
            <a:avLst/>
          </a:prstGeom>
        </p:spPr>
        <p:txBody>
          <a:bodyPr wrap="square" lIns="0" tIns="0" rIns="0" bIns="0" rtlCol="0" anchor="t">
            <a:spAutoFit/>
          </a:bodyPr>
          <a:lstStyle/>
          <a:p>
            <a:r>
              <a:rPr lang="en-US" sz="1400" dirty="0"/>
              <a:t>Leurs histoires nous incitent à nous surpasser. Le personnel dévoué, les bénévoles et les membres de la communauté qui servent inlassablement et de manière constructive le font de manière frontale et positive. </a:t>
            </a:r>
          </a:p>
          <a:p>
            <a:r>
              <a:rPr lang="en-US" sz="1400" dirty="0"/>
              <a:t> </a:t>
            </a:r>
          </a:p>
          <a:p>
            <a:r>
              <a:rPr lang="en-US" sz="1400" dirty="0"/>
              <a:t>Le prochain chapitre de la Maison Elizabeth promet d'être placé sous le signe de la croissance, de l'innovation et de l'évolution. Le moment est venu de voir plus grand, de rêver plus audacieusement et de viser plus haut. </a:t>
            </a:r>
          </a:p>
          <a:p>
            <a:r>
              <a:rPr lang="en-US" sz="1400" dirty="0"/>
              <a:t> </a:t>
            </a:r>
          </a:p>
          <a:p>
            <a:r>
              <a:rPr lang="en-US" sz="1400" dirty="0"/>
              <a:t>Alors que mon mandat de Présidente du Conseil d'Administration de la Fondation Maison Elizabeth touche à sa fin, j'exprime ma sincère gratitude et mon appréciation à tous pour le travail accompli et celui qui va se poursuivre. L'impact de la Maison Elizabeth sur sa communauté et ses clients continuera à s'élever vers de nouveaux </a:t>
            </a:r>
            <a:r>
              <a:rPr lang="en-US" sz="1400" dirty="0" err="1"/>
              <a:t>sommets</a:t>
            </a:r>
            <a:r>
              <a:rPr lang="en-US" sz="1400" dirty="0"/>
              <a:t> ; et je suis ravie d'y avoir joué un </a:t>
            </a:r>
            <a:r>
              <a:rPr lang="en-US" sz="1400" dirty="0" err="1"/>
              <a:t>rôle</a:t>
            </a:r>
            <a:r>
              <a:rPr lang="en-US" sz="1400" dirty="0"/>
              <a:t> </a:t>
            </a:r>
            <a:r>
              <a:rPr lang="en-US" sz="1400" dirty="0" err="1"/>
              <a:t>d’autant</a:t>
            </a:r>
            <a:r>
              <a:rPr lang="en-US" sz="1400" dirty="0"/>
              <a:t> plus je suis impatiente de voir ce qui se passera ensuite. </a:t>
            </a:r>
          </a:p>
        </p:txBody>
      </p:sp>
      <p:pic>
        <p:nvPicPr>
          <p:cNvPr id="2" name="Picture 1"/>
          <p:cNvPicPr>
            <a:picLocks noChangeAspect="1"/>
          </p:cNvPicPr>
          <p:nvPr/>
        </p:nvPicPr>
        <p:blipFill>
          <a:blip r:embed="rId2"/>
          <a:stretch>
            <a:fillRect/>
          </a:stretch>
        </p:blipFill>
        <p:spPr>
          <a:xfrm>
            <a:off x="0" y="9296400"/>
            <a:ext cx="6858000" cy="469433"/>
          </a:xfrm>
          <a:prstGeom prst="rect">
            <a:avLst/>
          </a:prstGeom>
        </p:spPr>
      </p:pic>
      <p:sp>
        <p:nvSpPr>
          <p:cNvPr id="3" name="Oval 2"/>
          <p:cNvSpPr/>
          <p:nvPr/>
        </p:nvSpPr>
        <p:spPr>
          <a:xfrm>
            <a:off x="1461932" y="6629400"/>
            <a:ext cx="1979768" cy="2667000"/>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04800" y="1335028"/>
            <a:ext cx="3124200" cy="5478423"/>
          </a:xfrm>
          <a:prstGeom prst="rect">
            <a:avLst/>
          </a:prstGeom>
        </p:spPr>
        <p:txBody>
          <a:bodyPr wrap="square">
            <a:spAutoFit/>
          </a:bodyPr>
          <a:lstStyle/>
          <a:p>
            <a:r>
              <a:rPr lang="en-US" sz="1400" dirty="0"/>
              <a:t>Alors que nous continuons à émerger de la pandémie mondiale, le monde a </a:t>
            </a:r>
            <a:r>
              <a:rPr lang="en-US" sz="1400" dirty="0" err="1"/>
              <a:t>subi</a:t>
            </a:r>
            <a:r>
              <a:rPr lang="en-US" sz="1400" dirty="0"/>
              <a:t> </a:t>
            </a:r>
            <a:r>
              <a:rPr lang="en-US" sz="1400" dirty="0" err="1"/>
              <a:t>d'importantes</a:t>
            </a:r>
            <a:r>
              <a:rPr lang="en-US" sz="1400" dirty="0"/>
              <a:t> transformations. Cependant, une constante demeure : les besoins des clients de la Maison Elizabeth. Au contraire, ces besoins sont plus importants et amplifient l'importance du travail accompli et la résilience de la Maison Elizabeth. </a:t>
            </a:r>
          </a:p>
          <a:p>
            <a:r>
              <a:rPr lang="en-US" sz="1400" dirty="0"/>
              <a:t> </a:t>
            </a:r>
          </a:p>
          <a:p>
            <a:r>
              <a:rPr lang="en-US" sz="1400" dirty="0"/>
              <a:t>Au cours de l'année écoulée, pour répondre à ces circonstances changeantes, des efforts ont été déployés pour renforcer la gouvernance du conseil d'administration, améliorer les rapports financiers et amplifier les communications avec les donateurs et les électeurs. Ces initiatives stratégiques sont conçues pour propulser la Maison Elizabeth vers son prochain </a:t>
            </a:r>
            <a:r>
              <a:rPr lang="en-US" sz="1400" dirty="0" err="1"/>
              <a:t>niveau</a:t>
            </a:r>
            <a:r>
              <a:rPr lang="en-US" sz="1400" dirty="0"/>
              <a:t>:  collecter plus de fonds, soutenir plus d'individus, et changer plus de vies.</a:t>
            </a:r>
          </a:p>
          <a:p>
            <a:r>
              <a:rPr lang="en-US" sz="1400" dirty="0"/>
              <a:t>Les personnes que la Maison d'Elizabeth </a:t>
            </a:r>
            <a:r>
              <a:rPr lang="en-US" sz="1400" dirty="0" err="1"/>
              <a:t>sert</a:t>
            </a:r>
            <a:r>
              <a:rPr lang="en-US" sz="1400" dirty="0"/>
              <a:t> </a:t>
            </a:r>
            <a:r>
              <a:rPr lang="en-US" sz="1400" dirty="0" err="1"/>
              <a:t>sont</a:t>
            </a:r>
            <a:r>
              <a:rPr lang="en-US" sz="1400" dirty="0"/>
              <a:t> les jeunes mères, les enfants et les </a:t>
            </a:r>
            <a:r>
              <a:rPr lang="en-US" sz="1400" dirty="0" err="1"/>
              <a:t>familles</a:t>
            </a:r>
            <a:r>
              <a:rPr lang="en-US" sz="1400" dirty="0"/>
              <a:t>.</a:t>
            </a:r>
          </a:p>
        </p:txBody>
      </p:sp>
      <p:sp>
        <p:nvSpPr>
          <p:cNvPr id="5" name="Rectangle 4"/>
          <p:cNvSpPr/>
          <p:nvPr/>
        </p:nvSpPr>
        <p:spPr>
          <a:xfrm>
            <a:off x="3735594" y="7764973"/>
            <a:ext cx="2511012" cy="613117"/>
          </a:xfrm>
          <a:prstGeom prst="rect">
            <a:avLst/>
          </a:prstGeom>
        </p:spPr>
        <p:txBody>
          <a:bodyPr wrap="square">
            <a:spAutoFit/>
          </a:bodyPr>
          <a:lstStyle/>
          <a:p>
            <a:r>
              <a:rPr lang="en-US" dirty="0"/>
              <a:t>Avec mes remerciements,</a:t>
            </a:r>
          </a:p>
          <a:p>
            <a:r>
              <a:rPr lang="en-US" b="1" dirty="0"/>
              <a:t>Tara Sandler</a:t>
            </a:r>
          </a:p>
        </p:txBody>
      </p:sp>
      <p:sp>
        <p:nvSpPr>
          <p:cNvPr id="8" name="Slide Number Placeholder 7"/>
          <p:cNvSpPr>
            <a:spLocks noGrp="1"/>
          </p:cNvSpPr>
          <p:nvPr>
            <p:ph type="sldNum" sz="quarter" idx="12"/>
          </p:nvPr>
        </p:nvSpPr>
        <p:spPr>
          <a:xfrm>
            <a:off x="4822210" y="9351319"/>
            <a:ext cx="1882588" cy="359593"/>
          </a:xfrm>
        </p:spPr>
        <p:txBody>
          <a:bodyPr/>
          <a:lstStyle/>
          <a:p>
            <a:fld id="{B6F15528-21DE-4FAA-801E-634DDDAF4B2B}" type="slidenum">
              <a:rPr lang="en-US" sz="1800" b="1" smtClean="0">
                <a:solidFill>
                  <a:schemeClr val="bg1"/>
                </a:solidFill>
              </a:rPr>
              <a:t>12</a:t>
            </a:fld>
            <a:endParaRPr lang="en-US" sz="1800" b="1" dirty="0">
              <a:solidFill>
                <a:schemeClr val="bg1"/>
              </a:solidFill>
            </a:endParaRPr>
          </a:p>
        </p:txBody>
      </p:sp>
    </p:spTree>
    <p:extLst>
      <p:ext uri="{BB962C8B-B14F-4D97-AF65-F5344CB8AC3E}">
        <p14:creationId xmlns:p14="http://schemas.microsoft.com/office/powerpoint/2010/main" val="3327790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p:nvPr/>
        </p:nvGrpSpPr>
        <p:grpSpPr>
          <a:xfrm>
            <a:off x="286103" y="3365696"/>
            <a:ext cx="1901796" cy="441088"/>
            <a:chOff x="0" y="0"/>
            <a:chExt cx="614537" cy="200302"/>
          </a:xfrm>
        </p:grpSpPr>
        <p:sp>
          <p:nvSpPr>
            <p:cNvPr id="9" name="Freeform 9"/>
            <p:cNvSpPr/>
            <p:nvPr/>
          </p:nvSpPr>
          <p:spPr>
            <a:xfrm>
              <a:off x="0" y="0"/>
              <a:ext cx="614537" cy="200302"/>
            </a:xfrm>
            <a:custGeom>
              <a:avLst/>
              <a:gdLst/>
              <a:ahLst/>
              <a:cxnLst/>
              <a:rect l="l" t="t" r="r" b="b"/>
              <a:pathLst>
                <a:path w="614537" h="200302">
                  <a:moveTo>
                    <a:pt x="0" y="0"/>
                  </a:moveTo>
                  <a:lnTo>
                    <a:pt x="614537" y="0"/>
                  </a:lnTo>
                  <a:lnTo>
                    <a:pt x="614537" y="200302"/>
                  </a:lnTo>
                  <a:lnTo>
                    <a:pt x="0" y="200302"/>
                  </a:lnTo>
                  <a:close/>
                </a:path>
              </a:pathLst>
            </a:custGeom>
            <a:noFill/>
          </p:spPr>
          <p:txBody>
            <a:bodyPr/>
            <a:lstStyle/>
            <a:p>
              <a:r>
                <a:rPr lang="en-US" dirty="0"/>
                <a:t>Anitra Bostock</a:t>
              </a:r>
            </a:p>
          </p:txBody>
        </p:sp>
        <p:sp>
          <p:nvSpPr>
            <p:cNvPr id="10" name="TextBox 10"/>
            <p:cNvSpPr txBox="1"/>
            <p:nvPr/>
          </p:nvSpPr>
          <p:spPr>
            <a:xfrm>
              <a:off x="0" y="-28575"/>
              <a:ext cx="812800" cy="841375"/>
            </a:xfrm>
            <a:prstGeom prst="rect">
              <a:avLst/>
            </a:prstGeom>
          </p:spPr>
          <p:txBody>
            <a:bodyPr lIns="43214" tIns="43214" rIns="43214" bIns="43214" rtlCol="0" anchor="ctr"/>
            <a:lstStyle/>
            <a:p>
              <a:pPr algn="ctr">
                <a:lnSpc>
                  <a:spcPts val="1667"/>
                </a:lnSpc>
              </a:pPr>
              <a:endParaRPr sz="1530"/>
            </a:p>
          </p:txBody>
        </p:sp>
      </p:grpSp>
      <p:grpSp>
        <p:nvGrpSpPr>
          <p:cNvPr id="17" name="Group 17"/>
          <p:cNvGrpSpPr/>
          <p:nvPr/>
        </p:nvGrpSpPr>
        <p:grpSpPr>
          <a:xfrm>
            <a:off x="2482895" y="3309543"/>
            <a:ext cx="2523300" cy="1852804"/>
            <a:chOff x="-2500" y="-28575"/>
            <a:chExt cx="815300" cy="841375"/>
          </a:xfrm>
        </p:grpSpPr>
        <p:sp>
          <p:nvSpPr>
            <p:cNvPr id="18" name="Freeform 18"/>
            <p:cNvSpPr/>
            <p:nvPr/>
          </p:nvSpPr>
          <p:spPr>
            <a:xfrm>
              <a:off x="-2500" y="-17360"/>
              <a:ext cx="614537" cy="200302"/>
            </a:xfrm>
            <a:custGeom>
              <a:avLst/>
              <a:gdLst/>
              <a:ahLst/>
              <a:cxnLst/>
              <a:rect l="l" t="t" r="r" b="b"/>
              <a:pathLst>
                <a:path w="614537" h="200302">
                  <a:moveTo>
                    <a:pt x="0" y="0"/>
                  </a:moveTo>
                  <a:lnTo>
                    <a:pt x="614537" y="0"/>
                  </a:lnTo>
                  <a:lnTo>
                    <a:pt x="614537" y="200302"/>
                  </a:lnTo>
                  <a:lnTo>
                    <a:pt x="0" y="200302"/>
                  </a:lnTo>
                  <a:close/>
                </a:path>
              </a:pathLst>
            </a:custGeom>
            <a:noFill/>
          </p:spPr>
          <p:txBody>
            <a:bodyPr anchor="ctr"/>
            <a:lstStyle/>
            <a:p>
              <a:pPr algn="ctr"/>
              <a:r>
                <a:rPr lang="en-US" dirty="0"/>
                <a:t>Tina Pallotta</a:t>
              </a:r>
            </a:p>
          </p:txBody>
        </p:sp>
        <p:sp>
          <p:nvSpPr>
            <p:cNvPr id="19" name="TextBox 19"/>
            <p:cNvSpPr txBox="1"/>
            <p:nvPr/>
          </p:nvSpPr>
          <p:spPr>
            <a:xfrm>
              <a:off x="0" y="-28575"/>
              <a:ext cx="812800" cy="841375"/>
            </a:xfrm>
            <a:prstGeom prst="rect">
              <a:avLst/>
            </a:prstGeom>
          </p:spPr>
          <p:txBody>
            <a:bodyPr lIns="43214" tIns="43214" rIns="43214" bIns="43214" rtlCol="0" anchor="ctr"/>
            <a:lstStyle/>
            <a:p>
              <a:pPr algn="ctr">
                <a:lnSpc>
                  <a:spcPts val="1667"/>
                </a:lnSpc>
              </a:pPr>
              <a:endParaRPr sz="1530"/>
            </a:p>
          </p:txBody>
        </p:sp>
      </p:grpSp>
      <p:grpSp>
        <p:nvGrpSpPr>
          <p:cNvPr id="24" name="Group 24"/>
          <p:cNvGrpSpPr/>
          <p:nvPr/>
        </p:nvGrpSpPr>
        <p:grpSpPr>
          <a:xfrm>
            <a:off x="272443" y="6349200"/>
            <a:ext cx="1901952" cy="441088"/>
            <a:chOff x="0" y="0"/>
            <a:chExt cx="614537" cy="200302"/>
          </a:xfrm>
        </p:grpSpPr>
        <p:sp>
          <p:nvSpPr>
            <p:cNvPr id="25" name="Freeform 25"/>
            <p:cNvSpPr/>
            <p:nvPr/>
          </p:nvSpPr>
          <p:spPr>
            <a:xfrm>
              <a:off x="0" y="0"/>
              <a:ext cx="614537" cy="200302"/>
            </a:xfrm>
            <a:custGeom>
              <a:avLst/>
              <a:gdLst/>
              <a:ahLst/>
              <a:cxnLst/>
              <a:rect l="l" t="t" r="r" b="b"/>
              <a:pathLst>
                <a:path w="614537" h="200302">
                  <a:moveTo>
                    <a:pt x="0" y="0"/>
                  </a:moveTo>
                  <a:lnTo>
                    <a:pt x="614537" y="0"/>
                  </a:lnTo>
                  <a:lnTo>
                    <a:pt x="614537" y="200302"/>
                  </a:lnTo>
                  <a:lnTo>
                    <a:pt x="0" y="200302"/>
                  </a:lnTo>
                  <a:close/>
                </a:path>
              </a:pathLst>
            </a:custGeom>
            <a:noFill/>
          </p:spPr>
          <p:txBody>
            <a:bodyPr/>
            <a:lstStyle/>
            <a:p>
              <a:pPr algn="ctr"/>
              <a:r>
                <a:rPr lang="en-US" dirty="0"/>
                <a:t>Yvonne Bekeny</a:t>
              </a:r>
            </a:p>
          </p:txBody>
        </p:sp>
        <p:sp>
          <p:nvSpPr>
            <p:cNvPr id="26" name="TextBox 26"/>
            <p:cNvSpPr txBox="1"/>
            <p:nvPr/>
          </p:nvSpPr>
          <p:spPr>
            <a:xfrm>
              <a:off x="0" y="-28575"/>
              <a:ext cx="812800" cy="841375"/>
            </a:xfrm>
            <a:prstGeom prst="rect">
              <a:avLst/>
            </a:prstGeom>
          </p:spPr>
          <p:txBody>
            <a:bodyPr lIns="43214" tIns="43214" rIns="43214" bIns="43214" rtlCol="0" anchor="ctr"/>
            <a:lstStyle/>
            <a:p>
              <a:pPr algn="ctr">
                <a:lnSpc>
                  <a:spcPts val="1667"/>
                </a:lnSpc>
              </a:pPr>
              <a:endParaRPr sz="1530"/>
            </a:p>
          </p:txBody>
        </p:sp>
      </p:grpSp>
      <p:grpSp>
        <p:nvGrpSpPr>
          <p:cNvPr id="31" name="Group 31"/>
          <p:cNvGrpSpPr/>
          <p:nvPr/>
        </p:nvGrpSpPr>
        <p:grpSpPr>
          <a:xfrm>
            <a:off x="2531246" y="6350309"/>
            <a:ext cx="1901951" cy="441088"/>
            <a:chOff x="0" y="0"/>
            <a:chExt cx="614537" cy="200302"/>
          </a:xfrm>
        </p:grpSpPr>
        <p:sp>
          <p:nvSpPr>
            <p:cNvPr id="32" name="Freeform 32"/>
            <p:cNvSpPr/>
            <p:nvPr/>
          </p:nvSpPr>
          <p:spPr>
            <a:xfrm>
              <a:off x="0" y="0"/>
              <a:ext cx="614537" cy="200302"/>
            </a:xfrm>
            <a:custGeom>
              <a:avLst/>
              <a:gdLst/>
              <a:ahLst/>
              <a:cxnLst/>
              <a:rect l="l" t="t" r="r" b="b"/>
              <a:pathLst>
                <a:path w="614537" h="200302">
                  <a:moveTo>
                    <a:pt x="0" y="0"/>
                  </a:moveTo>
                  <a:lnTo>
                    <a:pt x="614537" y="0"/>
                  </a:lnTo>
                  <a:lnTo>
                    <a:pt x="614537" y="200302"/>
                  </a:lnTo>
                  <a:lnTo>
                    <a:pt x="0" y="200302"/>
                  </a:lnTo>
                  <a:close/>
                </a:path>
              </a:pathLst>
            </a:custGeom>
            <a:noFill/>
          </p:spPr>
          <p:txBody>
            <a:bodyPr/>
            <a:lstStyle/>
            <a:p>
              <a:r>
                <a:rPr lang="en-US" dirty="0"/>
                <a:t>Kristina Steinfort</a:t>
              </a:r>
            </a:p>
          </p:txBody>
        </p:sp>
        <p:sp>
          <p:nvSpPr>
            <p:cNvPr id="33" name="TextBox 33"/>
            <p:cNvSpPr txBox="1"/>
            <p:nvPr/>
          </p:nvSpPr>
          <p:spPr>
            <a:xfrm>
              <a:off x="0" y="-28575"/>
              <a:ext cx="812800" cy="841375"/>
            </a:xfrm>
            <a:prstGeom prst="rect">
              <a:avLst/>
            </a:prstGeom>
          </p:spPr>
          <p:txBody>
            <a:bodyPr lIns="43214" tIns="43214" rIns="43214" bIns="43214" rtlCol="0" anchor="ctr"/>
            <a:lstStyle/>
            <a:p>
              <a:pPr algn="ctr">
                <a:lnSpc>
                  <a:spcPts val="1667"/>
                </a:lnSpc>
              </a:pPr>
              <a:endParaRPr sz="1530"/>
            </a:p>
          </p:txBody>
        </p:sp>
      </p:grpSp>
      <p:grpSp>
        <p:nvGrpSpPr>
          <p:cNvPr id="38" name="Group 38"/>
          <p:cNvGrpSpPr/>
          <p:nvPr/>
        </p:nvGrpSpPr>
        <p:grpSpPr>
          <a:xfrm>
            <a:off x="272443" y="9325825"/>
            <a:ext cx="1901952" cy="441088"/>
            <a:chOff x="0" y="0"/>
            <a:chExt cx="614537" cy="200302"/>
          </a:xfrm>
        </p:grpSpPr>
        <p:sp>
          <p:nvSpPr>
            <p:cNvPr id="39" name="Freeform 39"/>
            <p:cNvSpPr/>
            <p:nvPr/>
          </p:nvSpPr>
          <p:spPr>
            <a:xfrm>
              <a:off x="0" y="0"/>
              <a:ext cx="614537" cy="200302"/>
            </a:xfrm>
            <a:custGeom>
              <a:avLst/>
              <a:gdLst/>
              <a:ahLst/>
              <a:cxnLst/>
              <a:rect l="l" t="t" r="r" b="b"/>
              <a:pathLst>
                <a:path w="614537" h="200302">
                  <a:moveTo>
                    <a:pt x="0" y="0"/>
                  </a:moveTo>
                  <a:lnTo>
                    <a:pt x="614537" y="0"/>
                  </a:lnTo>
                  <a:lnTo>
                    <a:pt x="614537" y="200302"/>
                  </a:lnTo>
                  <a:lnTo>
                    <a:pt x="0" y="200302"/>
                  </a:lnTo>
                  <a:close/>
                </a:path>
              </a:pathLst>
            </a:custGeom>
            <a:noFill/>
          </p:spPr>
          <p:txBody>
            <a:bodyPr/>
            <a:lstStyle/>
            <a:p>
              <a:pPr algn="ctr"/>
              <a:r>
                <a:rPr lang="en-US" dirty="0"/>
                <a:t>Lil Johnny</a:t>
              </a:r>
            </a:p>
          </p:txBody>
        </p:sp>
        <p:sp>
          <p:nvSpPr>
            <p:cNvPr id="40" name="TextBox 40"/>
            <p:cNvSpPr txBox="1"/>
            <p:nvPr/>
          </p:nvSpPr>
          <p:spPr>
            <a:xfrm>
              <a:off x="0" y="-28575"/>
              <a:ext cx="812800" cy="841375"/>
            </a:xfrm>
            <a:prstGeom prst="rect">
              <a:avLst/>
            </a:prstGeom>
          </p:spPr>
          <p:txBody>
            <a:bodyPr lIns="43214" tIns="43214" rIns="43214" bIns="43214" rtlCol="0" anchor="ctr"/>
            <a:lstStyle/>
            <a:p>
              <a:pPr algn="ctr">
                <a:lnSpc>
                  <a:spcPts val="1667"/>
                </a:lnSpc>
              </a:pPr>
              <a:endParaRPr sz="1530"/>
            </a:p>
          </p:txBody>
        </p:sp>
      </p:grpSp>
      <p:grpSp>
        <p:nvGrpSpPr>
          <p:cNvPr id="45" name="Group 45"/>
          <p:cNvGrpSpPr/>
          <p:nvPr/>
        </p:nvGrpSpPr>
        <p:grpSpPr>
          <a:xfrm>
            <a:off x="2490632" y="9356560"/>
            <a:ext cx="1924069" cy="441088"/>
            <a:chOff x="0" y="0"/>
            <a:chExt cx="614537" cy="200302"/>
          </a:xfrm>
        </p:grpSpPr>
        <p:sp>
          <p:nvSpPr>
            <p:cNvPr id="46" name="Freeform 46"/>
            <p:cNvSpPr/>
            <p:nvPr/>
          </p:nvSpPr>
          <p:spPr>
            <a:xfrm>
              <a:off x="0" y="0"/>
              <a:ext cx="614537" cy="200302"/>
            </a:xfrm>
            <a:custGeom>
              <a:avLst/>
              <a:gdLst/>
              <a:ahLst/>
              <a:cxnLst/>
              <a:rect l="l" t="t" r="r" b="b"/>
              <a:pathLst>
                <a:path w="614537" h="200302">
                  <a:moveTo>
                    <a:pt x="0" y="0"/>
                  </a:moveTo>
                  <a:lnTo>
                    <a:pt x="614537" y="0"/>
                  </a:lnTo>
                  <a:lnTo>
                    <a:pt x="614537" y="200302"/>
                  </a:lnTo>
                  <a:lnTo>
                    <a:pt x="0" y="200302"/>
                  </a:lnTo>
                  <a:close/>
                </a:path>
              </a:pathLst>
            </a:custGeom>
            <a:noFill/>
          </p:spPr>
          <p:txBody>
            <a:bodyPr/>
            <a:lstStyle/>
            <a:p>
              <a:pPr algn="ctr"/>
              <a:r>
                <a:rPr lang="en-US" dirty="0"/>
                <a:t>Jordana Ifergan</a:t>
              </a:r>
            </a:p>
          </p:txBody>
        </p:sp>
        <p:sp>
          <p:nvSpPr>
            <p:cNvPr id="47" name="TextBox 47"/>
            <p:cNvSpPr txBox="1"/>
            <p:nvPr/>
          </p:nvSpPr>
          <p:spPr>
            <a:xfrm>
              <a:off x="0" y="-28575"/>
              <a:ext cx="812800" cy="841375"/>
            </a:xfrm>
            <a:prstGeom prst="rect">
              <a:avLst/>
            </a:prstGeom>
          </p:spPr>
          <p:txBody>
            <a:bodyPr lIns="43214" tIns="43214" rIns="43214" bIns="43214" rtlCol="0" anchor="ctr"/>
            <a:lstStyle/>
            <a:p>
              <a:pPr algn="ctr">
                <a:lnSpc>
                  <a:spcPts val="1667"/>
                </a:lnSpc>
              </a:pPr>
              <a:endParaRPr sz="1530"/>
            </a:p>
          </p:txBody>
        </p:sp>
      </p:grpSp>
      <p:sp>
        <p:nvSpPr>
          <p:cNvPr id="58" name="TextBox 12"/>
          <p:cNvSpPr txBox="1"/>
          <p:nvPr/>
        </p:nvSpPr>
        <p:spPr>
          <a:xfrm>
            <a:off x="484652" y="240291"/>
            <a:ext cx="3157147" cy="457498"/>
          </a:xfrm>
          <a:prstGeom prst="rect">
            <a:avLst/>
          </a:prstGeom>
          <a:noFill/>
        </p:spPr>
        <p:txBody>
          <a:bodyPr wrap="square" lIns="0" tIns="0" rIns="0" bIns="0" rtlCol="0" anchor="t">
            <a:spAutoFit/>
          </a:bodyPr>
          <a:lstStyle/>
          <a:p>
            <a:pPr algn="ctr">
              <a:lnSpc>
                <a:spcPts val="4082"/>
              </a:lnSpc>
            </a:pPr>
            <a:r>
              <a:rPr lang="en-US" sz="2400" b="1" dirty="0">
                <a:solidFill>
                  <a:srgbClr val="6956F6"/>
                </a:solidFill>
                <a:latin typeface="Tahoma" panose="020B0604030504040204" pitchFamily="34" charset="0"/>
                <a:ea typeface="Tahoma" panose="020B0604030504040204" pitchFamily="34" charset="0"/>
                <a:cs typeface="Tahoma" panose="020B0604030504040204" pitchFamily="34" charset="0"/>
              </a:rPr>
              <a:t>NOTRE ÉQUIPE</a:t>
            </a:r>
          </a:p>
        </p:txBody>
      </p:sp>
      <p:sp>
        <p:nvSpPr>
          <p:cNvPr id="59" name="Rectangle 58"/>
          <p:cNvSpPr/>
          <p:nvPr/>
        </p:nvSpPr>
        <p:spPr>
          <a:xfrm>
            <a:off x="293841" y="954881"/>
            <a:ext cx="1901796" cy="2391458"/>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2490632" y="932209"/>
            <a:ext cx="1901952" cy="2395728"/>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272443" y="3916675"/>
            <a:ext cx="1901952" cy="2395728"/>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286103" y="6867021"/>
            <a:ext cx="1901952" cy="2395728"/>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2512749" y="3891830"/>
            <a:ext cx="1901952" cy="2395728"/>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2512749" y="6889936"/>
            <a:ext cx="1901952" cy="2395728"/>
          </a:xfrm>
          <a:prstGeom prst="rect">
            <a:avLst/>
          </a:prstGeom>
          <a:blipFill dpi="0" rotWithShape="1">
            <a:blip r:embed="rId7"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l="51718" t="8462" r="17717"/>
          <a:stretch/>
        </p:blipFill>
        <p:spPr>
          <a:xfrm>
            <a:off x="4649479" y="621675"/>
            <a:ext cx="2129961" cy="9067800"/>
          </a:xfrm>
          <a:prstGeom prst="rect">
            <a:avLst/>
          </a:prstGeom>
          <a:effectLst>
            <a:outerShdw blurRad="50800" dist="38100" dir="2700000" algn="tl" rotWithShape="0">
              <a:prstClr val="black">
                <a:alpha val="40000"/>
              </a:prstClr>
            </a:outerShdw>
          </a:effectLst>
        </p:spPr>
      </p:pic>
      <p:sp>
        <p:nvSpPr>
          <p:cNvPr id="5" name="Slide Number Placeholder 4"/>
          <p:cNvSpPr>
            <a:spLocks noGrp="1"/>
          </p:cNvSpPr>
          <p:nvPr>
            <p:ph type="sldNum" sz="quarter" idx="12"/>
          </p:nvPr>
        </p:nvSpPr>
        <p:spPr>
          <a:xfrm>
            <a:off x="6150951" y="9397307"/>
            <a:ext cx="628489" cy="359593"/>
          </a:xfrm>
        </p:spPr>
        <p:txBody>
          <a:bodyPr/>
          <a:lstStyle/>
          <a:p>
            <a:fld id="{B6F15528-21DE-4FAA-801E-634DDDAF4B2B}" type="slidenum">
              <a:rPr lang="en-US" sz="1800" b="1" smtClean="0">
                <a:solidFill>
                  <a:schemeClr val="tx1"/>
                </a:solidFill>
              </a:rPr>
              <a:t>13</a:t>
            </a:fld>
            <a:endParaRPr lang="en-US" sz="1800" b="1" dirty="0">
              <a:solidFill>
                <a:schemeClr val="tx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p:nvPr/>
        </p:nvGrpSpPr>
        <p:grpSpPr>
          <a:xfrm>
            <a:off x="286103" y="3365103"/>
            <a:ext cx="1901796" cy="441088"/>
            <a:chOff x="0" y="0"/>
            <a:chExt cx="614537" cy="200302"/>
          </a:xfrm>
        </p:grpSpPr>
        <p:sp>
          <p:nvSpPr>
            <p:cNvPr id="9" name="Freeform 9"/>
            <p:cNvSpPr/>
            <p:nvPr/>
          </p:nvSpPr>
          <p:spPr>
            <a:xfrm>
              <a:off x="0" y="0"/>
              <a:ext cx="614537" cy="200302"/>
            </a:xfrm>
            <a:custGeom>
              <a:avLst/>
              <a:gdLst/>
              <a:ahLst/>
              <a:cxnLst/>
              <a:rect l="l" t="t" r="r" b="b"/>
              <a:pathLst>
                <a:path w="614537" h="200302">
                  <a:moveTo>
                    <a:pt x="0" y="0"/>
                  </a:moveTo>
                  <a:lnTo>
                    <a:pt x="614537" y="0"/>
                  </a:lnTo>
                  <a:lnTo>
                    <a:pt x="614537" y="200302"/>
                  </a:lnTo>
                  <a:lnTo>
                    <a:pt x="0" y="200302"/>
                  </a:lnTo>
                  <a:close/>
                </a:path>
              </a:pathLst>
            </a:custGeom>
            <a:noFill/>
          </p:spPr>
          <p:txBody>
            <a:bodyPr/>
            <a:lstStyle/>
            <a:p>
              <a:pPr algn="ctr"/>
              <a:r>
                <a:rPr lang="en-US" dirty="0"/>
                <a:t>Cleo Whyne</a:t>
              </a:r>
            </a:p>
          </p:txBody>
        </p:sp>
        <p:sp>
          <p:nvSpPr>
            <p:cNvPr id="10" name="TextBox 10"/>
            <p:cNvSpPr txBox="1"/>
            <p:nvPr/>
          </p:nvSpPr>
          <p:spPr>
            <a:xfrm>
              <a:off x="0" y="-28575"/>
              <a:ext cx="812800" cy="841375"/>
            </a:xfrm>
            <a:prstGeom prst="rect">
              <a:avLst/>
            </a:prstGeom>
          </p:spPr>
          <p:txBody>
            <a:bodyPr lIns="43214" tIns="43214" rIns="43214" bIns="43214" rtlCol="0" anchor="ctr"/>
            <a:lstStyle/>
            <a:p>
              <a:pPr algn="ctr">
                <a:lnSpc>
                  <a:spcPts val="1667"/>
                </a:lnSpc>
              </a:pPr>
              <a:endParaRPr sz="1530"/>
            </a:p>
          </p:txBody>
        </p:sp>
      </p:grpSp>
      <p:grpSp>
        <p:nvGrpSpPr>
          <p:cNvPr id="17" name="Group 17"/>
          <p:cNvGrpSpPr/>
          <p:nvPr/>
        </p:nvGrpSpPr>
        <p:grpSpPr>
          <a:xfrm>
            <a:off x="2490632" y="3372468"/>
            <a:ext cx="1901952" cy="441088"/>
            <a:chOff x="0" y="0"/>
            <a:chExt cx="614537" cy="200302"/>
          </a:xfrm>
          <a:noFill/>
        </p:grpSpPr>
        <p:sp>
          <p:nvSpPr>
            <p:cNvPr id="18" name="Freeform 18"/>
            <p:cNvSpPr/>
            <p:nvPr/>
          </p:nvSpPr>
          <p:spPr>
            <a:xfrm>
              <a:off x="0" y="0"/>
              <a:ext cx="614537" cy="200302"/>
            </a:xfrm>
            <a:custGeom>
              <a:avLst/>
              <a:gdLst/>
              <a:ahLst/>
              <a:cxnLst/>
              <a:rect l="l" t="t" r="r" b="b"/>
              <a:pathLst>
                <a:path w="614537" h="200302">
                  <a:moveTo>
                    <a:pt x="0" y="0"/>
                  </a:moveTo>
                  <a:lnTo>
                    <a:pt x="614537" y="0"/>
                  </a:lnTo>
                  <a:lnTo>
                    <a:pt x="614537" y="200302"/>
                  </a:lnTo>
                  <a:lnTo>
                    <a:pt x="0" y="200302"/>
                  </a:lnTo>
                  <a:close/>
                </a:path>
              </a:pathLst>
            </a:custGeom>
            <a:grpFill/>
          </p:spPr>
          <p:txBody>
            <a:bodyPr/>
            <a:lstStyle/>
            <a:p>
              <a:pPr algn="ctr"/>
              <a:r>
                <a:rPr lang="en-US" dirty="0"/>
                <a:t>Spike Coles</a:t>
              </a:r>
            </a:p>
          </p:txBody>
        </p:sp>
        <p:sp>
          <p:nvSpPr>
            <p:cNvPr id="19" name="TextBox 19"/>
            <p:cNvSpPr txBox="1"/>
            <p:nvPr/>
          </p:nvSpPr>
          <p:spPr>
            <a:xfrm>
              <a:off x="0" y="-28575"/>
              <a:ext cx="812800" cy="841375"/>
            </a:xfrm>
            <a:prstGeom prst="rect">
              <a:avLst/>
            </a:prstGeom>
            <a:grpFill/>
          </p:spPr>
          <p:txBody>
            <a:bodyPr lIns="43214" tIns="43214" rIns="43214" bIns="43214" rtlCol="0" anchor="ctr"/>
            <a:lstStyle/>
            <a:p>
              <a:pPr algn="ctr">
                <a:lnSpc>
                  <a:spcPts val="1667"/>
                </a:lnSpc>
              </a:pPr>
              <a:endParaRPr sz="1530"/>
            </a:p>
          </p:txBody>
        </p:sp>
      </p:grpSp>
      <p:grpSp>
        <p:nvGrpSpPr>
          <p:cNvPr id="24" name="Group 24"/>
          <p:cNvGrpSpPr/>
          <p:nvPr/>
        </p:nvGrpSpPr>
        <p:grpSpPr>
          <a:xfrm>
            <a:off x="272443" y="6349200"/>
            <a:ext cx="1901952" cy="441088"/>
            <a:chOff x="0" y="0"/>
            <a:chExt cx="614537" cy="200302"/>
          </a:xfrm>
          <a:noFill/>
        </p:grpSpPr>
        <p:sp>
          <p:nvSpPr>
            <p:cNvPr id="25" name="Freeform 25"/>
            <p:cNvSpPr/>
            <p:nvPr/>
          </p:nvSpPr>
          <p:spPr>
            <a:xfrm>
              <a:off x="0" y="0"/>
              <a:ext cx="614537" cy="200302"/>
            </a:xfrm>
            <a:custGeom>
              <a:avLst/>
              <a:gdLst/>
              <a:ahLst/>
              <a:cxnLst/>
              <a:rect l="l" t="t" r="r" b="b"/>
              <a:pathLst>
                <a:path w="614537" h="200302">
                  <a:moveTo>
                    <a:pt x="0" y="0"/>
                  </a:moveTo>
                  <a:lnTo>
                    <a:pt x="614537" y="0"/>
                  </a:lnTo>
                  <a:lnTo>
                    <a:pt x="614537" y="200302"/>
                  </a:lnTo>
                  <a:lnTo>
                    <a:pt x="0" y="200302"/>
                  </a:lnTo>
                  <a:close/>
                </a:path>
              </a:pathLst>
            </a:custGeom>
            <a:grpFill/>
          </p:spPr>
          <p:txBody>
            <a:bodyPr/>
            <a:lstStyle/>
            <a:p>
              <a:r>
                <a:rPr lang="en-US" dirty="0"/>
                <a:t>Stephanie Greene</a:t>
              </a:r>
            </a:p>
          </p:txBody>
        </p:sp>
        <p:sp>
          <p:nvSpPr>
            <p:cNvPr id="26" name="TextBox 26"/>
            <p:cNvSpPr txBox="1"/>
            <p:nvPr/>
          </p:nvSpPr>
          <p:spPr>
            <a:xfrm>
              <a:off x="0" y="-28575"/>
              <a:ext cx="812800" cy="841375"/>
            </a:xfrm>
            <a:prstGeom prst="rect">
              <a:avLst/>
            </a:prstGeom>
            <a:grpFill/>
          </p:spPr>
          <p:txBody>
            <a:bodyPr lIns="43214" tIns="43214" rIns="43214" bIns="43214" rtlCol="0" anchor="ctr"/>
            <a:lstStyle/>
            <a:p>
              <a:pPr algn="ctr">
                <a:lnSpc>
                  <a:spcPts val="1667"/>
                </a:lnSpc>
              </a:pPr>
              <a:endParaRPr sz="1530"/>
            </a:p>
          </p:txBody>
        </p:sp>
      </p:grpSp>
      <p:grpSp>
        <p:nvGrpSpPr>
          <p:cNvPr id="31" name="Group 31"/>
          <p:cNvGrpSpPr/>
          <p:nvPr/>
        </p:nvGrpSpPr>
        <p:grpSpPr>
          <a:xfrm>
            <a:off x="2468838" y="6350309"/>
            <a:ext cx="1964359" cy="441088"/>
            <a:chOff x="0" y="0"/>
            <a:chExt cx="614537" cy="200302"/>
          </a:xfrm>
        </p:grpSpPr>
        <p:sp>
          <p:nvSpPr>
            <p:cNvPr id="32" name="Freeform 32"/>
            <p:cNvSpPr/>
            <p:nvPr/>
          </p:nvSpPr>
          <p:spPr>
            <a:xfrm>
              <a:off x="0" y="0"/>
              <a:ext cx="614537" cy="200302"/>
            </a:xfrm>
            <a:custGeom>
              <a:avLst/>
              <a:gdLst/>
              <a:ahLst/>
              <a:cxnLst/>
              <a:rect l="l" t="t" r="r" b="b"/>
              <a:pathLst>
                <a:path w="614537" h="200302">
                  <a:moveTo>
                    <a:pt x="0" y="0"/>
                  </a:moveTo>
                  <a:lnTo>
                    <a:pt x="614537" y="0"/>
                  </a:lnTo>
                  <a:lnTo>
                    <a:pt x="614537" y="200302"/>
                  </a:lnTo>
                  <a:lnTo>
                    <a:pt x="0" y="200302"/>
                  </a:lnTo>
                  <a:close/>
                </a:path>
              </a:pathLst>
            </a:custGeom>
            <a:noFill/>
          </p:spPr>
          <p:txBody>
            <a:bodyPr/>
            <a:lstStyle/>
            <a:p>
              <a:pPr algn="ctr"/>
              <a:r>
                <a:rPr lang="en-US" dirty="0"/>
                <a:t>Remy Lasaten</a:t>
              </a:r>
            </a:p>
          </p:txBody>
        </p:sp>
        <p:sp>
          <p:nvSpPr>
            <p:cNvPr id="33" name="TextBox 33"/>
            <p:cNvSpPr txBox="1"/>
            <p:nvPr/>
          </p:nvSpPr>
          <p:spPr>
            <a:xfrm>
              <a:off x="0" y="-28575"/>
              <a:ext cx="812800" cy="841375"/>
            </a:xfrm>
            <a:prstGeom prst="rect">
              <a:avLst/>
            </a:prstGeom>
          </p:spPr>
          <p:txBody>
            <a:bodyPr lIns="43214" tIns="43214" rIns="43214" bIns="43214" rtlCol="0" anchor="ctr"/>
            <a:lstStyle/>
            <a:p>
              <a:pPr algn="ctr">
                <a:lnSpc>
                  <a:spcPts val="1667"/>
                </a:lnSpc>
              </a:pPr>
              <a:endParaRPr sz="1530"/>
            </a:p>
          </p:txBody>
        </p:sp>
      </p:grpSp>
      <p:grpSp>
        <p:nvGrpSpPr>
          <p:cNvPr id="38" name="Group 38"/>
          <p:cNvGrpSpPr/>
          <p:nvPr/>
        </p:nvGrpSpPr>
        <p:grpSpPr>
          <a:xfrm>
            <a:off x="243190" y="9262900"/>
            <a:ext cx="2544816" cy="1852804"/>
            <a:chOff x="-9452" y="-28575"/>
            <a:chExt cx="822252" cy="841375"/>
          </a:xfrm>
        </p:grpSpPr>
        <p:sp>
          <p:nvSpPr>
            <p:cNvPr id="39" name="Freeform 39"/>
            <p:cNvSpPr/>
            <p:nvPr/>
          </p:nvSpPr>
          <p:spPr>
            <a:xfrm>
              <a:off x="-9452" y="2786"/>
              <a:ext cx="640663" cy="200302"/>
            </a:xfrm>
            <a:custGeom>
              <a:avLst/>
              <a:gdLst/>
              <a:ahLst/>
              <a:cxnLst/>
              <a:rect l="l" t="t" r="r" b="b"/>
              <a:pathLst>
                <a:path w="614537" h="200302">
                  <a:moveTo>
                    <a:pt x="0" y="0"/>
                  </a:moveTo>
                  <a:lnTo>
                    <a:pt x="614537" y="0"/>
                  </a:lnTo>
                  <a:lnTo>
                    <a:pt x="614537" y="200302"/>
                  </a:lnTo>
                  <a:lnTo>
                    <a:pt x="0" y="200302"/>
                  </a:lnTo>
                  <a:close/>
                </a:path>
              </a:pathLst>
            </a:custGeom>
            <a:noFill/>
          </p:spPr>
          <p:txBody>
            <a:bodyPr/>
            <a:lstStyle/>
            <a:p>
              <a:r>
                <a:rPr lang="en-US" dirty="0"/>
                <a:t>William </a:t>
              </a:r>
              <a:r>
                <a:rPr lang="en-US" dirty="0" err="1"/>
                <a:t>Tarud-Saieh</a:t>
              </a:r>
              <a:endParaRPr lang="en-US" dirty="0"/>
            </a:p>
          </p:txBody>
        </p:sp>
        <p:sp>
          <p:nvSpPr>
            <p:cNvPr id="40" name="TextBox 40"/>
            <p:cNvSpPr txBox="1"/>
            <p:nvPr/>
          </p:nvSpPr>
          <p:spPr>
            <a:xfrm>
              <a:off x="0" y="-28575"/>
              <a:ext cx="812800" cy="841375"/>
            </a:xfrm>
            <a:prstGeom prst="rect">
              <a:avLst/>
            </a:prstGeom>
          </p:spPr>
          <p:txBody>
            <a:bodyPr lIns="43214" tIns="43214" rIns="43214" bIns="43214" rtlCol="0" anchor="ctr"/>
            <a:lstStyle/>
            <a:p>
              <a:pPr algn="ctr">
                <a:lnSpc>
                  <a:spcPts val="1667"/>
                </a:lnSpc>
              </a:pPr>
              <a:endParaRPr sz="1530"/>
            </a:p>
          </p:txBody>
        </p:sp>
      </p:grpSp>
      <p:grpSp>
        <p:nvGrpSpPr>
          <p:cNvPr id="45" name="Group 45"/>
          <p:cNvGrpSpPr/>
          <p:nvPr/>
        </p:nvGrpSpPr>
        <p:grpSpPr>
          <a:xfrm>
            <a:off x="2490632" y="9356560"/>
            <a:ext cx="1924069" cy="441088"/>
            <a:chOff x="0" y="0"/>
            <a:chExt cx="614537" cy="200302"/>
          </a:xfrm>
        </p:grpSpPr>
        <p:sp>
          <p:nvSpPr>
            <p:cNvPr id="46" name="Freeform 46"/>
            <p:cNvSpPr/>
            <p:nvPr/>
          </p:nvSpPr>
          <p:spPr>
            <a:xfrm>
              <a:off x="0" y="0"/>
              <a:ext cx="614537" cy="200302"/>
            </a:xfrm>
            <a:custGeom>
              <a:avLst/>
              <a:gdLst/>
              <a:ahLst/>
              <a:cxnLst/>
              <a:rect l="l" t="t" r="r" b="b"/>
              <a:pathLst>
                <a:path w="614537" h="200302">
                  <a:moveTo>
                    <a:pt x="0" y="0"/>
                  </a:moveTo>
                  <a:lnTo>
                    <a:pt x="614537" y="0"/>
                  </a:lnTo>
                  <a:lnTo>
                    <a:pt x="614537" y="200302"/>
                  </a:lnTo>
                  <a:lnTo>
                    <a:pt x="0" y="200302"/>
                  </a:lnTo>
                  <a:close/>
                </a:path>
              </a:pathLst>
            </a:custGeom>
            <a:noFill/>
          </p:spPr>
          <p:txBody>
            <a:bodyPr/>
            <a:lstStyle/>
            <a:p>
              <a:pPr algn="ctr"/>
              <a:r>
                <a:rPr lang="en-US" dirty="0"/>
                <a:t>Charlie Neiman</a:t>
              </a:r>
            </a:p>
          </p:txBody>
        </p:sp>
        <p:sp>
          <p:nvSpPr>
            <p:cNvPr id="47" name="TextBox 47"/>
            <p:cNvSpPr txBox="1"/>
            <p:nvPr/>
          </p:nvSpPr>
          <p:spPr>
            <a:xfrm>
              <a:off x="0" y="-28575"/>
              <a:ext cx="812800" cy="841375"/>
            </a:xfrm>
            <a:prstGeom prst="rect">
              <a:avLst/>
            </a:prstGeom>
          </p:spPr>
          <p:txBody>
            <a:bodyPr lIns="43214" tIns="43214" rIns="43214" bIns="43214" rtlCol="0" anchor="ctr"/>
            <a:lstStyle/>
            <a:p>
              <a:pPr algn="ctr">
                <a:lnSpc>
                  <a:spcPts val="1667"/>
                </a:lnSpc>
              </a:pPr>
              <a:endParaRPr sz="1530"/>
            </a:p>
          </p:txBody>
        </p:sp>
      </p:grpSp>
      <p:sp>
        <p:nvSpPr>
          <p:cNvPr id="58" name="TextBox 12"/>
          <p:cNvSpPr txBox="1"/>
          <p:nvPr/>
        </p:nvSpPr>
        <p:spPr>
          <a:xfrm>
            <a:off x="484652" y="240291"/>
            <a:ext cx="3157147" cy="457498"/>
          </a:xfrm>
          <a:prstGeom prst="rect">
            <a:avLst/>
          </a:prstGeom>
          <a:noFill/>
        </p:spPr>
        <p:txBody>
          <a:bodyPr wrap="square" lIns="0" tIns="0" rIns="0" bIns="0" rtlCol="0" anchor="t">
            <a:spAutoFit/>
          </a:bodyPr>
          <a:lstStyle/>
          <a:p>
            <a:pPr algn="ctr">
              <a:lnSpc>
                <a:spcPts val="4082"/>
              </a:lnSpc>
            </a:pPr>
            <a:r>
              <a:rPr lang="en-US" sz="2400" b="1" dirty="0">
                <a:solidFill>
                  <a:srgbClr val="6956F6"/>
                </a:solidFill>
                <a:latin typeface="Tahoma" panose="020B0604030504040204" pitchFamily="34" charset="0"/>
                <a:ea typeface="Tahoma" panose="020B0604030504040204" pitchFamily="34" charset="0"/>
                <a:cs typeface="Tahoma" panose="020B0604030504040204" pitchFamily="34" charset="0"/>
              </a:rPr>
              <a:t>NOTRE ÉQUIPE</a:t>
            </a:r>
          </a:p>
        </p:txBody>
      </p:sp>
      <p:sp>
        <p:nvSpPr>
          <p:cNvPr id="2" name="Rectangle 1"/>
          <p:cNvSpPr/>
          <p:nvPr/>
        </p:nvSpPr>
        <p:spPr>
          <a:xfrm>
            <a:off x="2512749" y="6869693"/>
            <a:ext cx="1901952" cy="2395728"/>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243191" y="6869693"/>
            <a:ext cx="2039224" cy="2392097"/>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2490632" y="3897912"/>
            <a:ext cx="1901952" cy="2395728"/>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272443" y="3897912"/>
            <a:ext cx="1901952" cy="2395728"/>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2474325" y="926879"/>
            <a:ext cx="1901952" cy="2395728"/>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286103" y="913815"/>
            <a:ext cx="1901952" cy="2395728"/>
          </a:xfrm>
          <a:prstGeom prst="rect">
            <a:avLst/>
          </a:prstGeom>
          <a:blipFill dpi="0" rotWithShape="1">
            <a:blip r:embed="rId7"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l="55186" r="14444"/>
          <a:stretch/>
        </p:blipFill>
        <p:spPr>
          <a:xfrm>
            <a:off x="4606612" y="504987"/>
            <a:ext cx="2146909" cy="9144000"/>
          </a:xfrm>
          <a:prstGeom prst="rect">
            <a:avLst/>
          </a:prstGeom>
          <a:effectLst>
            <a:outerShdw blurRad="50800" dist="38100" dir="2700000" algn="tl" rotWithShape="0">
              <a:prstClr val="black">
                <a:alpha val="40000"/>
              </a:prstClr>
            </a:outerShdw>
          </a:effectLst>
        </p:spPr>
      </p:pic>
      <p:sp>
        <p:nvSpPr>
          <p:cNvPr id="6" name="Slide Number Placeholder 5"/>
          <p:cNvSpPr>
            <a:spLocks noGrp="1"/>
          </p:cNvSpPr>
          <p:nvPr>
            <p:ph type="sldNum" sz="quarter" idx="12"/>
          </p:nvPr>
        </p:nvSpPr>
        <p:spPr>
          <a:xfrm>
            <a:off x="6076784" y="9261790"/>
            <a:ext cx="578223" cy="359593"/>
          </a:xfrm>
        </p:spPr>
        <p:txBody>
          <a:bodyPr/>
          <a:lstStyle/>
          <a:p>
            <a:fld id="{B6F15528-21DE-4FAA-801E-634DDDAF4B2B}" type="slidenum">
              <a:rPr lang="en-US" sz="1800" b="1" smtClean="0">
                <a:solidFill>
                  <a:schemeClr val="tx1"/>
                </a:solidFill>
              </a:rPr>
              <a:t>14</a:t>
            </a:fld>
            <a:endParaRPr lang="en-US" sz="1800" b="1" dirty="0">
              <a:solidFill>
                <a:schemeClr val="tx1"/>
              </a:solidFill>
            </a:endParaRPr>
          </a:p>
        </p:txBody>
      </p:sp>
    </p:spTree>
    <p:extLst>
      <p:ext uri="{BB962C8B-B14F-4D97-AF65-F5344CB8AC3E}">
        <p14:creationId xmlns:p14="http://schemas.microsoft.com/office/powerpoint/2010/main" val="35229190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133600" y="914400"/>
            <a:ext cx="4343400" cy="8186857"/>
          </a:xfrm>
          <a:prstGeom prst="rect">
            <a:avLst/>
          </a:prstGeom>
        </p:spPr>
        <p:txBody>
          <a:bodyPr wrap="square" lIns="0" tIns="0" rIns="0" bIns="0" rtlCol="0" anchor="t">
            <a:spAutoFit/>
          </a:bodyPr>
          <a:lstStyle/>
          <a:p>
            <a:pPr marL="285750" indent="-285750" algn="just">
              <a:buFont typeface="Arial" panose="020B0604020202020204" pitchFamily="34" charset="0"/>
              <a:buChar char="•"/>
            </a:pPr>
            <a:r>
              <a:rPr lang="en-US" sz="1400" spc="8" dirty="0">
                <a:solidFill>
                  <a:srgbClr val="000001"/>
                </a:solidFill>
                <a:latin typeface="Calibri" panose="020F0502020204030204" pitchFamily="34" charset="0"/>
                <a:cs typeface="Calibri" panose="020F0502020204030204" pitchFamily="34" charset="0"/>
              </a:rPr>
              <a:t>La conversion du chauffage au mazout au chauffage au gaz a été achevée en août 2022, ce qui a permis de réduire les factures de chauffage de près de 40 % et de promouvoir la durabilité environnementale grâce à un don important.</a:t>
            </a:r>
          </a:p>
          <a:p>
            <a:pPr marL="285750" indent="-285750" algn="just">
              <a:buFont typeface="Arial" panose="020B0604020202020204" pitchFamily="34" charset="0"/>
              <a:buChar char="•"/>
            </a:pPr>
            <a:r>
              <a:rPr lang="en-US" sz="1400" spc="8" dirty="0">
                <a:solidFill>
                  <a:srgbClr val="000001"/>
                </a:solidFill>
                <a:latin typeface="Calibri" panose="020F0502020204030204" pitchFamily="34" charset="0"/>
                <a:cs typeface="Calibri" panose="020F0502020204030204" pitchFamily="34" charset="0"/>
              </a:rPr>
              <a:t>Amélioration de la qualité du Wi-Fi dans la maison, permettant à tous les clients d'avoir accès à un internet fiable après avoir changé de fournisseur.</a:t>
            </a:r>
          </a:p>
          <a:p>
            <a:pPr marL="285750" indent="-285750" algn="just">
              <a:buFont typeface="Arial" panose="020B0604020202020204" pitchFamily="34" charset="0"/>
              <a:buChar char="•"/>
            </a:pPr>
            <a:r>
              <a:rPr lang="en-US" sz="1400" spc="8" dirty="0">
                <a:solidFill>
                  <a:srgbClr val="000001"/>
                </a:solidFill>
                <a:latin typeface="Calibri" panose="020F0502020204030204" pitchFamily="34" charset="0"/>
                <a:cs typeface="Calibri" panose="020F0502020204030204" pitchFamily="34" charset="0"/>
              </a:rPr>
              <a:t>Transition réussie d'une cliente et de son enfant vers PATH après une interruption de 3 ans de COVID-19.</a:t>
            </a:r>
          </a:p>
          <a:p>
            <a:pPr marL="285750" indent="-285750" algn="just">
              <a:buFont typeface="Arial" panose="020B0604020202020204" pitchFamily="34" charset="0"/>
              <a:buChar char="•"/>
            </a:pPr>
            <a:r>
              <a:rPr lang="en-US" sz="1400" spc="8" dirty="0">
                <a:solidFill>
                  <a:srgbClr val="000001"/>
                </a:solidFill>
                <a:latin typeface="Calibri" panose="020F0502020204030204" pitchFamily="34" charset="0"/>
                <a:cs typeface="Calibri" panose="020F0502020204030204" pitchFamily="34" charset="0"/>
              </a:rPr>
              <a:t>Utiliser plus fréquemment le rez-de-chaussée de PATH pour la programmation, afin d'améliorer la disponibilité et l'efficacité des services.</a:t>
            </a:r>
          </a:p>
          <a:p>
            <a:pPr marL="285750" indent="-285750" algn="just">
              <a:buFont typeface="Arial" panose="020B0604020202020204" pitchFamily="34" charset="0"/>
              <a:buChar char="•"/>
            </a:pPr>
            <a:r>
              <a:rPr lang="en-US" sz="1400" spc="8" dirty="0">
                <a:solidFill>
                  <a:srgbClr val="000001"/>
                </a:solidFill>
                <a:latin typeface="Calibri" panose="020F0502020204030204" pitchFamily="34" charset="0"/>
                <a:cs typeface="Calibri" panose="020F0502020204030204" pitchFamily="34" charset="0"/>
              </a:rPr>
              <a:t>Priorité à l'amélioration de la culture du travail, de la satisfaction au travail et de la communication entre les membres du personnel.</a:t>
            </a:r>
          </a:p>
          <a:p>
            <a:pPr marL="285750" indent="-285750" algn="just">
              <a:buFont typeface="Arial" panose="020B0604020202020204" pitchFamily="34" charset="0"/>
              <a:buChar char="•"/>
            </a:pPr>
            <a:r>
              <a:rPr lang="en-US" sz="1400" spc="8" dirty="0">
                <a:solidFill>
                  <a:srgbClr val="000001"/>
                </a:solidFill>
                <a:latin typeface="Calibri" panose="020F0502020204030204" pitchFamily="34" charset="0"/>
                <a:cs typeface="Calibri" panose="020F0502020204030204" pitchFamily="34" charset="0"/>
              </a:rPr>
              <a:t>Lancement de notre campagne de renforcement des capacités afin de collecter des fonds pour la rénovation des deux bâtiments, l'expansion des programmes et l'amplification de leur impact.</a:t>
            </a:r>
          </a:p>
          <a:p>
            <a:pPr marL="285750" indent="-285750" algn="just">
              <a:buFont typeface="Arial" panose="020B0604020202020204" pitchFamily="34" charset="0"/>
              <a:buChar char="•"/>
            </a:pPr>
            <a:r>
              <a:rPr lang="en-US" sz="1400" spc="8" dirty="0">
                <a:solidFill>
                  <a:srgbClr val="000001"/>
                </a:solidFill>
                <a:latin typeface="Calibri" panose="020F0502020204030204" pitchFamily="34" charset="0"/>
                <a:cs typeface="Calibri" panose="020F0502020204030204" pitchFamily="34" charset="0"/>
              </a:rPr>
              <a:t>Élaboration d'un nouveau plan stratégique axé sur cinq catégories :</a:t>
            </a:r>
          </a:p>
          <a:p>
            <a:pPr marL="772714" lvl="1" indent="-342900" algn="just">
              <a:buFont typeface="Courier New" panose="02070309020205020404" pitchFamily="49" charset="0"/>
              <a:buChar char="o"/>
            </a:pPr>
            <a:r>
              <a:rPr lang="en-US" sz="1400" spc="8" dirty="0">
                <a:solidFill>
                  <a:srgbClr val="000001"/>
                </a:solidFill>
                <a:latin typeface="Calibri" panose="020F0502020204030204" pitchFamily="34" charset="0"/>
                <a:cs typeface="Calibri" panose="020F0502020204030204" pitchFamily="34" charset="0"/>
              </a:rPr>
              <a:t>La gouvernance : Définir les rôles des membres du conseil d'administration, en mettant l'accent sur la formation et l'éducation.</a:t>
            </a:r>
          </a:p>
          <a:p>
            <a:pPr marL="772714" lvl="1" indent="-342900" algn="just">
              <a:buFont typeface="Courier New" panose="02070309020205020404" pitchFamily="49" charset="0"/>
              <a:buChar char="o"/>
            </a:pPr>
            <a:r>
              <a:rPr lang="en-US" sz="1400" spc="8" dirty="0">
                <a:solidFill>
                  <a:srgbClr val="000001"/>
                </a:solidFill>
                <a:latin typeface="Calibri" panose="020F0502020204030204" pitchFamily="34" charset="0"/>
                <a:cs typeface="Calibri" panose="020F0502020204030204" pitchFamily="34" charset="0"/>
              </a:rPr>
              <a:t>Collecte de fonds : Établir des stratégies de collecte de fonds et mettre en œuvre des méthodes de reporting et des jalons.</a:t>
            </a:r>
          </a:p>
          <a:p>
            <a:pPr marL="772714" lvl="1" indent="-342900" algn="just">
              <a:buFont typeface="Courier New" panose="02070309020205020404" pitchFamily="49" charset="0"/>
              <a:buChar char="o"/>
            </a:pPr>
            <a:r>
              <a:rPr lang="en-US" sz="1400" spc="8" dirty="0">
                <a:solidFill>
                  <a:srgbClr val="000001"/>
                </a:solidFill>
                <a:latin typeface="Calibri" panose="020F0502020204030204" pitchFamily="34" charset="0"/>
                <a:cs typeface="Calibri" panose="020F0502020204030204" pitchFamily="34" charset="0"/>
              </a:rPr>
              <a:t>Éducation : Rétablissement de l'école secondaire Elizabeth en interne, élargissement de la capacité de programmation et de l'action de proximité.</a:t>
            </a:r>
          </a:p>
          <a:p>
            <a:pPr marL="772714" lvl="1" indent="-342900" algn="just">
              <a:buFont typeface="Courier New" panose="02070309020205020404" pitchFamily="49" charset="0"/>
              <a:buChar char="o"/>
            </a:pPr>
            <a:r>
              <a:rPr lang="en-US" sz="1400" spc="8" dirty="0">
                <a:solidFill>
                  <a:srgbClr val="000001"/>
                </a:solidFill>
                <a:latin typeface="Calibri" panose="020F0502020204030204" pitchFamily="34" charset="0"/>
                <a:cs typeface="Calibri" panose="020F0502020204030204" pitchFamily="34" charset="0"/>
              </a:rPr>
              <a:t>L'infrastructure : Création d'un plan de rénovation global et amélioration de l'infrastructure interne.</a:t>
            </a:r>
          </a:p>
          <a:p>
            <a:pPr marL="772714" lvl="1" indent="-342900" algn="just">
              <a:buFont typeface="Courier New" panose="02070309020205020404" pitchFamily="49" charset="0"/>
              <a:buChar char="o"/>
            </a:pPr>
            <a:r>
              <a:rPr lang="en-US" sz="1400" spc="8" dirty="0">
                <a:solidFill>
                  <a:srgbClr val="000001"/>
                </a:solidFill>
                <a:latin typeface="Calibri" panose="020F0502020204030204" pitchFamily="34" charset="0"/>
                <a:cs typeface="Calibri" panose="020F0502020204030204" pitchFamily="34" charset="0"/>
              </a:rPr>
              <a:t>Ressources humaines : Améliorer la formation interne et externe, encourager l'innovation et la recherche.</a:t>
            </a:r>
          </a:p>
        </p:txBody>
      </p:sp>
      <p:sp>
        <p:nvSpPr>
          <p:cNvPr id="3" name="TextBox 3"/>
          <p:cNvSpPr txBox="1"/>
          <p:nvPr/>
        </p:nvSpPr>
        <p:spPr>
          <a:xfrm rot="-5400000">
            <a:off x="-3179695" y="3496271"/>
            <a:ext cx="8534402" cy="1846659"/>
          </a:xfrm>
          <a:prstGeom prst="rect">
            <a:avLst/>
          </a:prstGeom>
        </p:spPr>
        <p:txBody>
          <a:bodyPr wrap="square" lIns="0" tIns="0" rIns="0" bIns="0" rtlCol="0" anchor="t">
            <a:spAutoFit/>
          </a:bodyPr>
          <a:lstStyle/>
          <a:p>
            <a:pPr algn="ctr"/>
            <a:r>
              <a:rPr lang="en-US" sz="6000" dirty="0">
                <a:solidFill>
                  <a:srgbClr val="6956F6"/>
                </a:solidFill>
                <a:latin typeface="Bodoni MT" panose="02070603080606020203" pitchFamily="18" charset="0"/>
              </a:rPr>
              <a:t>Réalisations de l'année et plan stratégique</a:t>
            </a:r>
          </a:p>
        </p:txBody>
      </p:sp>
      <p:grpSp>
        <p:nvGrpSpPr>
          <p:cNvPr id="5" name="Group 5"/>
          <p:cNvGrpSpPr/>
          <p:nvPr/>
        </p:nvGrpSpPr>
        <p:grpSpPr>
          <a:xfrm>
            <a:off x="0" y="9243252"/>
            <a:ext cx="6858001" cy="469916"/>
            <a:chOff x="0" y="0"/>
            <a:chExt cx="3756906" cy="254273"/>
          </a:xfrm>
          <a:solidFill>
            <a:srgbClr val="68A4AC"/>
          </a:solidFill>
        </p:grpSpPr>
        <p:sp>
          <p:nvSpPr>
            <p:cNvPr id="6" name="Freeform 6"/>
            <p:cNvSpPr/>
            <p:nvPr/>
          </p:nvSpPr>
          <p:spPr>
            <a:xfrm>
              <a:off x="0" y="0"/>
              <a:ext cx="3756906" cy="254273"/>
            </a:xfrm>
            <a:custGeom>
              <a:avLst/>
              <a:gdLst/>
              <a:ahLst/>
              <a:cxnLst/>
              <a:rect l="l" t="t" r="r" b="b"/>
              <a:pathLst>
                <a:path w="3756906" h="254273">
                  <a:moveTo>
                    <a:pt x="0" y="0"/>
                  </a:moveTo>
                  <a:lnTo>
                    <a:pt x="3756906" y="0"/>
                  </a:lnTo>
                  <a:lnTo>
                    <a:pt x="3756906" y="254273"/>
                  </a:lnTo>
                  <a:lnTo>
                    <a:pt x="0" y="254273"/>
                  </a:lnTo>
                  <a:close/>
                </a:path>
              </a:pathLst>
            </a:custGeom>
            <a:grpFill/>
          </p:spPr>
          <p:txBody>
            <a:bodyPr/>
            <a:lstStyle/>
            <a:p>
              <a:endParaRPr lang="en-CA"/>
            </a:p>
          </p:txBody>
        </p:sp>
      </p:grpSp>
      <p:sp>
        <p:nvSpPr>
          <p:cNvPr id="8" name="Slide Number Placeholder 7"/>
          <p:cNvSpPr>
            <a:spLocks noGrp="1"/>
          </p:cNvSpPr>
          <p:nvPr>
            <p:ph type="sldNum" sz="quarter" idx="12"/>
          </p:nvPr>
        </p:nvSpPr>
        <p:spPr>
          <a:xfrm>
            <a:off x="4800600" y="9298413"/>
            <a:ext cx="1882588" cy="359593"/>
          </a:xfrm>
        </p:spPr>
        <p:txBody>
          <a:bodyPr/>
          <a:lstStyle/>
          <a:p>
            <a:fld id="{B6F15528-21DE-4FAA-801E-634DDDAF4B2B}" type="slidenum">
              <a:rPr lang="en-US" sz="1800" b="1" smtClean="0">
                <a:solidFill>
                  <a:schemeClr val="bg1"/>
                </a:solidFill>
              </a:rPr>
              <a:t>15</a:t>
            </a:fld>
            <a:endParaRPr lang="en-US" sz="1800" b="1">
              <a:solidFill>
                <a:schemeClr val="bg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extBox 12"/>
          <p:cNvSpPr txBox="1"/>
          <p:nvPr/>
        </p:nvSpPr>
        <p:spPr>
          <a:xfrm>
            <a:off x="452437" y="252248"/>
            <a:ext cx="3269736" cy="457498"/>
          </a:xfrm>
          <a:prstGeom prst="rect">
            <a:avLst/>
          </a:prstGeom>
          <a:noFill/>
        </p:spPr>
        <p:txBody>
          <a:bodyPr wrap="square" lIns="0" tIns="0" rIns="0" bIns="0" rtlCol="0" anchor="t">
            <a:spAutoFit/>
          </a:bodyPr>
          <a:lstStyle/>
          <a:p>
            <a:pPr algn="ctr">
              <a:lnSpc>
                <a:spcPts val="4082"/>
              </a:lnSpc>
            </a:pPr>
            <a:r>
              <a:rPr lang="en-US" sz="2000" b="1" dirty="0">
                <a:solidFill>
                  <a:srgbClr val="6956F6"/>
                </a:solidFill>
                <a:latin typeface="Tahoma" panose="020B0604030504040204" pitchFamily="34" charset="0"/>
                <a:ea typeface="Tahoma" panose="020B0604030504040204" pitchFamily="34" charset="0"/>
                <a:cs typeface="Tahoma" panose="020B0604030504040204" pitchFamily="34" charset="0"/>
              </a:rPr>
              <a:t>Chiffres de la population</a:t>
            </a:r>
          </a:p>
        </p:txBody>
      </p:sp>
      <p:sp>
        <p:nvSpPr>
          <p:cNvPr id="74" name="TextBox 73"/>
          <p:cNvSpPr txBox="1"/>
          <p:nvPr/>
        </p:nvSpPr>
        <p:spPr>
          <a:xfrm>
            <a:off x="3429000" y="5185147"/>
            <a:ext cx="3124200" cy="3970318"/>
          </a:xfrm>
          <a:prstGeom prst="rect">
            <a:avLst/>
          </a:prstGeom>
          <a:noFill/>
        </p:spPr>
        <p:txBody>
          <a:bodyPr wrap="square" rtlCol="0">
            <a:spAutoFit/>
          </a:bodyPr>
          <a:lstStyle/>
          <a:p>
            <a:r>
              <a:rPr lang="en-US" sz="1400" dirty="0"/>
              <a:t> </a:t>
            </a:r>
          </a:p>
          <a:p>
            <a:r>
              <a:rPr lang="en-US" sz="1400" dirty="0"/>
              <a:t>La répartition par âge des mères a montré que 2 (16,7%) étaient des adolescentes, 2 (16%) avaient entre 18 et 20 ans, 5 (41,7%) entre 20 et 24 ans, 2 (16,7%) entre 25 et 30 ans et 1 (8,3%) entre 30 et 33 ans. En outre, 2 (16,7%) des mères étaient placées sous la protection de la jeunesse. </a:t>
            </a:r>
          </a:p>
          <a:p>
            <a:endParaRPr lang="en-US" sz="1400" dirty="0"/>
          </a:p>
          <a:p>
            <a:r>
              <a:rPr lang="en-US" sz="1400" dirty="0"/>
              <a:t>Dans l'ensemble, nous avons observé que la majorité de nos clients étaient à la fin de l'adolescence ou au début de la vingtaine, et qu'un nombre important d'entre eux étaient des mères qui venaient d'accoucher, ce qui souligne le besoin permanent de soutien et de ressources ciblés pour ces populations. </a:t>
            </a:r>
          </a:p>
        </p:txBody>
      </p:sp>
      <p:grpSp>
        <p:nvGrpSpPr>
          <p:cNvPr id="75" name="Group 5"/>
          <p:cNvGrpSpPr/>
          <p:nvPr/>
        </p:nvGrpSpPr>
        <p:grpSpPr>
          <a:xfrm>
            <a:off x="12700" y="9300850"/>
            <a:ext cx="6858000" cy="469916"/>
            <a:chOff x="0" y="0"/>
            <a:chExt cx="3756906" cy="254273"/>
          </a:xfrm>
          <a:solidFill>
            <a:srgbClr val="68A4AC"/>
          </a:solidFill>
        </p:grpSpPr>
        <p:sp>
          <p:nvSpPr>
            <p:cNvPr id="76" name="Freeform 6"/>
            <p:cNvSpPr/>
            <p:nvPr/>
          </p:nvSpPr>
          <p:spPr>
            <a:xfrm>
              <a:off x="0" y="0"/>
              <a:ext cx="3756906" cy="254273"/>
            </a:xfrm>
            <a:custGeom>
              <a:avLst/>
              <a:gdLst/>
              <a:ahLst/>
              <a:cxnLst/>
              <a:rect l="l" t="t" r="r" b="b"/>
              <a:pathLst>
                <a:path w="3756906" h="254273">
                  <a:moveTo>
                    <a:pt x="0" y="0"/>
                  </a:moveTo>
                  <a:lnTo>
                    <a:pt x="3756906" y="0"/>
                  </a:lnTo>
                  <a:lnTo>
                    <a:pt x="3756906" y="254273"/>
                  </a:lnTo>
                  <a:lnTo>
                    <a:pt x="0" y="254273"/>
                  </a:lnTo>
                  <a:close/>
                </a:path>
              </a:pathLst>
            </a:custGeom>
            <a:grpFill/>
          </p:spPr>
          <p:txBody>
            <a:bodyPr/>
            <a:lstStyle/>
            <a:p>
              <a:endParaRPr lang="en-CA"/>
            </a:p>
          </p:txBody>
        </p:sp>
      </p:grpSp>
      <p:sp>
        <p:nvSpPr>
          <p:cNvPr id="2" name="Rectangle 1"/>
          <p:cNvSpPr/>
          <p:nvPr/>
        </p:nvSpPr>
        <p:spPr>
          <a:xfrm>
            <a:off x="304800" y="5400591"/>
            <a:ext cx="3124200" cy="3754874"/>
          </a:xfrm>
          <a:prstGeom prst="rect">
            <a:avLst/>
          </a:prstGeom>
        </p:spPr>
        <p:txBody>
          <a:bodyPr wrap="square">
            <a:spAutoFit/>
          </a:bodyPr>
          <a:lstStyle/>
          <a:p>
            <a:r>
              <a:rPr lang="en-US" sz="1400" dirty="0"/>
              <a:t>Alors que nous continuons à mettre la pandémie de COVID derrière nous, nous assistons à une augmentation constante de la population que nous servons, ce qui s'est traduit cette année par une augmentation de 17 % du nombre de mères et de 23 % du nombre d'enfants.</a:t>
            </a:r>
          </a:p>
          <a:p>
            <a:endParaRPr lang="en-US" sz="1400" dirty="0"/>
          </a:p>
          <a:p>
            <a:r>
              <a:rPr lang="en-US" sz="1400" dirty="0"/>
              <a:t>Le tableau donne un aperçu des caractéristiques et des données démographiques des mères inscrites chez nous cette année. Nous avons fourni des services à un total de 12 mères, la moitié d'entre elles (50 %) étant enceintes, 9 (75 %) étant mères pour la première fois, et un quart, 3 (25 %), ayant déjà plusieurs enfants.</a:t>
            </a:r>
          </a:p>
        </p:txBody>
      </p:sp>
      <p:sp>
        <p:nvSpPr>
          <p:cNvPr id="5" name="Slide Number Placeholder 4"/>
          <p:cNvSpPr>
            <a:spLocks noGrp="1"/>
          </p:cNvSpPr>
          <p:nvPr>
            <p:ph type="sldNum" sz="quarter" idx="12"/>
          </p:nvPr>
        </p:nvSpPr>
        <p:spPr>
          <a:xfrm>
            <a:off x="4876800" y="9336496"/>
            <a:ext cx="1882588" cy="359593"/>
          </a:xfrm>
        </p:spPr>
        <p:txBody>
          <a:bodyPr/>
          <a:lstStyle/>
          <a:p>
            <a:r>
              <a:rPr lang="en-US" sz="1800" b="1" dirty="0">
                <a:solidFill>
                  <a:schemeClr val="bg1"/>
                </a:solidFill>
              </a:rPr>
              <a:t>16</a:t>
            </a:r>
          </a:p>
        </p:txBody>
      </p:sp>
      <p:graphicFrame>
        <p:nvGraphicFramePr>
          <p:cNvPr id="9" name="Chart 8"/>
          <p:cNvGraphicFramePr>
            <a:graphicFrameLocks/>
          </p:cNvGraphicFramePr>
          <p:nvPr>
            <p:extLst>
              <p:ext uri="{D42A27DB-BD31-4B8C-83A1-F6EECF244321}">
                <p14:modId xmlns:p14="http://schemas.microsoft.com/office/powerpoint/2010/main" val="2209940701"/>
              </p:ext>
            </p:extLst>
          </p:nvPr>
        </p:nvGraphicFramePr>
        <p:xfrm>
          <a:off x="622300" y="1503715"/>
          <a:ext cx="5638800" cy="3592224"/>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12">
            <a:extLst>
              <a:ext uri="{FF2B5EF4-FFF2-40B4-BE49-F238E27FC236}">
                <a16:creationId xmlns:a16="http://schemas.microsoft.com/office/drawing/2014/main" id="{0709F0BA-4333-62F3-24EC-2C9A0AB434FD}"/>
              </a:ext>
            </a:extLst>
          </p:cNvPr>
          <p:cNvSpPr txBox="1"/>
          <p:nvPr/>
        </p:nvSpPr>
        <p:spPr>
          <a:xfrm>
            <a:off x="452437" y="914161"/>
            <a:ext cx="2824163" cy="492443"/>
          </a:xfrm>
          <a:prstGeom prst="rect">
            <a:avLst/>
          </a:prstGeom>
          <a:noFill/>
        </p:spPr>
        <p:txBody>
          <a:bodyPr wrap="square" lIns="0" tIns="0" rIns="0" bIns="0" rtlCol="0" anchor="t">
            <a:spAutoFit/>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Durée </a:t>
            </a:r>
            <a:r>
              <a:rPr lang="en-US" sz="1600" dirty="0" err="1">
                <a:latin typeface="Tahoma" panose="020B0604030504040204" pitchFamily="34" charset="0"/>
                <a:ea typeface="Tahoma" panose="020B0604030504040204" pitchFamily="34" charset="0"/>
                <a:cs typeface="Tahoma" panose="020B0604030504040204" pitchFamily="34" charset="0"/>
              </a:rPr>
              <a:t>moyenne</a:t>
            </a:r>
            <a:r>
              <a:rPr lang="en-US" sz="1600" dirty="0">
                <a:latin typeface="Tahoma" panose="020B0604030504040204" pitchFamily="34" charset="0"/>
                <a:ea typeface="Tahoma" panose="020B0604030504040204" pitchFamily="34" charset="0"/>
                <a:cs typeface="Tahoma" panose="020B0604030504040204" pitchFamily="34" charset="0"/>
              </a:rPr>
              <a:t> du séjour</a:t>
            </a:r>
          </a:p>
          <a:p>
            <a:pPr algn="ctr"/>
            <a:r>
              <a:rPr lang="en-US" sz="1600" dirty="0">
                <a:latin typeface="Tahoma" panose="020B0604030504040204" pitchFamily="34" charset="0"/>
                <a:ea typeface="Tahoma" panose="020B0604030504040204" pitchFamily="34" charset="0"/>
                <a:cs typeface="Tahoma" panose="020B0604030504040204" pitchFamily="34" charset="0"/>
              </a:rPr>
              <a:t>97.72 </a:t>
            </a:r>
            <a:r>
              <a:rPr lang="en-US" sz="1600" dirty="0" err="1">
                <a:latin typeface="Tahoma" panose="020B0604030504040204" pitchFamily="34" charset="0"/>
                <a:ea typeface="Tahoma" panose="020B0604030504040204" pitchFamily="34" charset="0"/>
                <a:cs typeface="Tahoma" panose="020B0604030504040204" pitchFamily="34" charset="0"/>
              </a:rPr>
              <a:t>jours</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147605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4050162" y="1032966"/>
            <a:ext cx="2451100" cy="2215991"/>
          </a:xfrm>
          <a:prstGeom prst="rect">
            <a:avLst/>
          </a:prstGeom>
        </p:spPr>
        <p:txBody>
          <a:bodyPr wrap="square" lIns="0" tIns="0" rIns="0" bIns="0" rtlCol="0" anchor="t">
            <a:spAutoFit/>
          </a:bodyPr>
          <a:lstStyle/>
          <a:p>
            <a:r>
              <a:rPr lang="en-US" sz="1200" dirty="0">
                <a:solidFill>
                  <a:srgbClr val="000001"/>
                </a:solidFill>
                <a:latin typeface="Calibri" panose="020F0502020204030204" pitchFamily="34" charset="0"/>
                <a:cs typeface="Calibri" panose="020F0502020204030204" pitchFamily="34" charset="0"/>
              </a:rPr>
              <a:t>Les résultats de la population pour cette année montrent un total de 13 enfants, dont la majorité, 62% (8), ont moins d'un an. Quatre enfants étaient âgés de 1 à 2 ans et un de 3 à 5 ans. En outre, 92% (12) des enfants relevaient du Service de protection de la jeunesse. Dans l'ensemble, les graphiques donnent un aperçu de l'âge et du statut de protection des mères et des enfants dont nous nous occupons au cours de l'année. </a:t>
            </a:r>
          </a:p>
        </p:txBody>
      </p:sp>
      <p:sp>
        <p:nvSpPr>
          <p:cNvPr id="7" name="TextBox 7"/>
          <p:cNvSpPr txBox="1"/>
          <p:nvPr/>
        </p:nvSpPr>
        <p:spPr>
          <a:xfrm>
            <a:off x="4120581" y="4355963"/>
            <a:ext cx="2451100" cy="2585323"/>
          </a:xfrm>
          <a:prstGeom prst="rect">
            <a:avLst/>
          </a:prstGeom>
        </p:spPr>
        <p:txBody>
          <a:bodyPr wrap="square" lIns="0" tIns="0" rIns="0" bIns="0" rtlCol="0" anchor="t">
            <a:spAutoFit/>
          </a:bodyPr>
          <a:lstStyle/>
          <a:p>
            <a:r>
              <a:rPr lang="en-US" sz="1200" dirty="0">
                <a:solidFill>
                  <a:srgbClr val="000001"/>
                </a:solidFill>
                <a:latin typeface="Calibri" panose="020F0502020204030204" pitchFamily="34" charset="0"/>
                <a:cs typeface="Calibri" panose="020F0502020204030204" pitchFamily="34" charset="0"/>
              </a:rPr>
              <a:t>L'implication des pères dans la vie de leurs enfants reste l'un de nos principaux objectifs, afin d'assurer un développement équilibré aux enfants qui nous sont confiés. Cette année, 5 pères sur 13 ont été impliqués dans la vie de leurs enfants, soit par des visites régulières et occasionnelles, soit en tant que gardien principal. Deux pères avaient la garde principale, deux avaient des visites régulières supervisées et non supervisées, respectivement, et un avait des visites occasionnelles avec son enfant</a:t>
            </a:r>
          </a:p>
        </p:txBody>
      </p:sp>
      <p:sp>
        <p:nvSpPr>
          <p:cNvPr id="8" name="TextBox 8"/>
          <p:cNvSpPr txBox="1"/>
          <p:nvPr/>
        </p:nvSpPr>
        <p:spPr>
          <a:xfrm>
            <a:off x="4075562" y="727992"/>
            <a:ext cx="2425700" cy="166712"/>
          </a:xfrm>
          <a:prstGeom prst="rect">
            <a:avLst/>
          </a:prstGeom>
        </p:spPr>
        <p:txBody>
          <a:bodyPr wrap="square" lIns="0" tIns="0" rIns="0" bIns="0" rtlCol="0" anchor="t">
            <a:spAutoFit/>
          </a:bodyPr>
          <a:lstStyle/>
          <a:p>
            <a:pPr>
              <a:lnSpc>
                <a:spcPts val="1313"/>
              </a:lnSpc>
            </a:pPr>
            <a:r>
              <a:rPr lang="en-US" sz="1800" dirty="0">
                <a:solidFill>
                  <a:srgbClr val="6956F6"/>
                </a:solidFill>
                <a:latin typeface="Tahoma" panose="020B0604030504040204" pitchFamily="34" charset="0"/>
                <a:ea typeface="Tahoma" panose="020B0604030504040204" pitchFamily="34" charset="0"/>
                <a:cs typeface="Tahoma" panose="020B0604030504040204" pitchFamily="34" charset="0"/>
              </a:rPr>
              <a:t>Nombre d'</a:t>
            </a:r>
            <a:r>
              <a:rPr lang="en-US" sz="2000" dirty="0">
                <a:solidFill>
                  <a:srgbClr val="6956F6"/>
                </a:solidFill>
                <a:latin typeface="Tahoma" panose="020B0604030504040204" pitchFamily="34" charset="0"/>
                <a:ea typeface="Tahoma" panose="020B0604030504040204" pitchFamily="34" charset="0"/>
                <a:cs typeface="Tahoma" panose="020B0604030504040204" pitchFamily="34" charset="0"/>
              </a:rPr>
              <a:t>enfants</a:t>
            </a:r>
          </a:p>
        </p:txBody>
      </p:sp>
      <p:sp>
        <p:nvSpPr>
          <p:cNvPr id="10" name="TextBox 8"/>
          <p:cNvSpPr txBox="1"/>
          <p:nvPr/>
        </p:nvSpPr>
        <p:spPr>
          <a:xfrm>
            <a:off x="4062862" y="3666188"/>
            <a:ext cx="2566538" cy="553998"/>
          </a:xfrm>
          <a:prstGeom prst="rect">
            <a:avLst/>
          </a:prstGeom>
        </p:spPr>
        <p:txBody>
          <a:bodyPr wrap="square" lIns="0" tIns="0" rIns="0" bIns="0" rtlCol="0" anchor="t">
            <a:spAutoFit/>
          </a:bodyPr>
          <a:lstStyle/>
          <a:p>
            <a:r>
              <a:rPr lang="en-US" sz="1800" dirty="0">
                <a:solidFill>
                  <a:srgbClr val="6956F6"/>
                </a:solidFill>
                <a:latin typeface="Tahoma" panose="020B0604030504040204" pitchFamily="34" charset="0"/>
                <a:ea typeface="Tahoma" panose="020B0604030504040204" pitchFamily="34" charset="0"/>
                <a:cs typeface="Tahoma" panose="020B0604030504040204" pitchFamily="34" charset="0"/>
              </a:rPr>
              <a:t>Les pères s'investissent auprès de leurs enfants</a:t>
            </a:r>
          </a:p>
        </p:txBody>
      </p:sp>
      <p:pic>
        <p:nvPicPr>
          <p:cNvPr id="14" name="Picture 13" descr="&lt;strong&gt;Baby&lt;/strong&gt; Child &lt;strong&gt;Father&lt;/strong&gt; · Free photo on Pixabay"/>
          <p:cNvPicPr>
            <a:picLocks noChangeAspect="1"/>
          </p:cNvPicPr>
          <p:nvPr/>
        </p:nvPicPr>
        <p:blipFill rotWithShape="1">
          <a:blip r:embed="rId2">
            <a:extLst>
              <a:ext uri="{28A0092B-C50C-407E-A947-70E740481C1C}">
                <a14:useLocalDpi xmlns:a14="http://schemas.microsoft.com/office/drawing/2010/main" val="0"/>
              </a:ext>
            </a:extLst>
          </a:blip>
          <a:srcRect t="5575" b="31755"/>
          <a:stretch/>
        </p:blipFill>
        <p:spPr>
          <a:xfrm>
            <a:off x="0" y="7005961"/>
            <a:ext cx="6858000" cy="2900039"/>
          </a:xfrm>
          <a:prstGeom prst="rect">
            <a:avLst/>
          </a:prstGeom>
          <a:effectLst>
            <a:outerShdw blurRad="50800" dist="38100" dir="2700000" algn="tl" rotWithShape="0">
              <a:prstClr val="black">
                <a:alpha val="40000"/>
              </a:prstClr>
            </a:outerShdw>
          </a:effectLst>
        </p:spPr>
      </p:pic>
      <p:sp>
        <p:nvSpPr>
          <p:cNvPr id="15" name="AutoShape 8"/>
          <p:cNvSpPr/>
          <p:nvPr/>
        </p:nvSpPr>
        <p:spPr>
          <a:xfrm>
            <a:off x="838200" y="3505200"/>
            <a:ext cx="5123728" cy="0"/>
          </a:xfrm>
          <a:prstGeom prst="line">
            <a:avLst/>
          </a:prstGeom>
          <a:ln>
            <a:headEnd type="none" w="sm" len="sm"/>
            <a:tailEnd type="none" w="sm" len="sm"/>
          </a:ln>
        </p:spPr>
        <p:style>
          <a:lnRef idx="3">
            <a:schemeClr val="accent5"/>
          </a:lnRef>
          <a:fillRef idx="0">
            <a:schemeClr val="accent5"/>
          </a:fillRef>
          <a:effectRef idx="2">
            <a:schemeClr val="accent5"/>
          </a:effectRef>
          <a:fontRef idx="minor">
            <a:schemeClr val="tx1"/>
          </a:fontRef>
        </p:style>
        <p:txBody>
          <a:bodyPr/>
          <a:lstStyle/>
          <a:p>
            <a:endParaRPr lang="en-CA"/>
          </a:p>
        </p:txBody>
      </p:sp>
      <p:sp>
        <p:nvSpPr>
          <p:cNvPr id="4" name="Slide Number Placeholder 3"/>
          <p:cNvSpPr>
            <a:spLocks noGrp="1"/>
          </p:cNvSpPr>
          <p:nvPr>
            <p:ph type="sldNum" sz="quarter" idx="12"/>
          </p:nvPr>
        </p:nvSpPr>
        <p:spPr>
          <a:xfrm>
            <a:off x="4746812" y="9461933"/>
            <a:ext cx="1882588" cy="359593"/>
          </a:xfrm>
        </p:spPr>
        <p:txBody>
          <a:bodyPr/>
          <a:lstStyle/>
          <a:p>
            <a:r>
              <a:rPr lang="en-US" sz="1800" b="1" dirty="0">
                <a:solidFill>
                  <a:schemeClr val="bg1"/>
                </a:solidFill>
              </a:rPr>
              <a:t>17</a:t>
            </a:r>
          </a:p>
        </p:txBody>
      </p:sp>
      <p:graphicFrame>
        <p:nvGraphicFramePr>
          <p:cNvPr id="12" name="Chart 11"/>
          <p:cNvGraphicFramePr>
            <a:graphicFrameLocks/>
          </p:cNvGraphicFramePr>
          <p:nvPr>
            <p:extLst>
              <p:ext uri="{D42A27DB-BD31-4B8C-83A1-F6EECF244321}">
                <p14:modId xmlns:p14="http://schemas.microsoft.com/office/powerpoint/2010/main" val="2649102562"/>
              </p:ext>
            </p:extLst>
          </p:nvPr>
        </p:nvGraphicFramePr>
        <p:xfrm>
          <a:off x="534301" y="644038"/>
          <a:ext cx="3362325"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hart 16"/>
          <p:cNvGraphicFramePr>
            <a:graphicFrameLocks/>
          </p:cNvGraphicFramePr>
          <p:nvPr>
            <p:extLst>
              <p:ext uri="{D42A27DB-BD31-4B8C-83A1-F6EECF244321}">
                <p14:modId xmlns:p14="http://schemas.microsoft.com/office/powerpoint/2010/main" val="2195542135"/>
              </p:ext>
            </p:extLst>
          </p:nvPr>
        </p:nvGraphicFramePr>
        <p:xfrm>
          <a:off x="534301" y="3761444"/>
          <a:ext cx="3515861" cy="286226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386518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68A4AC"/>
        </a:solidFill>
        <a:effectLst/>
      </p:bgPr>
    </p:bg>
    <p:spTree>
      <p:nvGrpSpPr>
        <p:cNvPr id="1" name=""/>
        <p:cNvGrpSpPr/>
        <p:nvPr/>
      </p:nvGrpSpPr>
      <p:grpSpPr>
        <a:xfrm>
          <a:off x="0" y="0"/>
          <a:ext cx="0" cy="0"/>
          <a:chOff x="0" y="0"/>
          <a:chExt cx="0" cy="0"/>
        </a:xfrm>
      </p:grpSpPr>
      <p:sp>
        <p:nvSpPr>
          <p:cNvPr id="4" name="TextBox 4"/>
          <p:cNvSpPr txBox="1"/>
          <p:nvPr/>
        </p:nvSpPr>
        <p:spPr>
          <a:xfrm>
            <a:off x="381000" y="1555680"/>
            <a:ext cx="2971800" cy="2333972"/>
          </a:xfrm>
          <a:prstGeom prst="rect">
            <a:avLst/>
          </a:prstGeom>
        </p:spPr>
        <p:txBody>
          <a:bodyPr wrap="square" lIns="0" tIns="0" rIns="0" bIns="0" rtlCol="0" anchor="t">
            <a:spAutoFit/>
          </a:bodyPr>
          <a:lstStyle/>
          <a:p>
            <a:pPr marL="0" marR="0" lvl="0" indent="0" defTabSz="859627" rtl="0" eaLnBrk="1" fontAlgn="auto" latinLnBrk="0" hangingPunct="1">
              <a:lnSpc>
                <a:spcPts val="1313"/>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Cette section met en lumière la programmation résidentielle fournie aux clients du programme d'assistance résidentielle et familiale au cours de l'année. Elle examine l'impact positif des activités et des services fournis pour soutenir les clients dans leur rôle parental et leurs compétences de vie, leur développement éducatif, émotionnel et social. Le rapport examine également les facteurs qui ont contribué au succès du programme et fournit des recommandations pour le maintenir et l'améliorer.</a:t>
            </a:r>
          </a:p>
        </p:txBody>
      </p:sp>
      <p:sp>
        <p:nvSpPr>
          <p:cNvPr id="5" name="TextBox 5"/>
          <p:cNvSpPr txBox="1"/>
          <p:nvPr/>
        </p:nvSpPr>
        <p:spPr>
          <a:xfrm>
            <a:off x="3589862" y="1555680"/>
            <a:ext cx="2993115" cy="2333972"/>
          </a:xfrm>
          <a:prstGeom prst="rect">
            <a:avLst/>
          </a:prstGeom>
        </p:spPr>
        <p:txBody>
          <a:bodyPr wrap="square" lIns="0" tIns="0" rIns="0" bIns="0" rtlCol="0" anchor="t">
            <a:spAutoFit/>
          </a:bodyPr>
          <a:lstStyle/>
          <a:p>
            <a:pPr marL="0" marR="0" lvl="0" indent="0" defTabSz="859627" rtl="0" eaLnBrk="1" fontAlgn="auto" latinLnBrk="0" hangingPunct="1">
              <a:lnSpc>
                <a:spcPts val="1313"/>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Bien que nous ayons plusieurs programmes vitaux qui sont toujours en circulation, les programmes et événements suivants ont été les points forts de l'année : </a:t>
            </a:r>
            <a:r>
              <a:rPr kumimoji="0" lang="en-US" sz="13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l'atelier</a:t>
            </a:r>
            <a:r>
              <a:rPr kumimoji="0" lang="en-US" sz="13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d'écriture, l'atelier sur les relations saines, le programme de nutrition, le programme de budgétisation, l'heure des émojis, l'étude de recherche - The Ranting Group, le programme Connect the Tots, "Tamtam for Tots with Angelique", la stimulation des nourrissons, et les réunions des résidents, le mois du bien-être, le mois de l'histoire des Noirs, et la journée internationale de la femme.</a:t>
            </a:r>
          </a:p>
        </p:txBody>
      </p:sp>
      <p:sp>
        <p:nvSpPr>
          <p:cNvPr id="6" name="TextBox 6"/>
          <p:cNvSpPr txBox="1"/>
          <p:nvPr/>
        </p:nvSpPr>
        <p:spPr>
          <a:xfrm>
            <a:off x="862068" y="1139549"/>
            <a:ext cx="5614932" cy="166712"/>
          </a:xfrm>
          <a:prstGeom prst="rect">
            <a:avLst/>
          </a:prstGeom>
        </p:spPr>
        <p:txBody>
          <a:bodyPr wrap="square" lIns="0" tIns="0" rIns="0" bIns="0" rtlCol="0" anchor="t">
            <a:spAutoFit/>
          </a:bodyPr>
          <a:lstStyle/>
          <a:p>
            <a:pPr marL="0" marR="0" lvl="0" indent="0" algn="l" defTabSz="859627" rtl="0" eaLnBrk="1" fontAlgn="auto" latinLnBrk="0" hangingPunct="1">
              <a:lnSpc>
                <a:spcPts val="1313"/>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Programmation résidentielle</a:t>
            </a:r>
          </a:p>
        </p:txBody>
      </p:sp>
      <p:sp>
        <p:nvSpPr>
          <p:cNvPr id="8" name="AutoShape 8"/>
          <p:cNvSpPr/>
          <p:nvPr/>
        </p:nvSpPr>
        <p:spPr>
          <a:xfrm>
            <a:off x="883025" y="762000"/>
            <a:ext cx="5123728" cy="0"/>
          </a:xfrm>
          <a:prstGeom prst="line">
            <a:avLst/>
          </a:prstGeom>
          <a:ln w="28575" cap="flat">
            <a:solidFill>
              <a:srgbClr val="FFFFFF"/>
            </a:solidFill>
            <a:prstDash val="solid"/>
            <a:headEnd type="none" w="sm" len="sm"/>
            <a:tailEnd type="none" w="sm" len="sm"/>
          </a:ln>
        </p:spPr>
        <p:txBody>
          <a:bodyPr/>
          <a:lstStyle/>
          <a:p>
            <a:endParaRPr lang="en-CA"/>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67200"/>
            <a:ext cx="6858000" cy="5143500"/>
          </a:xfrm>
          <a:prstGeom prst="rect">
            <a:avLst/>
          </a:prstGeom>
          <a:effectLst>
            <a:outerShdw blurRad="63500" sx="102000" sy="102000" algn="ctr" rotWithShape="0">
              <a:prstClr val="black">
                <a:alpha val="40000"/>
              </a:prstClr>
            </a:outerShdw>
          </a:effectLst>
        </p:spPr>
      </p:pic>
      <p:sp>
        <p:nvSpPr>
          <p:cNvPr id="2" name="Rectangle 1"/>
          <p:cNvSpPr/>
          <p:nvPr/>
        </p:nvSpPr>
        <p:spPr>
          <a:xfrm>
            <a:off x="3589862" y="8763000"/>
            <a:ext cx="2993115"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9627" rtl="0" eaLnBrk="1" fontAlgn="auto" latinLnBrk="0" hangingPunct="1">
              <a:lnSpc>
                <a:spcPct val="100000"/>
              </a:lnSpc>
              <a:spcBef>
                <a:spcPts val="0"/>
              </a:spcBef>
              <a:spcAft>
                <a:spcPts val="0"/>
              </a:spcAft>
              <a:buClrTx/>
              <a:buSzTx/>
              <a:buFontTx/>
              <a:buNone/>
              <a:tabLst/>
              <a:defRPr/>
            </a:pPr>
            <a:r>
              <a:rPr kumimoji="0" lang="en-US" sz="1692" b="0" i="0" u="none" strike="noStrike" kern="1200" cap="none" spc="0" normalizeH="0" baseline="0" noProof="0" dirty="0">
                <a:ln>
                  <a:noFill/>
                </a:ln>
                <a:solidFill>
                  <a:prstClr val="black"/>
                </a:solidFill>
                <a:effectLst/>
                <a:uLnTx/>
                <a:uFillTx/>
                <a:latin typeface="Calibri"/>
                <a:ea typeface="+mn-ea"/>
                <a:cs typeface="+mn-cs"/>
              </a:rPr>
              <a:t>Donner du pouvoir aux femmes pour donner du pouvoir à la prochaine génération</a:t>
            </a:r>
          </a:p>
        </p:txBody>
      </p:sp>
      <p:sp>
        <p:nvSpPr>
          <p:cNvPr id="9" name="Slide Number Placeholder 8"/>
          <p:cNvSpPr>
            <a:spLocks noGrp="1"/>
          </p:cNvSpPr>
          <p:nvPr>
            <p:ph type="sldNum" sz="quarter" idx="12"/>
          </p:nvPr>
        </p:nvSpPr>
        <p:spPr>
          <a:xfrm>
            <a:off x="4700389" y="9428655"/>
            <a:ext cx="1882588" cy="359593"/>
          </a:xfrm>
        </p:spPr>
        <p:txBody>
          <a:bodyPr/>
          <a:lstStyle/>
          <a:p>
            <a:pPr marL="0" marR="0" lvl="0" indent="0" algn="r" defTabSz="8596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18</a:t>
            </a:r>
          </a:p>
        </p:txBody>
      </p:sp>
    </p:spTree>
    <p:extLst>
      <p:ext uri="{BB962C8B-B14F-4D97-AF65-F5344CB8AC3E}">
        <p14:creationId xmlns:p14="http://schemas.microsoft.com/office/powerpoint/2010/main" val="31120960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421680" y="5406979"/>
            <a:ext cx="1765300" cy="4499021"/>
          </a:xfrm>
          <a:prstGeom prst="rect">
            <a:avLst/>
          </a:prstGeom>
          <a:solidFill>
            <a:srgbClr val="68A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9627" rtl="0" eaLnBrk="1" fontAlgn="auto" latinLnBrk="0" hangingPunct="1">
              <a:lnSpc>
                <a:spcPct val="100000"/>
              </a:lnSpc>
              <a:spcBef>
                <a:spcPts val="0"/>
              </a:spcBef>
              <a:spcAft>
                <a:spcPts val="0"/>
              </a:spcAft>
              <a:buClrTx/>
              <a:buSzTx/>
              <a:buFontTx/>
              <a:buNone/>
              <a:tabLst/>
              <a:defRPr/>
            </a:pPr>
            <a:endParaRPr kumimoji="0" lang="en-US" sz="1692"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p:cNvSpPr/>
          <p:nvPr/>
        </p:nvSpPr>
        <p:spPr>
          <a:xfrm>
            <a:off x="-12700" y="0"/>
            <a:ext cx="1765300" cy="4499021"/>
          </a:xfrm>
          <a:prstGeom prst="rect">
            <a:avLst/>
          </a:prstGeom>
          <a:solidFill>
            <a:srgbClr val="68A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9627" rtl="0" eaLnBrk="1" fontAlgn="auto" latinLnBrk="0" hangingPunct="1">
              <a:lnSpc>
                <a:spcPct val="100000"/>
              </a:lnSpc>
              <a:spcBef>
                <a:spcPts val="0"/>
              </a:spcBef>
              <a:spcAft>
                <a:spcPts val="0"/>
              </a:spcAft>
              <a:buClrTx/>
              <a:buSzTx/>
              <a:buFontTx/>
              <a:buNone/>
              <a:tabLst/>
              <a:defRPr/>
            </a:pPr>
            <a:endParaRPr kumimoji="0" lang="en-US" sz="1692" b="0" i="0" u="none" strike="noStrike" kern="1200" cap="none" spc="0" normalizeH="0" baseline="0" noProof="0">
              <a:ln>
                <a:noFill/>
              </a:ln>
              <a:solidFill>
                <a:prstClr val="white"/>
              </a:solidFill>
              <a:effectLst/>
              <a:uLnTx/>
              <a:uFillTx/>
              <a:latin typeface="Calibri"/>
              <a:ea typeface="+mn-ea"/>
              <a:cs typeface="+mn-cs"/>
            </a:endParaRPr>
          </a:p>
        </p:txBody>
      </p:sp>
      <p:pic>
        <p:nvPicPr>
          <p:cNvPr id="12" name="Content Placeholder 11"/>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2700" y="301641"/>
            <a:ext cx="3033860" cy="4342545"/>
          </a:xfrm>
          <a:effectLst>
            <a:outerShdw blurRad="63500" sx="102000" sy="102000" algn="ctr" rotWithShape="0">
              <a:prstClr val="black">
                <a:alpha val="40000"/>
              </a:prstClr>
            </a:outerShdw>
          </a:effectLst>
        </p:spPr>
      </p:pic>
      <p:pic>
        <p:nvPicPr>
          <p:cNvPr id="13" name="Content Placeholder 12"/>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5539" t="7380" r="2174" b="-1476"/>
          <a:stretch/>
        </p:blipFill>
        <p:spPr>
          <a:xfrm>
            <a:off x="-12494" y="5025248"/>
            <a:ext cx="3033654" cy="4434050"/>
          </a:xfrm>
          <a:effectLst>
            <a:outerShdw blurRad="50800" dist="38100" dir="5400000" algn="t" rotWithShape="0">
              <a:prstClr val="black">
                <a:alpha val="40000"/>
              </a:prstClr>
            </a:outerShdw>
          </a:effectLst>
        </p:spPr>
      </p:pic>
      <p:sp>
        <p:nvSpPr>
          <p:cNvPr id="7" name="TextBox 6"/>
          <p:cNvSpPr txBox="1"/>
          <p:nvPr/>
        </p:nvSpPr>
        <p:spPr>
          <a:xfrm>
            <a:off x="3352800" y="779214"/>
            <a:ext cx="3276600" cy="3693319"/>
          </a:xfrm>
          <a:prstGeom prst="rect">
            <a:avLst/>
          </a:prstGeom>
          <a:noFill/>
        </p:spPr>
        <p:txBody>
          <a:bodyPr wrap="square" rtlCol="0">
            <a:spAutoFit/>
          </a:bodyPr>
          <a:lstStyle/>
          <a:p>
            <a:pPr marL="0" marR="0" lvl="0" indent="0" defTabSz="85962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Nous sommes ravis d'annoncer le succès de notre atelier interne sur les relations saines, animé par l'Auberge Shalom au début de cette année. Le programme visait à donner aux femmes des connaissances sur les relations saines auxquelles elles peuvent aspirer, et nous sommes heureux d'annoncer qu'il a été bien accueilli par nos clientes. Notre objectif est de soutenir et d'élever continuellement les femmes, et la contribution de </a:t>
            </a:r>
            <a:r>
              <a:rPr kumimoji="0" lang="en-US" sz="1300" b="0" i="0" u="none" strike="noStrike" kern="1200" cap="none" spc="0" normalizeH="0" baseline="0" noProof="0" dirty="0" err="1">
                <a:ln>
                  <a:noFill/>
                </a:ln>
                <a:solidFill>
                  <a:prstClr val="black"/>
                </a:solidFill>
                <a:effectLst/>
                <a:uLnTx/>
                <a:uFillTx/>
                <a:latin typeface="Calibri"/>
                <a:ea typeface="+mn-ea"/>
                <a:cs typeface="+mn-cs"/>
              </a:rPr>
              <a:t>l'Auberge</a:t>
            </a:r>
            <a:r>
              <a:rPr kumimoji="0" lang="en-US" sz="1300" b="0" i="0" u="none" strike="noStrike" kern="1200" cap="none" spc="0" normalizeH="0" baseline="0" noProof="0" dirty="0">
                <a:ln>
                  <a:noFill/>
                </a:ln>
                <a:solidFill>
                  <a:prstClr val="black"/>
                </a:solidFill>
                <a:effectLst/>
                <a:uLnTx/>
                <a:uFillTx/>
                <a:latin typeface="Calibri"/>
                <a:ea typeface="+mn-ea"/>
                <a:cs typeface="+mn-cs"/>
              </a:rPr>
              <a:t> Shalom à ce processus a été </a:t>
            </a:r>
            <a:r>
              <a:rPr kumimoji="0" lang="en-US" sz="1300" b="0" i="0" u="none" strike="noStrike" kern="1200" cap="none" spc="0" normalizeH="0" baseline="0" noProof="0" dirty="0" err="1">
                <a:ln>
                  <a:noFill/>
                </a:ln>
                <a:solidFill>
                  <a:prstClr val="black"/>
                </a:solidFill>
                <a:effectLst/>
                <a:uLnTx/>
                <a:uFillTx/>
                <a:latin typeface="Calibri"/>
                <a:ea typeface="+mn-ea"/>
                <a:cs typeface="+mn-cs"/>
              </a:rPr>
              <a:t>très</a:t>
            </a:r>
            <a:r>
              <a:rPr kumimoji="0" lang="en-US" sz="1300" b="0" i="0" u="none" strike="noStrike" kern="1200" cap="none" spc="0" normalizeH="0" baseline="0" noProof="0" dirty="0">
                <a:ln>
                  <a:noFill/>
                </a:ln>
                <a:solidFill>
                  <a:prstClr val="black"/>
                </a:solidFill>
                <a:effectLst/>
                <a:uLnTx/>
                <a:uFillTx/>
                <a:latin typeface="Calibri"/>
                <a:ea typeface="+mn-ea"/>
                <a:cs typeface="+mn-cs"/>
              </a:rPr>
              <a:t> </a:t>
            </a:r>
            <a:r>
              <a:rPr kumimoji="0" lang="en-US" sz="1300" b="0" i="0" u="none" strike="noStrike" kern="1200" cap="none" spc="0" normalizeH="0" baseline="0" noProof="0" dirty="0" err="1">
                <a:ln>
                  <a:noFill/>
                </a:ln>
                <a:solidFill>
                  <a:prstClr val="black"/>
                </a:solidFill>
                <a:effectLst/>
                <a:uLnTx/>
                <a:uFillTx/>
                <a:latin typeface="Calibri"/>
                <a:ea typeface="+mn-ea"/>
                <a:cs typeface="+mn-cs"/>
              </a:rPr>
              <a:t>appréciée</a:t>
            </a:r>
            <a:r>
              <a:rPr kumimoji="0" lang="en-US" sz="1300" b="0" i="0" u="none" strike="noStrike" kern="1200" cap="none" spc="0" normalizeH="0" baseline="0" noProof="0" dirty="0">
                <a:ln>
                  <a:noFill/>
                </a:ln>
                <a:solidFill>
                  <a:prstClr val="black"/>
                </a:solidFill>
                <a:effectLst/>
                <a:uLnTx/>
                <a:uFillTx/>
                <a:latin typeface="Calibri"/>
                <a:ea typeface="+mn-ea"/>
                <a:cs typeface="+mn-cs"/>
              </a:rPr>
              <a:t>. Son expertise dans l'animation de l'atelier a permis d'atteindre nos objectifs. Nous sommes impatients d'organiser à nouveau ce programme à l'avenir afin de continuer à promouvoir des relations saines pour les femmes.</a:t>
            </a:r>
          </a:p>
        </p:txBody>
      </p:sp>
      <p:sp>
        <p:nvSpPr>
          <p:cNvPr id="9" name="TextBox 12"/>
          <p:cNvSpPr txBox="1"/>
          <p:nvPr/>
        </p:nvSpPr>
        <p:spPr>
          <a:xfrm>
            <a:off x="3492500" y="248359"/>
            <a:ext cx="2451100" cy="553998"/>
          </a:xfrm>
          <a:prstGeom prst="rect">
            <a:avLst/>
          </a:prstGeom>
          <a:noFill/>
        </p:spPr>
        <p:txBody>
          <a:bodyPr wrap="square" lIns="0" tIns="0" rIns="0" bIns="0" rtlCol="0" anchor="t">
            <a:spAutoFit/>
          </a:bodyPr>
          <a:lstStyle/>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956F6"/>
                </a:solidFill>
                <a:effectLst/>
                <a:uLnTx/>
                <a:uFillTx/>
                <a:latin typeface="Tahoma" panose="020B0604030504040204" pitchFamily="34" charset="0"/>
                <a:ea typeface="Tahoma" panose="020B0604030504040204" pitchFamily="34" charset="0"/>
                <a:cs typeface="Tahoma" panose="020B0604030504040204" pitchFamily="34" charset="0"/>
              </a:rPr>
              <a:t>Atelier sur les relations saines</a:t>
            </a:r>
          </a:p>
        </p:txBody>
      </p:sp>
      <p:sp>
        <p:nvSpPr>
          <p:cNvPr id="10" name="TextBox 12"/>
          <p:cNvSpPr txBox="1"/>
          <p:nvPr/>
        </p:nvSpPr>
        <p:spPr>
          <a:xfrm>
            <a:off x="3492500" y="5016639"/>
            <a:ext cx="3238500" cy="553998"/>
          </a:xfrm>
          <a:prstGeom prst="rect">
            <a:avLst/>
          </a:prstGeom>
          <a:noFill/>
          <a:ln>
            <a:noFill/>
          </a:ln>
        </p:spPr>
        <p:txBody>
          <a:bodyPr wrap="square" lIns="0" tIns="0" rIns="0" bIns="0" rtlCol="0" anchor="t">
            <a:spAutoFit/>
          </a:bodyPr>
          <a:lstStyle/>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956F6"/>
                </a:solidFill>
                <a:effectLst/>
                <a:uLnTx/>
                <a:uFillTx/>
                <a:latin typeface="Tahoma" panose="020B0604030504040204" pitchFamily="34" charset="0"/>
                <a:ea typeface="Tahoma" panose="020B0604030504040204" pitchFamily="34" charset="0"/>
                <a:cs typeface="Tahoma" panose="020B0604030504040204" pitchFamily="34" charset="0"/>
              </a:rPr>
              <a:t>Programme de nutrition "Cuisinez votre avenir !!!"</a:t>
            </a:r>
          </a:p>
        </p:txBody>
      </p:sp>
      <p:sp>
        <p:nvSpPr>
          <p:cNvPr id="11" name="TextBox 10"/>
          <p:cNvSpPr txBox="1"/>
          <p:nvPr/>
        </p:nvSpPr>
        <p:spPr>
          <a:xfrm>
            <a:off x="3352800" y="5606706"/>
            <a:ext cx="3238500" cy="4093428"/>
          </a:xfrm>
          <a:prstGeom prst="rect">
            <a:avLst/>
          </a:prstGeom>
          <a:noFill/>
        </p:spPr>
        <p:txBody>
          <a:bodyPr wrap="square" rtlCol="0">
            <a:spAutoFit/>
          </a:bodyPr>
          <a:lstStyle/>
          <a:p>
            <a:pPr marL="0" marR="0" lvl="0" indent="0" defTabSz="85962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Notre programme d'été "Alimentation nutritionnelle", en partenariat avec La </a:t>
            </a:r>
            <a:r>
              <a:rPr kumimoji="0" lang="en-US" sz="1300" b="0" i="0" u="none" strike="noStrike" kern="1200" cap="none" spc="0" normalizeH="0" baseline="0" noProof="0" dirty="0" err="1">
                <a:ln>
                  <a:noFill/>
                </a:ln>
                <a:solidFill>
                  <a:prstClr val="black"/>
                </a:solidFill>
                <a:effectLst/>
                <a:uLnTx/>
                <a:uFillTx/>
                <a:latin typeface="Calibri"/>
                <a:ea typeface="+mn-ea"/>
                <a:cs typeface="+mn-cs"/>
              </a:rPr>
              <a:t>Tablée </a:t>
            </a:r>
            <a:r>
              <a:rPr kumimoji="0" lang="en-US" sz="1300" b="0" i="0" u="none" strike="noStrike" kern="1200" cap="none" spc="0" normalizeH="0" baseline="0" noProof="0" dirty="0">
                <a:ln>
                  <a:noFill/>
                </a:ln>
                <a:solidFill>
                  <a:prstClr val="black"/>
                </a:solidFill>
                <a:effectLst/>
                <a:uLnTx/>
                <a:uFillTx/>
                <a:latin typeface="Calibri"/>
                <a:ea typeface="+mn-ea"/>
                <a:cs typeface="+mn-cs"/>
              </a:rPr>
              <a:t>des Chefs, a permis de sensibiliser nos clients à l'alimentation saine et à l'autonomie alimentaire. Le programme a abordé divers sujets tels que les groupes d'aliments, les étiquettes alimentaires et l'importance de limiter les aliments transformés. Chaque client a reçu un kit culinaire, offert par La </a:t>
            </a:r>
            <a:r>
              <a:rPr kumimoji="0" lang="en-US" sz="1300" b="0" i="0" u="none" strike="noStrike" kern="1200" cap="none" spc="0" normalizeH="0" baseline="0" noProof="0" dirty="0" err="1">
                <a:ln>
                  <a:noFill/>
                </a:ln>
                <a:solidFill>
                  <a:prstClr val="black"/>
                </a:solidFill>
                <a:effectLst/>
                <a:uLnTx/>
                <a:uFillTx/>
                <a:latin typeface="Calibri"/>
                <a:ea typeface="+mn-ea"/>
                <a:cs typeface="+mn-cs"/>
              </a:rPr>
              <a:t>Tablée </a:t>
            </a:r>
            <a:r>
              <a:rPr kumimoji="0" lang="en-US" sz="1300" b="0" i="0" u="none" strike="noStrike" kern="1200" cap="none" spc="0" normalizeH="0" baseline="0" noProof="0" dirty="0">
                <a:ln>
                  <a:noFill/>
                </a:ln>
                <a:solidFill>
                  <a:prstClr val="black"/>
                </a:solidFill>
                <a:effectLst/>
                <a:uLnTx/>
                <a:uFillTx/>
                <a:latin typeface="Calibri"/>
                <a:ea typeface="+mn-ea"/>
                <a:cs typeface="+mn-cs"/>
              </a:rPr>
              <a:t>des Chefs, pour l'aider à devenir autonome sur le plan alimentaire. Nous disposons également d'un jardin où nous cultivons des produits frais, ce qui permet à nos clients de se familiariser avec le jardinage et de faire l'expérience de la culture de leur propre nourriture. Le programme a été bien accueilli et nous sommes reconnaissants de notre partenariat avec La </a:t>
            </a:r>
            <a:r>
              <a:rPr kumimoji="0" lang="en-US" sz="1300" b="0" i="0" u="none" strike="noStrike" kern="1200" cap="none" spc="0" normalizeH="0" baseline="0" noProof="0" dirty="0" err="1">
                <a:ln>
                  <a:noFill/>
                </a:ln>
                <a:solidFill>
                  <a:prstClr val="black"/>
                </a:solidFill>
                <a:effectLst/>
                <a:uLnTx/>
                <a:uFillTx/>
                <a:latin typeface="Calibri"/>
                <a:ea typeface="+mn-ea"/>
                <a:cs typeface="+mn-cs"/>
              </a:rPr>
              <a:t>Tablée </a:t>
            </a:r>
            <a:r>
              <a:rPr kumimoji="0" lang="en-US" sz="1300" b="0" i="0" u="none" strike="noStrike" kern="1200" cap="none" spc="0" normalizeH="0" baseline="0" noProof="0" dirty="0">
                <a:ln>
                  <a:noFill/>
                </a:ln>
                <a:solidFill>
                  <a:prstClr val="black"/>
                </a:solidFill>
                <a:effectLst/>
                <a:uLnTx/>
                <a:uFillTx/>
                <a:latin typeface="Calibri"/>
                <a:ea typeface="+mn-ea"/>
                <a:cs typeface="+mn-cs"/>
              </a:rPr>
              <a:t>des Chefs, qui jette les bases de notre projet de cuisine communautaire.</a:t>
            </a:r>
          </a:p>
        </p:txBody>
      </p:sp>
      <p:sp>
        <p:nvSpPr>
          <p:cNvPr id="8" name="AutoShape 8"/>
          <p:cNvSpPr/>
          <p:nvPr/>
        </p:nvSpPr>
        <p:spPr>
          <a:xfrm>
            <a:off x="3657600" y="4944640"/>
            <a:ext cx="2362200" cy="0"/>
          </a:xfrm>
          <a:prstGeom prst="line">
            <a:avLst/>
          </a:prstGeom>
          <a:ln>
            <a:headEnd type="none" w="sm" len="sm"/>
            <a:tailEnd type="none" w="sm" len="sm"/>
          </a:ln>
        </p:spPr>
        <p:style>
          <a:lnRef idx="3">
            <a:schemeClr val="accent5"/>
          </a:lnRef>
          <a:fillRef idx="0">
            <a:schemeClr val="accent5"/>
          </a:fillRef>
          <a:effectRef idx="2">
            <a:schemeClr val="accent5"/>
          </a:effectRef>
          <a:fontRef idx="minor">
            <a:schemeClr val="tx1"/>
          </a:fontRef>
        </p:style>
        <p:txBody>
          <a:bodyPr/>
          <a:lstStyle/>
          <a:p>
            <a:endParaRPr lang="en-CA"/>
          </a:p>
        </p:txBody>
      </p:sp>
      <p:sp>
        <p:nvSpPr>
          <p:cNvPr id="5" name="Slide Number Placeholder 4"/>
          <p:cNvSpPr>
            <a:spLocks noGrp="1"/>
          </p:cNvSpPr>
          <p:nvPr>
            <p:ph type="sldNum" sz="quarter" idx="12"/>
          </p:nvPr>
        </p:nvSpPr>
        <p:spPr>
          <a:xfrm>
            <a:off x="4838700" y="9459298"/>
            <a:ext cx="1882588" cy="359593"/>
          </a:xfrm>
        </p:spPr>
        <p:txBody>
          <a:bodyPr/>
          <a:lstStyle/>
          <a:p>
            <a:pPr marL="0" marR="0" lvl="0" indent="0" algn="r" defTabSz="8596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19</a:t>
            </a:r>
          </a:p>
        </p:txBody>
      </p:sp>
    </p:spTree>
    <p:extLst>
      <p:ext uri="{BB962C8B-B14F-4D97-AF65-F5344CB8AC3E}">
        <p14:creationId xmlns:p14="http://schemas.microsoft.com/office/powerpoint/2010/main" val="2007295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96400"/>
            <a:ext cx="6858000" cy="469916"/>
            <a:chOff x="0" y="0"/>
            <a:chExt cx="3756906" cy="254273"/>
          </a:xfrm>
          <a:solidFill>
            <a:srgbClr val="68A4AC"/>
          </a:solidFill>
        </p:grpSpPr>
        <p:sp>
          <p:nvSpPr>
            <p:cNvPr id="3" name="Freeform 3"/>
            <p:cNvSpPr/>
            <p:nvPr/>
          </p:nvSpPr>
          <p:spPr>
            <a:xfrm>
              <a:off x="0" y="0"/>
              <a:ext cx="3756906" cy="254273"/>
            </a:xfrm>
            <a:custGeom>
              <a:avLst/>
              <a:gdLst/>
              <a:ahLst/>
              <a:cxnLst/>
              <a:rect l="l" t="t" r="r" b="b"/>
              <a:pathLst>
                <a:path w="3756906" h="254273">
                  <a:moveTo>
                    <a:pt x="0" y="0"/>
                  </a:moveTo>
                  <a:lnTo>
                    <a:pt x="3756906" y="0"/>
                  </a:lnTo>
                  <a:lnTo>
                    <a:pt x="3756906" y="254273"/>
                  </a:lnTo>
                  <a:lnTo>
                    <a:pt x="0" y="254273"/>
                  </a:lnTo>
                  <a:close/>
                </a:path>
              </a:pathLst>
            </a:custGeom>
            <a:grpFill/>
          </p:spPr>
          <p:txBody>
            <a:bodyPr/>
            <a:lstStyle/>
            <a:p>
              <a:endParaRPr lang="en-CA"/>
            </a:p>
          </p:txBody>
        </p:sp>
      </p:grpSp>
      <p:sp>
        <p:nvSpPr>
          <p:cNvPr id="28" name="TextBox 28"/>
          <p:cNvSpPr txBox="1"/>
          <p:nvPr/>
        </p:nvSpPr>
        <p:spPr>
          <a:xfrm>
            <a:off x="914400" y="401950"/>
            <a:ext cx="4520821" cy="1474763"/>
          </a:xfrm>
          <a:prstGeom prst="rect">
            <a:avLst/>
          </a:prstGeom>
        </p:spPr>
        <p:txBody>
          <a:bodyPr wrap="square" lIns="0" tIns="0" rIns="0" bIns="0" rtlCol="0" anchor="t">
            <a:spAutoFit/>
          </a:bodyPr>
          <a:lstStyle/>
          <a:p>
            <a:pPr>
              <a:lnSpc>
                <a:spcPts val="11539"/>
              </a:lnSpc>
            </a:pPr>
            <a:r>
              <a:rPr lang="en-US" sz="4000" dirty="0">
                <a:solidFill>
                  <a:srgbClr val="6956F6"/>
                </a:solidFill>
                <a:latin typeface="Bodoni MT" panose="02070603080606020203" pitchFamily="18" charset="0"/>
                <a:cs typeface="Arial" panose="020B0604020202020204" pitchFamily="34" charset="0"/>
              </a:rPr>
              <a:t>Table des matières</a:t>
            </a:r>
            <a:endParaRPr lang="en-US" sz="8800" dirty="0">
              <a:solidFill>
                <a:srgbClr val="6956F6"/>
              </a:solidFill>
              <a:latin typeface="Bodoni MT" panose="02070603080606020203" pitchFamily="18" charset="0"/>
              <a:cs typeface="Arial" panose="020B0604020202020204" pitchFamily="34" charset="0"/>
            </a:endParaRPr>
          </a:p>
        </p:txBody>
      </p:sp>
      <p:sp>
        <p:nvSpPr>
          <p:cNvPr id="29" name="Slide Number Placeholder 28"/>
          <p:cNvSpPr>
            <a:spLocks noGrp="1"/>
          </p:cNvSpPr>
          <p:nvPr>
            <p:ph type="sldNum" sz="quarter" idx="12"/>
          </p:nvPr>
        </p:nvSpPr>
        <p:spPr>
          <a:xfrm>
            <a:off x="4800600" y="9406723"/>
            <a:ext cx="1882588" cy="359593"/>
          </a:xfrm>
        </p:spPr>
        <p:txBody>
          <a:bodyPr/>
          <a:lstStyle/>
          <a:p>
            <a:fld id="{B6F15528-21DE-4FAA-801E-634DDDAF4B2B}" type="slidenum">
              <a:rPr lang="en-US" sz="1800" b="1" smtClean="0">
                <a:solidFill>
                  <a:schemeClr val="bg1"/>
                </a:solidFill>
              </a:rPr>
              <a:t>2</a:t>
            </a:fld>
            <a:endParaRPr lang="en-US" sz="1800" b="1" dirty="0">
              <a:solidFill>
                <a:schemeClr val="bg1"/>
              </a:solidFill>
            </a:endParaRPr>
          </a:p>
        </p:txBody>
      </p:sp>
      <p:sp>
        <p:nvSpPr>
          <p:cNvPr id="30" name="Rectangle 29"/>
          <p:cNvSpPr/>
          <p:nvPr/>
        </p:nvSpPr>
        <p:spPr>
          <a:xfrm>
            <a:off x="485588" y="1876713"/>
            <a:ext cx="6172200" cy="6370975"/>
          </a:xfrm>
          <a:prstGeom prst="rect">
            <a:avLst/>
          </a:prstGeom>
        </p:spPr>
        <p:txBody>
          <a:bodyPr wrap="square">
            <a:spAutoFit/>
          </a:bodyPr>
          <a:lstStyle/>
          <a:p>
            <a:pPr algn="just">
              <a:lnSpc>
                <a:spcPct val="200000"/>
              </a:lnSpc>
            </a:pPr>
            <a:r>
              <a:rPr lang="en-US" sz="1600" b="1" u="sng" dirty="0">
                <a:uFill>
                  <a:solidFill>
                    <a:schemeClr val="bg1"/>
                  </a:solidFill>
                </a:uFill>
                <a:hlinkClick r:id="rId2" action="ppaction://hlinksldjump"/>
              </a:rPr>
              <a:t>SECTION 1 </a:t>
            </a:r>
            <a:r>
              <a:rPr lang="en-US" sz="1400" dirty="0"/>
              <a:t>Message du </a:t>
            </a:r>
            <a:r>
              <a:rPr lang="fr-CA" sz="1400" dirty="0"/>
              <a:t>directeur</a:t>
            </a:r>
            <a:r>
              <a:rPr lang="en-US" sz="1400" dirty="0"/>
              <a:t> </a:t>
            </a:r>
            <a:r>
              <a:rPr lang="fr-CA" sz="1400" dirty="0"/>
              <a:t>exécutif</a:t>
            </a:r>
            <a:r>
              <a:rPr lang="en-US" sz="1400" dirty="0"/>
              <a:t> et			 </a:t>
            </a:r>
            <a:r>
              <a:rPr lang="en-US" sz="1600" b="1" dirty="0"/>
              <a:t>3</a:t>
            </a:r>
            <a:endParaRPr lang="en-US" sz="1400" b="1" dirty="0"/>
          </a:p>
          <a:p>
            <a:pPr algn="just">
              <a:lnSpc>
                <a:spcPct val="150000"/>
              </a:lnSpc>
            </a:pPr>
            <a:r>
              <a:rPr lang="en-US" sz="1400" dirty="0"/>
              <a:t>                          Président du </a:t>
            </a:r>
            <a:r>
              <a:rPr lang="en-US" sz="1400" dirty="0" err="1"/>
              <a:t>conseil</a:t>
            </a:r>
            <a:r>
              <a:rPr lang="en-US" sz="1400" dirty="0"/>
              <a:t> </a:t>
            </a:r>
            <a:r>
              <a:rPr lang="en-US" sz="1400" dirty="0" err="1"/>
              <a:t>d'administration</a:t>
            </a:r>
            <a:endParaRPr lang="en-US" sz="1400" dirty="0"/>
          </a:p>
          <a:p>
            <a:pPr algn="just"/>
            <a:endParaRPr lang="en-US" sz="1400" dirty="0"/>
          </a:p>
          <a:p>
            <a:pPr algn="just"/>
            <a:r>
              <a:rPr lang="en-US" sz="1600" b="1" u="sng" dirty="0">
                <a:uFill>
                  <a:solidFill>
                    <a:schemeClr val="bg1"/>
                  </a:solidFill>
                </a:uFill>
                <a:hlinkClick r:id="rId3" action="ppaction://hlinksldjump"/>
              </a:rPr>
              <a:t>SECTION 2 </a:t>
            </a:r>
            <a:r>
              <a:rPr lang="en-US" sz="1400" dirty="0"/>
              <a:t>Déclaration relative à la fiabilité </a:t>
            </a:r>
            <a:endParaRPr lang="en-US" sz="1400" b="1" dirty="0"/>
          </a:p>
          <a:p>
            <a:pPr algn="just"/>
            <a:r>
              <a:rPr lang="en-US" sz="1400" dirty="0"/>
              <a:t>                         des données figurant </a:t>
            </a:r>
            <a:r>
              <a:rPr lang="en-US" sz="1400" dirty="0" err="1"/>
              <a:t>dans</a:t>
            </a:r>
            <a:r>
              <a:rPr lang="en-US" sz="1400" dirty="0"/>
              <a:t> le </a:t>
            </a:r>
            <a:r>
              <a:rPr lang="fr-CA" sz="1400" dirty="0"/>
              <a:t>présent</a:t>
            </a:r>
            <a:r>
              <a:rPr lang="en-US" sz="1400" dirty="0"/>
              <a:t> rapport </a:t>
            </a:r>
            <a:r>
              <a:rPr lang="en-US" sz="1400" dirty="0" err="1"/>
              <a:t>annuel</a:t>
            </a:r>
            <a:r>
              <a:rPr lang="en-US" sz="1400" dirty="0"/>
              <a:t> 	  </a:t>
            </a:r>
            <a:r>
              <a:rPr lang="en-US" sz="1600" b="1" dirty="0"/>
              <a:t>5</a:t>
            </a:r>
          </a:p>
          <a:p>
            <a:pPr algn="just"/>
            <a:endParaRPr lang="en-US" sz="1400" dirty="0"/>
          </a:p>
          <a:p>
            <a:pPr algn="just"/>
            <a:r>
              <a:rPr lang="en-US" sz="1600" b="1" u="sng" dirty="0">
                <a:uFill>
                  <a:solidFill>
                    <a:schemeClr val="bg1"/>
                  </a:solidFill>
                </a:uFill>
                <a:hlinkClick r:id="rId4" action="ppaction://hlinksldjump"/>
              </a:rPr>
              <a:t>SECTION 3 </a:t>
            </a:r>
            <a:r>
              <a:rPr lang="en-US" sz="1400" dirty="0" err="1"/>
              <a:t>Présentation</a:t>
            </a:r>
            <a:r>
              <a:rPr lang="en-US" sz="1400" dirty="0"/>
              <a:t> de la Maison </a:t>
            </a:r>
            <a:r>
              <a:rPr lang="en-US" sz="1400" dirty="0" err="1"/>
              <a:t>d'Elizabeth</a:t>
            </a:r>
            <a:r>
              <a:rPr lang="en-US" sz="1400" dirty="0"/>
              <a:t> et</a:t>
            </a:r>
          </a:p>
          <a:p>
            <a:pPr algn="just"/>
            <a:r>
              <a:rPr lang="en-US" sz="1400" dirty="0"/>
              <a:t>                          Faits marquants de </a:t>
            </a:r>
            <a:r>
              <a:rPr lang="en-US" sz="1400" dirty="0" err="1"/>
              <a:t>l'année</a:t>
            </a:r>
            <a:r>
              <a:rPr lang="en-US" sz="1400" dirty="0"/>
              <a:t>			  </a:t>
            </a:r>
            <a:r>
              <a:rPr lang="en-US" sz="1600" b="1" dirty="0"/>
              <a:t>6</a:t>
            </a:r>
            <a:endParaRPr lang="en-US" sz="1400" dirty="0"/>
          </a:p>
          <a:p>
            <a:pPr algn="just">
              <a:lnSpc>
                <a:spcPct val="200000"/>
              </a:lnSpc>
            </a:pPr>
            <a:r>
              <a:rPr lang="en-US" sz="1600" b="1" u="sng" dirty="0">
                <a:uFill>
                  <a:solidFill>
                    <a:schemeClr val="bg1"/>
                  </a:solidFill>
                </a:uFill>
                <a:hlinkClick r:id="rId5" action="ppaction://hlinksldjump"/>
              </a:rPr>
              <a:t>SECTION 4 </a:t>
            </a:r>
            <a:r>
              <a:rPr lang="en-US" sz="1400" dirty="0"/>
              <a:t>Partenariats, collaborations et liens </a:t>
            </a:r>
            <a:r>
              <a:rPr lang="en-US" sz="1400" dirty="0" err="1"/>
              <a:t>communautaires</a:t>
            </a:r>
            <a:r>
              <a:rPr lang="en-US" sz="1400" dirty="0"/>
              <a:t>	 </a:t>
            </a:r>
            <a:r>
              <a:rPr lang="en-US" sz="1600" b="1" dirty="0"/>
              <a:t>34</a:t>
            </a:r>
          </a:p>
          <a:p>
            <a:pPr algn="just">
              <a:lnSpc>
                <a:spcPct val="200000"/>
              </a:lnSpc>
            </a:pPr>
            <a:r>
              <a:rPr lang="en-US" sz="1600" b="1" u="sng" dirty="0">
                <a:uFill>
                  <a:solidFill>
                    <a:schemeClr val="bg1"/>
                  </a:solidFill>
                </a:uFill>
                <a:hlinkClick r:id="rId6" action="ppaction://hlinksldjump"/>
              </a:rPr>
              <a:t>SECTION 5 </a:t>
            </a:r>
            <a:r>
              <a:rPr lang="en-US" sz="1400" dirty="0"/>
              <a:t>Gestion des risques et amélioration de la </a:t>
            </a:r>
            <a:r>
              <a:rPr lang="en-US" sz="1400" dirty="0" err="1"/>
              <a:t>qualité</a:t>
            </a:r>
            <a:r>
              <a:rPr lang="en-US" sz="1400" dirty="0"/>
              <a:t>	 </a:t>
            </a:r>
            <a:r>
              <a:rPr lang="en-US" sz="1600" b="1" dirty="0"/>
              <a:t>37</a:t>
            </a:r>
            <a:endParaRPr lang="en-US" sz="1400" dirty="0"/>
          </a:p>
          <a:p>
            <a:pPr algn="just">
              <a:lnSpc>
                <a:spcPct val="200000"/>
              </a:lnSpc>
            </a:pPr>
            <a:r>
              <a:rPr lang="en-US" sz="1600" b="1" u="sng" dirty="0">
                <a:uFill>
                  <a:solidFill>
                    <a:schemeClr val="bg1"/>
                  </a:solidFill>
                </a:uFill>
                <a:hlinkClick r:id="rId7" action="ppaction://hlinksldjump"/>
              </a:rPr>
              <a:t>SECTION 6 </a:t>
            </a:r>
            <a:r>
              <a:rPr lang="en-US" sz="1400" dirty="0"/>
              <a:t>Dons et collecte de </a:t>
            </a:r>
            <a:r>
              <a:rPr lang="en-US" sz="1400" dirty="0" err="1"/>
              <a:t>fonds</a:t>
            </a:r>
            <a:r>
              <a:rPr lang="en-US" sz="1400" dirty="0"/>
              <a:t>			 </a:t>
            </a:r>
            <a:r>
              <a:rPr lang="en-US" sz="1600" b="1" dirty="0"/>
              <a:t>46</a:t>
            </a:r>
            <a:endParaRPr lang="en-US" sz="1400" dirty="0"/>
          </a:p>
          <a:p>
            <a:pPr algn="just">
              <a:lnSpc>
                <a:spcPct val="200000"/>
              </a:lnSpc>
            </a:pPr>
            <a:r>
              <a:rPr lang="en-US" sz="1600" b="1" u="sng" dirty="0">
                <a:uFill>
                  <a:solidFill>
                    <a:schemeClr val="bg1"/>
                  </a:solidFill>
                </a:uFill>
                <a:hlinkClick r:id="rId8" action="ppaction://hlinksldjump"/>
              </a:rPr>
              <a:t>SECTION 7 </a:t>
            </a:r>
            <a:r>
              <a:rPr lang="en-US" sz="1400" dirty="0" err="1"/>
              <a:t>Ressources</a:t>
            </a:r>
            <a:r>
              <a:rPr lang="en-US" sz="1400" dirty="0"/>
              <a:t> </a:t>
            </a:r>
            <a:r>
              <a:rPr lang="fr-CA" sz="1400" dirty="0"/>
              <a:t>humaines</a:t>
            </a:r>
            <a:r>
              <a:rPr lang="en-US" sz="1400" dirty="0"/>
              <a:t> 				 </a:t>
            </a:r>
            <a:r>
              <a:rPr lang="en-US" sz="1600" b="1" dirty="0"/>
              <a:t>53</a:t>
            </a:r>
          </a:p>
          <a:p>
            <a:pPr algn="just">
              <a:lnSpc>
                <a:spcPct val="200000"/>
              </a:lnSpc>
            </a:pPr>
            <a:r>
              <a:rPr lang="en-US" sz="1600" b="1" u="sng" dirty="0">
                <a:uFill>
                  <a:solidFill>
                    <a:schemeClr val="bg1"/>
                  </a:solidFill>
                </a:uFill>
                <a:hlinkClick r:id="rId9" action="ppaction://hlinksldjump"/>
              </a:rPr>
              <a:t>SECTION 8 </a:t>
            </a:r>
            <a:r>
              <a:rPr lang="en-US" sz="1400" dirty="0"/>
              <a:t>Ressources </a:t>
            </a:r>
            <a:r>
              <a:rPr lang="en-US" sz="1400" dirty="0" err="1"/>
              <a:t>financières</a:t>
            </a:r>
            <a:r>
              <a:rPr lang="en-US" sz="1400" dirty="0"/>
              <a:t> 			 </a:t>
            </a:r>
            <a:r>
              <a:rPr lang="en-US" sz="1600" b="1" dirty="0"/>
              <a:t>54</a:t>
            </a:r>
          </a:p>
          <a:p>
            <a:pPr algn="just">
              <a:lnSpc>
                <a:spcPct val="200000"/>
              </a:lnSpc>
            </a:pPr>
            <a:r>
              <a:rPr lang="en-US" sz="1600" b="1" u="sng" dirty="0">
                <a:uFill>
                  <a:solidFill>
                    <a:schemeClr val="bg1"/>
                  </a:solidFill>
                </a:uFill>
                <a:hlinkClick r:id="rId10" action="ppaction://hlinksldjump"/>
              </a:rPr>
              <a:t>SECTION 9 </a:t>
            </a:r>
            <a:r>
              <a:rPr lang="en-US" sz="1400" dirty="0"/>
              <a:t>Observations du réviseur </a:t>
            </a:r>
            <a:r>
              <a:rPr lang="en-US" sz="1400" dirty="0" err="1"/>
              <a:t>indépendant</a:t>
            </a:r>
            <a:r>
              <a:rPr lang="en-US" sz="1400" dirty="0"/>
              <a:t> 		 </a:t>
            </a:r>
            <a:r>
              <a:rPr lang="en-US" sz="1600" b="1" dirty="0"/>
              <a:t>55</a:t>
            </a:r>
          </a:p>
          <a:p>
            <a:pPr algn="just">
              <a:lnSpc>
                <a:spcPct val="200000"/>
              </a:lnSpc>
            </a:pPr>
            <a:r>
              <a:rPr lang="en-US" sz="1600" b="1" u="sng" dirty="0">
                <a:uFill>
                  <a:solidFill>
                    <a:schemeClr val="bg1"/>
                  </a:solidFill>
                </a:uFill>
                <a:hlinkClick r:id="rId11" action="ppaction://hlinksldjump"/>
              </a:rPr>
              <a:t>SECTION 10 </a:t>
            </a:r>
            <a:r>
              <a:rPr lang="en-US" sz="1400" dirty="0"/>
              <a:t>Divulgation d'actes répréhensibles sur le lieu de travail 	 </a:t>
            </a:r>
            <a:r>
              <a:rPr lang="en-US" sz="1600" b="1" dirty="0"/>
              <a:t>56</a:t>
            </a:r>
          </a:p>
          <a:p>
            <a:pPr algn="just">
              <a:lnSpc>
                <a:spcPct val="200000"/>
              </a:lnSpc>
            </a:pPr>
            <a:r>
              <a:rPr lang="en-US" sz="1600" b="1" u="sng" dirty="0">
                <a:uFill>
                  <a:solidFill>
                    <a:schemeClr val="bg1"/>
                  </a:solidFill>
                </a:uFill>
                <a:hlinkClick r:id="rId12" action="ppaction://hlinksldjump"/>
              </a:rPr>
              <a:t>ANNEXE 1 </a:t>
            </a:r>
            <a:r>
              <a:rPr lang="en-US" sz="1400" dirty="0"/>
              <a:t>Code d'éthique 				 </a:t>
            </a:r>
            <a:r>
              <a:rPr lang="en-US" sz="1600" b="1" dirty="0"/>
              <a:t>57</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700" y="5381880"/>
            <a:ext cx="1765300" cy="4499021"/>
          </a:xfrm>
          <a:prstGeom prst="rect">
            <a:avLst/>
          </a:prstGeom>
          <a:solidFill>
            <a:srgbClr val="68A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9627" rtl="0" eaLnBrk="1" fontAlgn="auto" latinLnBrk="0" hangingPunct="1">
              <a:lnSpc>
                <a:spcPct val="100000"/>
              </a:lnSpc>
              <a:spcBef>
                <a:spcPts val="0"/>
              </a:spcBef>
              <a:spcAft>
                <a:spcPts val="0"/>
              </a:spcAft>
              <a:buClrTx/>
              <a:buSzTx/>
              <a:buFontTx/>
              <a:buNone/>
              <a:tabLst/>
              <a:defRPr/>
            </a:pPr>
            <a:endParaRPr kumimoji="0" lang="en-US" sz="1692"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5118393" y="-3221"/>
            <a:ext cx="1765300" cy="4499021"/>
          </a:xfrm>
          <a:prstGeom prst="rect">
            <a:avLst/>
          </a:prstGeom>
          <a:solidFill>
            <a:srgbClr val="68A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9627" rtl="0" eaLnBrk="1" fontAlgn="auto" latinLnBrk="0" hangingPunct="1">
              <a:lnSpc>
                <a:spcPct val="100000"/>
              </a:lnSpc>
              <a:spcBef>
                <a:spcPts val="0"/>
              </a:spcBef>
              <a:spcAft>
                <a:spcPts val="0"/>
              </a:spcAft>
              <a:buClrTx/>
              <a:buSzTx/>
              <a:buFontTx/>
              <a:buNone/>
              <a:tabLst/>
              <a:defRPr/>
            </a:pPr>
            <a:endParaRPr kumimoji="0" lang="en-US" sz="1692"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p:cNvSpPr txBox="1"/>
          <p:nvPr/>
        </p:nvSpPr>
        <p:spPr>
          <a:xfrm>
            <a:off x="184573" y="1100096"/>
            <a:ext cx="3257722" cy="3693319"/>
          </a:xfrm>
          <a:prstGeom prst="rect">
            <a:avLst/>
          </a:prstGeom>
          <a:noFill/>
        </p:spPr>
        <p:txBody>
          <a:bodyPr wrap="square" rtlCol="0">
            <a:spAutoFit/>
          </a:bodyPr>
          <a:lstStyle/>
          <a:p>
            <a:pPr marL="0" marR="0" lvl="0" indent="0" defTabSz="85962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Notre programme de budgétisation a comporté huit séances destinées à améliorer les connaissances financières de nos clients. Nous avons organisé des activités interactives telles que des discussions sur les habitudes de consommation, l'estimation des dépenses mensuelles, la recherche des meilleurs prix pour les articles essentiels et la réflexion sur les décisions financières prises par le passé. </a:t>
            </a:r>
          </a:p>
          <a:p>
            <a:pPr marL="0" marR="0" lvl="0" indent="0" defTabSz="85962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a:p>
            <a:pPr marL="0" marR="0" lvl="0" indent="0" defTabSz="85962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Nous avons également eu une présentation avec des représentants de la Banque TD sur les possibilités d'investissement et les programmes gouvernementaux. Enfin, nous avons aidé nos clients à créer un budget mensuel réaliste basé sur leurs revenus et leurs dépenses en utilisant un langage simple.</a:t>
            </a:r>
          </a:p>
        </p:txBody>
      </p:sp>
      <p:sp>
        <p:nvSpPr>
          <p:cNvPr id="9" name="TextBox 12"/>
          <p:cNvSpPr txBox="1"/>
          <p:nvPr/>
        </p:nvSpPr>
        <p:spPr>
          <a:xfrm>
            <a:off x="257535" y="644781"/>
            <a:ext cx="3447330" cy="276999"/>
          </a:xfrm>
          <a:prstGeom prst="rect">
            <a:avLst/>
          </a:prstGeom>
          <a:noFill/>
        </p:spPr>
        <p:txBody>
          <a:bodyPr wrap="square" lIns="0" tIns="0" rIns="0" bIns="0" rtlCol="0" anchor="t">
            <a:spAutoFit/>
          </a:bodyPr>
          <a:lstStyle/>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956F6"/>
                </a:solidFill>
                <a:effectLst/>
                <a:uLnTx/>
                <a:uFillTx/>
                <a:latin typeface="Tahoma" panose="020B0604030504040204" pitchFamily="34" charset="0"/>
                <a:ea typeface="Tahoma" panose="020B0604030504040204" pitchFamily="34" charset="0"/>
                <a:cs typeface="Tahoma" panose="020B0604030504040204" pitchFamily="34" charset="0"/>
              </a:rPr>
              <a:t>Programme de budgétisation</a:t>
            </a:r>
          </a:p>
        </p:txBody>
      </p:sp>
      <p:sp>
        <p:nvSpPr>
          <p:cNvPr id="10" name="TextBox 12"/>
          <p:cNvSpPr txBox="1"/>
          <p:nvPr/>
        </p:nvSpPr>
        <p:spPr>
          <a:xfrm>
            <a:off x="3655316" y="5050269"/>
            <a:ext cx="1488477" cy="276999"/>
          </a:xfrm>
          <a:prstGeom prst="rect">
            <a:avLst/>
          </a:prstGeom>
          <a:noFill/>
          <a:ln>
            <a:noFill/>
          </a:ln>
        </p:spPr>
        <p:txBody>
          <a:bodyPr wrap="square" lIns="0" tIns="0" rIns="0" bIns="0" rtlCol="0" anchor="t">
            <a:spAutoFit/>
          </a:bodyPr>
          <a:lstStyle/>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956F6"/>
                </a:solidFill>
                <a:effectLst/>
                <a:uLnTx/>
                <a:uFillTx/>
                <a:latin typeface="Tahoma" panose="020B0604030504040204" pitchFamily="34" charset="0"/>
                <a:ea typeface="Tahoma" panose="020B0604030504040204" pitchFamily="34" charset="0"/>
                <a:cs typeface="Tahoma" panose="020B0604030504040204" pitchFamily="34" charset="0"/>
              </a:rPr>
              <a:t>Emoji Time</a:t>
            </a:r>
          </a:p>
        </p:txBody>
      </p:sp>
      <p:sp>
        <p:nvSpPr>
          <p:cNvPr id="11" name="TextBox 10"/>
          <p:cNvSpPr txBox="1"/>
          <p:nvPr/>
        </p:nvSpPr>
        <p:spPr>
          <a:xfrm>
            <a:off x="3540723" y="5414307"/>
            <a:ext cx="3110905" cy="3754874"/>
          </a:xfrm>
          <a:prstGeom prst="rect">
            <a:avLst/>
          </a:prstGeom>
          <a:noFill/>
        </p:spPr>
        <p:txBody>
          <a:bodyPr wrap="square" rtlCol="0">
            <a:spAutoFit/>
          </a:bodyPr>
          <a:lstStyle/>
          <a:p>
            <a:pPr marL="0" marR="0" lvl="0" indent="0" defTabSz="85962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"Emoji Time" est un programme qui enseigne à nos clients les différents aspects des émotions, ce qu'elles sont et comment identifier quand elles deviennent un problème. Les clients apprennent à identifier leurs émotions et à les communiquer de manière appropriée.</a:t>
            </a:r>
          </a:p>
          <a:p>
            <a:pPr marL="0" marR="0" lvl="0" indent="0" defTabSz="85962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a:p>
            <a:pPr marL="0" marR="0" lvl="0" indent="0" defTabSz="85962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Le résultat idéal de ce programme est que les clients acquièrent une nouvelle compétence de vie précieuse, qu'ils identifient rapidement leurs émotions et qu'ils se sentent à l'aise pour partager leurs sentiments. Nos clients adorent le programme et ont exprimé leur joie d'apprendre enfin à mieux connaître leurs émotions d'une manière amusante, engageante et passionnante.</a:t>
            </a:r>
          </a:p>
        </p:txBody>
      </p:sp>
      <p:pic>
        <p:nvPicPr>
          <p:cNvPr id="3" name="Content Placeholder 2"/>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634593" y="304800"/>
            <a:ext cx="3063277" cy="4457700"/>
          </a:xfrm>
          <a:effectLst>
            <a:outerShdw blurRad="63500" sx="102000" sy="102000" algn="ctr" rotWithShape="0">
              <a:prstClr val="black">
                <a:alpha val="40000"/>
              </a:prstClr>
            </a:outerShdw>
          </a:effectLst>
        </p:spPr>
      </p:pic>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146770" y="5025248"/>
            <a:ext cx="3136055" cy="4436252"/>
          </a:xfrm>
          <a:effectLst>
            <a:outerShdw blurRad="50800" dist="38100" dir="2700000" algn="tl" rotWithShape="0">
              <a:prstClr val="black">
                <a:alpha val="40000"/>
              </a:prstClr>
            </a:outerShdw>
          </a:effectLst>
        </p:spPr>
      </p:pic>
      <p:sp>
        <p:nvSpPr>
          <p:cNvPr id="8" name="AutoShape 8"/>
          <p:cNvSpPr/>
          <p:nvPr/>
        </p:nvSpPr>
        <p:spPr>
          <a:xfrm>
            <a:off x="295635" y="4831515"/>
            <a:ext cx="2362200" cy="0"/>
          </a:xfrm>
          <a:prstGeom prst="line">
            <a:avLst/>
          </a:prstGeom>
          <a:ln>
            <a:headEnd type="none" w="sm" len="sm"/>
            <a:tailEnd type="none" w="sm" len="sm"/>
          </a:ln>
        </p:spPr>
        <p:style>
          <a:lnRef idx="3">
            <a:schemeClr val="accent5"/>
          </a:lnRef>
          <a:fillRef idx="0">
            <a:schemeClr val="accent5"/>
          </a:fillRef>
          <a:effectRef idx="2">
            <a:schemeClr val="accent5"/>
          </a:effectRef>
          <a:fontRef idx="minor">
            <a:schemeClr val="tx1"/>
          </a:fontRef>
        </p:style>
        <p:txBody>
          <a:bodyPr/>
          <a:lstStyle/>
          <a:p>
            <a:endParaRPr lang="en-CA"/>
          </a:p>
        </p:txBody>
      </p:sp>
      <p:sp>
        <p:nvSpPr>
          <p:cNvPr id="6" name="Slide Number Placeholder 5"/>
          <p:cNvSpPr>
            <a:spLocks noGrp="1"/>
          </p:cNvSpPr>
          <p:nvPr>
            <p:ph type="sldNum" sz="quarter" idx="12"/>
          </p:nvPr>
        </p:nvSpPr>
        <p:spPr>
          <a:xfrm>
            <a:off x="4777182" y="9281703"/>
            <a:ext cx="1882588" cy="359593"/>
          </a:xfrm>
        </p:spPr>
        <p:txBody>
          <a:bodyPr/>
          <a:lstStyle/>
          <a:p>
            <a:pPr marL="0" marR="0" lvl="0" indent="0" algn="r" defTabSz="8596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20</a:t>
            </a:r>
          </a:p>
        </p:txBody>
      </p:sp>
    </p:spTree>
    <p:extLst>
      <p:ext uri="{BB962C8B-B14F-4D97-AF65-F5344CB8AC3E}">
        <p14:creationId xmlns:p14="http://schemas.microsoft.com/office/powerpoint/2010/main" val="25729537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68A4AC"/>
        </a:solidFill>
        <a:effectLst/>
      </p:bgPr>
    </p:bg>
    <p:spTree>
      <p:nvGrpSpPr>
        <p:cNvPr id="1" name=""/>
        <p:cNvGrpSpPr/>
        <p:nvPr/>
      </p:nvGrpSpPr>
      <p:grpSpPr>
        <a:xfrm>
          <a:off x="0" y="0"/>
          <a:ext cx="0" cy="0"/>
          <a:chOff x="0" y="0"/>
          <a:chExt cx="0" cy="0"/>
        </a:xfrm>
      </p:grpSpPr>
      <p:sp>
        <p:nvSpPr>
          <p:cNvPr id="16" name="Rectangle 15"/>
          <p:cNvSpPr/>
          <p:nvPr/>
        </p:nvSpPr>
        <p:spPr>
          <a:xfrm>
            <a:off x="546100" y="457200"/>
            <a:ext cx="5638800" cy="838200"/>
          </a:xfrm>
          <a:prstGeom prst="rect">
            <a:avLst/>
          </a:prstGeom>
          <a:solidFill>
            <a:srgbClr val="68A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Étude de recherche </a:t>
            </a:r>
          </a:p>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Le groupe des ronchons </a:t>
            </a:r>
          </a:p>
        </p:txBody>
      </p:sp>
      <p:sp>
        <p:nvSpPr>
          <p:cNvPr id="17" name="Rectangle 16"/>
          <p:cNvSpPr/>
          <p:nvPr/>
        </p:nvSpPr>
        <p:spPr>
          <a:xfrm>
            <a:off x="533400" y="1431738"/>
            <a:ext cx="6019800" cy="1600438"/>
          </a:xfrm>
          <a:prstGeom prst="rect">
            <a:avLst/>
          </a:prstGeom>
        </p:spPr>
        <p:txBody>
          <a:bodyPr wrap="square">
            <a:spAutoFit/>
          </a:bodyPr>
          <a:lstStyle/>
          <a:p>
            <a:pPr marL="0" marR="0" lvl="0" indent="0" defTabSz="85962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Cette étude, menée par une étudiante en quatrième année de psychologie comportementale, visait à aider les mères à développer des stratégies d'adaptation pour lutter contre les schémas de pensée négatifs et faire face aux tâches liées à l'anxiété. Le Ranting Group a animé des séances au cours desquelles les mères ont appris à s'affirmer, à se défendre, à planifier, à résoudre des problèmes et à établir un climat de confiance. Quatre thèmes importants ont été abordés, accompagnés d'activités connexes :</a:t>
            </a:r>
          </a:p>
        </p:txBody>
      </p:sp>
      <p:graphicFrame>
        <p:nvGraphicFramePr>
          <p:cNvPr id="20" name="Diagram 19"/>
          <p:cNvGraphicFramePr/>
          <p:nvPr/>
        </p:nvGraphicFramePr>
        <p:xfrm>
          <a:off x="152400" y="3032176"/>
          <a:ext cx="6705600" cy="67154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a:xfrm>
            <a:off x="4797612" y="9388021"/>
            <a:ext cx="1882588" cy="359593"/>
          </a:xfrm>
        </p:spPr>
        <p:txBody>
          <a:bodyPr/>
          <a:lstStyle/>
          <a:p>
            <a:pPr marL="0" marR="0" lvl="0" indent="0" algn="r" defTabSz="8596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21</a:t>
            </a:r>
          </a:p>
        </p:txBody>
      </p:sp>
    </p:spTree>
    <p:extLst>
      <p:ext uri="{BB962C8B-B14F-4D97-AF65-F5344CB8AC3E}">
        <p14:creationId xmlns:p14="http://schemas.microsoft.com/office/powerpoint/2010/main" val="10746120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4648200" y="-3221"/>
            <a:ext cx="2235493" cy="4956221"/>
          </a:xfrm>
          <a:prstGeom prst="rect">
            <a:avLst/>
          </a:prstGeom>
          <a:solidFill>
            <a:srgbClr val="68A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9627" rtl="0" eaLnBrk="1" fontAlgn="auto" latinLnBrk="0" hangingPunct="1">
              <a:lnSpc>
                <a:spcPct val="100000"/>
              </a:lnSpc>
              <a:spcBef>
                <a:spcPts val="0"/>
              </a:spcBef>
              <a:spcAft>
                <a:spcPts val="0"/>
              </a:spcAft>
              <a:buClrTx/>
              <a:buSzTx/>
              <a:buFontTx/>
              <a:buNone/>
              <a:tabLst/>
              <a:defRPr/>
            </a:pPr>
            <a:endParaRPr kumimoji="0" lang="en-US" sz="1692"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p:cNvSpPr txBox="1"/>
          <p:nvPr/>
        </p:nvSpPr>
        <p:spPr>
          <a:xfrm>
            <a:off x="187616" y="1029491"/>
            <a:ext cx="3541243" cy="4185761"/>
          </a:xfrm>
          <a:prstGeom prst="rect">
            <a:avLst/>
          </a:prstGeom>
          <a:noFill/>
        </p:spPr>
        <p:txBody>
          <a:bodyPr wrap="square" rtlCol="0">
            <a:spAutoFit/>
          </a:bodyPr>
          <a:lstStyle/>
          <a:p>
            <a:pPr marL="0" marR="0" lvl="0" indent="0" defTabSz="85962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Ce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programme</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permet</a:t>
            </a:r>
            <a:r>
              <a:rPr kumimoji="0" lang="en-US" sz="1400" b="0" i="0" u="none" strike="noStrike" kern="1200" cap="none" spc="0" normalizeH="0" baseline="0" noProof="0" dirty="0">
                <a:ln>
                  <a:noFill/>
                </a:ln>
                <a:solidFill>
                  <a:prstClr val="black"/>
                </a:solidFill>
                <a:effectLst/>
                <a:uLnTx/>
                <a:uFillTx/>
                <a:latin typeface="Calibri"/>
                <a:ea typeface="+mn-ea"/>
                <a:cs typeface="+mn-cs"/>
              </a:rPr>
              <a:t> aux mères de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tisser</a:t>
            </a:r>
            <a:r>
              <a:rPr kumimoji="0" lang="en-US" sz="1400" b="0" i="0" u="none" strike="noStrike" kern="1200" cap="none" spc="0" normalizeH="0" baseline="0" noProof="0" dirty="0">
                <a:ln>
                  <a:noFill/>
                </a:ln>
                <a:solidFill>
                  <a:prstClr val="black"/>
                </a:solidFill>
                <a:effectLst/>
                <a:uLnTx/>
                <a:uFillTx/>
                <a:latin typeface="Calibri"/>
                <a:ea typeface="+mn-ea"/>
                <a:cs typeface="+mn-cs"/>
              </a:rPr>
              <a:t> des liens avec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leurs</a:t>
            </a:r>
            <a:r>
              <a:rPr kumimoji="0" lang="en-US" sz="1400" b="0" i="0" u="none" strike="noStrike" kern="1200" cap="none" spc="0" normalizeH="0" baseline="0" noProof="0" dirty="0">
                <a:ln>
                  <a:noFill/>
                </a:ln>
                <a:solidFill>
                  <a:prstClr val="black"/>
                </a:solidFill>
                <a:effectLst/>
                <a:uLnTx/>
                <a:uFillTx/>
                <a:latin typeface="Calibri"/>
                <a:ea typeface="+mn-ea"/>
                <a:cs typeface="+mn-cs"/>
              </a:rPr>
              <a:t> enfants et de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favoriser</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leur</a:t>
            </a:r>
            <a:r>
              <a:rPr kumimoji="0" lang="en-US" sz="1400" b="0" i="0" u="none" strike="noStrike" kern="1200" cap="none" spc="0" normalizeH="0" baseline="0" noProof="0" dirty="0">
                <a:ln>
                  <a:noFill/>
                </a:ln>
                <a:solidFill>
                  <a:prstClr val="black"/>
                </a:solidFill>
                <a:effectLst/>
                <a:uLnTx/>
                <a:uFillTx/>
                <a:latin typeface="Calibri"/>
                <a:ea typeface="+mn-ea"/>
                <a:cs typeface="+mn-cs"/>
              </a:rPr>
              <a:t> bon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développement</a:t>
            </a:r>
            <a:r>
              <a:rPr kumimoji="0" lang="en-US" sz="1400" b="0" i="0" u="none" strike="noStrike" kern="1200" cap="none" spc="0" normalizeH="0" baseline="0" noProof="0" dirty="0">
                <a:ln>
                  <a:noFill/>
                </a:ln>
                <a:solidFill>
                  <a:prstClr val="black"/>
                </a:solidFill>
                <a:effectLst/>
                <a:uLnTx/>
                <a:uFillTx/>
                <a:latin typeface="Calibri"/>
                <a:ea typeface="+mn-ea"/>
                <a:cs typeface="+mn-cs"/>
              </a:rPr>
              <a:t>. Grâce à des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activités</a:t>
            </a:r>
            <a:r>
              <a:rPr kumimoji="0" lang="en-US" sz="1400" b="0" i="0" u="none" strike="noStrike" kern="1200" cap="none" spc="0" normalizeH="0" baseline="0" noProof="0" dirty="0">
                <a:ln>
                  <a:noFill/>
                </a:ln>
                <a:solidFill>
                  <a:prstClr val="black"/>
                </a:solidFill>
                <a:effectLst/>
                <a:uLnTx/>
                <a:uFillTx/>
                <a:latin typeface="Calibri"/>
                <a:ea typeface="+mn-ea"/>
                <a:cs typeface="+mn-cs"/>
              </a:rPr>
              <a:t> interactives, les mères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améliorent</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leurs</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compétences</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parentales</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leur</a:t>
            </a:r>
            <a:r>
              <a:rPr kumimoji="0" lang="en-US" sz="1400" b="0" i="0" u="none" strike="noStrike" kern="1200" cap="none" spc="0" normalizeH="0" baseline="0" noProof="0" dirty="0">
                <a:ln>
                  <a:noFill/>
                </a:ln>
                <a:solidFill>
                  <a:prstClr val="black"/>
                </a:solidFill>
                <a:effectLst/>
                <a:uLnTx/>
                <a:uFillTx/>
                <a:latin typeface="Calibri"/>
                <a:ea typeface="+mn-ea"/>
                <a:cs typeface="+mn-cs"/>
              </a:rPr>
              <a:t> communication,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leur</a:t>
            </a:r>
            <a:r>
              <a:rPr kumimoji="0" lang="en-US" sz="1400" b="0" i="0" u="none" strike="noStrike" kern="1200" cap="none" spc="0" normalizeH="0" baseline="0" noProof="0" dirty="0">
                <a:ln>
                  <a:noFill/>
                </a:ln>
                <a:solidFill>
                  <a:prstClr val="black"/>
                </a:solidFill>
                <a:effectLst/>
                <a:uLnTx/>
                <a:uFillTx/>
                <a:latin typeface="Calibri"/>
                <a:ea typeface="+mn-ea"/>
                <a:cs typeface="+mn-cs"/>
              </a:rPr>
              <a:t> leadership et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leur</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empathie</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defTabSz="85962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defTabSz="85962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Les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activités</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comprennent</a:t>
            </a:r>
            <a:r>
              <a:rPr kumimoji="0" lang="en-US" sz="1400" b="0" i="0" u="none" strike="noStrike" kern="1200" cap="none" spc="0" normalizeH="0" baseline="0" noProof="0" dirty="0">
                <a:ln>
                  <a:noFill/>
                </a:ln>
                <a:solidFill>
                  <a:prstClr val="black"/>
                </a:solidFill>
                <a:effectLst/>
                <a:uLnTx/>
                <a:uFillTx/>
                <a:latin typeface="Calibri"/>
                <a:ea typeface="+mn-ea"/>
                <a:cs typeface="+mn-cs"/>
              </a:rPr>
              <a:t> des jeux de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peinture</a:t>
            </a:r>
            <a:r>
              <a:rPr kumimoji="0" lang="en-US" sz="1400" b="0" i="0" u="none" strike="noStrike" kern="1200" cap="none" spc="0" normalizeH="0" baseline="0" noProof="0" dirty="0">
                <a:ln>
                  <a:noFill/>
                </a:ln>
                <a:solidFill>
                  <a:prstClr val="black"/>
                </a:solidFill>
                <a:effectLst/>
                <a:uLnTx/>
                <a:uFillTx/>
                <a:latin typeface="Calibri"/>
                <a:ea typeface="+mn-ea"/>
                <a:cs typeface="+mn-cs"/>
              </a:rPr>
              <a:t>, des parachutes et des bacs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sensoriels</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remplis</a:t>
            </a:r>
            <a:r>
              <a:rPr kumimoji="0" lang="en-US" sz="1400" b="0" i="0" u="none" strike="noStrike" kern="1200" cap="none" spc="0" normalizeH="0" baseline="0" noProof="0" dirty="0">
                <a:ln>
                  <a:noFill/>
                </a:ln>
                <a:solidFill>
                  <a:prstClr val="black"/>
                </a:solidFill>
                <a:effectLst/>
                <a:uLnTx/>
                <a:uFillTx/>
                <a:latin typeface="Calibri"/>
                <a:ea typeface="+mn-ea"/>
                <a:cs typeface="+mn-cs"/>
              </a:rPr>
              <a:t> de Jell-O,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encourageant</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l'amusement</a:t>
            </a:r>
            <a:r>
              <a:rPr kumimoji="0" lang="en-US" sz="1400" b="0" i="0" u="none" strike="noStrike" kern="1200" cap="none" spc="0" normalizeH="0" baseline="0" noProof="0" dirty="0">
                <a:ln>
                  <a:noFill/>
                </a:ln>
                <a:solidFill>
                  <a:prstClr val="black"/>
                </a:solidFill>
                <a:effectLst/>
                <a:uLnTx/>
                <a:uFillTx/>
                <a:latin typeface="Calibri"/>
                <a:ea typeface="+mn-ea"/>
                <a:cs typeface="+mn-cs"/>
              </a:rPr>
              <a:t> et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l'épuisement</a:t>
            </a:r>
            <a:r>
              <a:rPr kumimoji="0" lang="en-US" sz="1400" b="0" i="0" u="none" strike="noStrike" kern="1200" cap="none" spc="0" normalizeH="0" baseline="0" noProof="0" dirty="0">
                <a:ln>
                  <a:noFill/>
                </a:ln>
                <a:solidFill>
                  <a:prstClr val="black"/>
                </a:solidFill>
                <a:effectLst/>
                <a:uLnTx/>
                <a:uFillTx/>
                <a:latin typeface="Calibri"/>
                <a:ea typeface="+mn-ea"/>
                <a:cs typeface="+mn-cs"/>
              </a:rPr>
              <a:t> des enfants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énergiques</a:t>
            </a:r>
            <a:r>
              <a:rPr kumimoji="0" lang="en-US" sz="1400" b="0" i="0" u="none" strike="noStrike" kern="1200" cap="none" spc="0" normalizeH="0" baseline="0" noProof="0" dirty="0">
                <a:ln>
                  <a:noFill/>
                </a:ln>
                <a:solidFill>
                  <a:prstClr val="black"/>
                </a:solidFill>
                <a:effectLst/>
                <a:uLnTx/>
                <a:uFillTx/>
                <a:latin typeface="Calibri"/>
                <a:ea typeface="+mn-ea"/>
                <a:cs typeface="+mn-cs"/>
              </a:rPr>
              <a:t>. Les mères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peuvent</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également</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créer</a:t>
            </a:r>
            <a:r>
              <a:rPr kumimoji="0" lang="en-US" sz="1400" b="0" i="0" u="none" strike="noStrike" kern="1200" cap="none" spc="0" normalizeH="0" baseline="0" noProof="0" dirty="0">
                <a:ln>
                  <a:noFill/>
                </a:ln>
                <a:solidFill>
                  <a:prstClr val="black"/>
                </a:solidFill>
                <a:effectLst/>
                <a:uLnTx/>
                <a:uFillTx/>
                <a:latin typeface="Calibri"/>
                <a:ea typeface="+mn-ea"/>
                <a:cs typeface="+mn-cs"/>
              </a:rPr>
              <a:t> des bacs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sensoriels</a:t>
            </a:r>
            <a:r>
              <a:rPr kumimoji="0" lang="en-US" sz="1400" b="0" i="0" u="none" strike="noStrike" kern="1200" cap="none" spc="0" normalizeH="0" baseline="0" noProof="0" dirty="0">
                <a:ln>
                  <a:noFill/>
                </a:ln>
                <a:solidFill>
                  <a:prstClr val="black"/>
                </a:solidFill>
                <a:effectLst/>
                <a:uLnTx/>
                <a:uFillTx/>
                <a:latin typeface="Calibri"/>
                <a:ea typeface="+mn-ea"/>
                <a:cs typeface="+mn-cs"/>
              </a:rPr>
              <a:t> à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l'aide</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d'articles</a:t>
            </a:r>
            <a:r>
              <a:rPr kumimoji="0" lang="en-US" sz="1400" b="0" i="0" u="none" strike="noStrike" kern="1200" cap="none" spc="0" normalizeH="0" baseline="0" noProof="0" dirty="0">
                <a:ln>
                  <a:noFill/>
                </a:ln>
                <a:solidFill>
                  <a:prstClr val="black"/>
                </a:solidFill>
                <a:effectLst/>
                <a:uLnTx/>
                <a:uFillTx/>
                <a:latin typeface="Calibri"/>
                <a:ea typeface="+mn-ea"/>
                <a:cs typeface="+mn-cs"/>
              </a:rPr>
              <a:t> du garde-manger et de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jouets</a:t>
            </a:r>
            <a:r>
              <a:rPr kumimoji="0" lang="en-US" sz="1400" b="0" i="0" u="none" strike="noStrike" kern="1200" cap="none" spc="0" normalizeH="0" baseline="0" noProof="0" dirty="0">
                <a:ln>
                  <a:noFill/>
                </a:ln>
                <a:solidFill>
                  <a:prstClr val="black"/>
                </a:solidFill>
                <a:effectLst/>
                <a:uLnTx/>
                <a:uFillTx/>
                <a:latin typeface="Calibri"/>
                <a:ea typeface="+mn-ea"/>
                <a:cs typeface="+mn-cs"/>
              </a:rPr>
              <a:t> pour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que</a:t>
            </a:r>
            <a:r>
              <a:rPr kumimoji="0" lang="en-US" sz="1400" b="0" i="0" u="none" strike="noStrike" kern="1200" cap="none" spc="0" normalizeH="0" baseline="0" noProof="0" dirty="0">
                <a:ln>
                  <a:noFill/>
                </a:ln>
                <a:solidFill>
                  <a:prstClr val="black"/>
                </a:solidFill>
                <a:effectLst/>
                <a:uLnTx/>
                <a:uFillTx/>
                <a:latin typeface="Calibri"/>
                <a:ea typeface="+mn-ea"/>
                <a:cs typeface="+mn-cs"/>
              </a:rPr>
              <a:t> les tout-petits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explorent</a:t>
            </a:r>
            <a:r>
              <a:rPr kumimoji="0" lang="en-US" sz="1400" b="0" i="0" u="none" strike="noStrike" kern="1200" cap="none" spc="0" normalizeH="0" baseline="0" noProof="0" dirty="0">
                <a:ln>
                  <a:noFill/>
                </a:ln>
                <a:solidFill>
                  <a:prstClr val="black"/>
                </a:solidFill>
                <a:effectLst/>
                <a:uLnTx/>
                <a:uFillTx/>
                <a:latin typeface="Calibri"/>
                <a:ea typeface="+mn-ea"/>
                <a:cs typeface="+mn-cs"/>
              </a:rPr>
              <a:t> les textures et les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saveurs</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C'est</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une</a:t>
            </a:r>
            <a:r>
              <a:rPr kumimoji="0" lang="en-US" sz="1400" b="0" i="0" u="none" strike="noStrike" kern="1200" cap="none" spc="0" normalizeH="0" baseline="0" noProof="0" dirty="0">
                <a:ln>
                  <a:noFill/>
                </a:ln>
                <a:solidFill>
                  <a:prstClr val="black"/>
                </a:solidFill>
                <a:effectLst/>
                <a:uLnTx/>
                <a:uFillTx/>
                <a:latin typeface="Calibri"/>
                <a:ea typeface="+mn-ea"/>
                <a:cs typeface="+mn-cs"/>
              </a:rPr>
              <a:t> façon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rafraîchissante</a:t>
            </a:r>
            <a:r>
              <a:rPr kumimoji="0" lang="en-US" sz="1400" b="0" i="0" u="none" strike="noStrike" kern="1200" cap="none" spc="0" normalizeH="0" baseline="0" noProof="0" dirty="0">
                <a:ln>
                  <a:noFill/>
                </a:ln>
                <a:solidFill>
                  <a:prstClr val="black"/>
                </a:solidFill>
                <a:effectLst/>
                <a:uLnTx/>
                <a:uFillTx/>
                <a:latin typeface="Calibri"/>
                <a:ea typeface="+mn-ea"/>
                <a:cs typeface="+mn-cs"/>
              </a:rPr>
              <a:t> et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agréable</a:t>
            </a:r>
            <a:r>
              <a:rPr kumimoji="0" lang="en-US" sz="1400" b="0" i="0" u="none" strike="noStrike" kern="1200" cap="none" spc="0" normalizeH="0" baseline="0" noProof="0" dirty="0">
                <a:ln>
                  <a:noFill/>
                </a:ln>
                <a:solidFill>
                  <a:prstClr val="black"/>
                </a:solidFill>
                <a:effectLst/>
                <a:uLnTx/>
                <a:uFillTx/>
                <a:latin typeface="Calibri"/>
                <a:ea typeface="+mn-ea"/>
                <a:cs typeface="+mn-cs"/>
              </a:rPr>
              <a:t> pour les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mamans</a:t>
            </a:r>
            <a:r>
              <a:rPr kumimoji="0" lang="en-US" sz="1400" b="0" i="0" u="none" strike="noStrike" kern="1200" cap="none" spc="0" normalizeH="0" baseline="0" noProof="0" dirty="0">
                <a:ln>
                  <a:noFill/>
                </a:ln>
                <a:solidFill>
                  <a:prstClr val="black"/>
                </a:solidFill>
                <a:effectLst/>
                <a:uLnTx/>
                <a:uFillTx/>
                <a:latin typeface="Calibri"/>
                <a:ea typeface="+mn-ea"/>
                <a:cs typeface="+mn-cs"/>
              </a:rPr>
              <a:t> et les enfants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d'apprendre</a:t>
            </a:r>
            <a:r>
              <a:rPr kumimoji="0" lang="en-US" sz="1400" b="0" i="0" u="none" strike="noStrike" kern="1200" cap="none" spc="0" normalizeH="0" baseline="0" noProof="0" dirty="0">
                <a:ln>
                  <a:noFill/>
                </a:ln>
                <a:solidFill>
                  <a:prstClr val="black"/>
                </a:solidFill>
                <a:effectLst/>
                <a:uLnTx/>
                <a:uFillTx/>
                <a:latin typeface="Calibri"/>
                <a:ea typeface="+mn-ea"/>
                <a:cs typeface="+mn-cs"/>
              </a:rPr>
              <a:t> et de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grandir</a:t>
            </a:r>
            <a:r>
              <a:rPr kumimoji="0" lang="en-US" sz="1400" b="0" i="0" u="none" strike="noStrike" kern="1200" cap="none" spc="0" normalizeH="0" baseline="0" noProof="0" dirty="0">
                <a:ln>
                  <a:noFill/>
                </a:ln>
                <a:solidFill>
                  <a:prstClr val="black"/>
                </a:solidFill>
                <a:effectLst/>
                <a:uLnTx/>
                <a:uFillTx/>
                <a:latin typeface="Calibri"/>
                <a:ea typeface="+mn-ea"/>
                <a:cs typeface="+mn-cs"/>
              </a:rPr>
              <a:t>.</a:t>
            </a:r>
          </a:p>
          <a:p>
            <a:pPr marL="0" marR="0" lvl="0" indent="0" defTabSz="85962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12"/>
          <p:cNvSpPr txBox="1"/>
          <p:nvPr/>
        </p:nvSpPr>
        <p:spPr>
          <a:xfrm>
            <a:off x="418531" y="418922"/>
            <a:ext cx="3086100" cy="307777"/>
          </a:xfrm>
          <a:prstGeom prst="rect">
            <a:avLst/>
          </a:prstGeom>
          <a:noFill/>
        </p:spPr>
        <p:txBody>
          <a:bodyPr wrap="square" lIns="0" tIns="0" rIns="0" bIns="0" rtlCol="0" anchor="t">
            <a:spAutoFit/>
          </a:bodyPr>
          <a:lstStyle/>
          <a:p>
            <a:pPr marL="0" marR="0" lvl="0" indent="0" algn="l" defTabSz="859627"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srgbClr val="6956F6"/>
                </a:solidFill>
                <a:effectLst/>
                <a:uLnTx/>
                <a:uFillTx/>
                <a:latin typeface="Tahoma" panose="020B0604030504040204" pitchFamily="34" charset="0"/>
                <a:ea typeface="Tahoma" panose="020B0604030504040204" pitchFamily="34" charset="0"/>
                <a:cs typeface="Tahoma" panose="020B0604030504040204" pitchFamily="34" charset="0"/>
              </a:rPr>
              <a:t>Programme "Connect the Tots" ! </a:t>
            </a:r>
            <a:endParaRPr kumimoji="0" lang="fr-CA" sz="2000" b="0" i="0" u="none" strike="noStrike" kern="1200" cap="none" spc="0" normalizeH="0" baseline="0" noProof="0" dirty="0">
              <a:ln>
                <a:noFill/>
              </a:ln>
              <a:solidFill>
                <a:srgbClr val="6956F6"/>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a:off x="3554082" y="5715000"/>
            <a:ext cx="3153157" cy="3539430"/>
          </a:xfrm>
          <a:prstGeom prst="rect">
            <a:avLst/>
          </a:prstGeom>
          <a:solidFill>
            <a:srgbClr val="F0F2F7"/>
          </a:solidFill>
        </p:spPr>
        <p:txBody>
          <a:bodyPr wrap="square" rtlCol="0">
            <a:spAutoFit/>
          </a:bodyPr>
          <a:lstStyle/>
          <a:p>
            <a:pPr marL="0" marR="0" lvl="0" indent="0" defTabSz="85962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En outre, le programme a permis aux enfants de développer leurs compétences linguistiques en chantant des chansons en anglais, en français et en espagnol. Pour assurer une pratique continue, Angélique a créé une liste de lecture sur Spotify, qu'elle met fréquemment à jour, ce qui permet aux clients de s'entraîner à leur rythme et à leur convenance. </a:t>
            </a:r>
          </a:p>
          <a:p>
            <a:pPr marL="0" marR="0" lvl="0" indent="0" defTabSz="85962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defTabSz="85962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Le programme Tam Tams for Tots a reçu une réponse extrêmement positive de la part des clients, qui ont exprimé un fort sentiment de motivation et d'excitation pendant chaque cours.</a:t>
            </a:r>
          </a:p>
        </p:txBody>
      </p:sp>
      <p:pic>
        <p:nvPicPr>
          <p:cNvPr id="4"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825270" y="228600"/>
            <a:ext cx="2962012" cy="3949349"/>
          </a:xfrm>
          <a:effectLst>
            <a:outerShdw blurRad="50800" dist="38100" dir="2700000" algn="tl" rotWithShape="0">
              <a:prstClr val="black">
                <a:alpha val="40000"/>
              </a:prstClr>
            </a:outerShdw>
          </a:effectLst>
        </p:spPr>
      </p:pic>
      <p:sp>
        <p:nvSpPr>
          <p:cNvPr id="8" name="Rectangle 7"/>
          <p:cNvSpPr/>
          <p:nvPr/>
        </p:nvSpPr>
        <p:spPr>
          <a:xfrm>
            <a:off x="367162" y="5036859"/>
            <a:ext cx="4094647" cy="400110"/>
          </a:xfrm>
          <a:prstGeom prst="rect">
            <a:avLst/>
          </a:prstGeom>
          <a:noFill/>
        </p:spPr>
        <p:txBody>
          <a:bodyPr wrap="none">
            <a:spAutoFit/>
          </a:bodyPr>
          <a:lstStyle/>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956F6"/>
                </a:solidFill>
                <a:effectLst/>
                <a:uLnTx/>
                <a:uFillTx/>
                <a:latin typeface="Tahoma" panose="020B0604030504040204" pitchFamily="34" charset="0"/>
                <a:ea typeface="Tahoma" panose="020B0604030504040204" pitchFamily="34" charset="0"/>
                <a:cs typeface="Tahoma" panose="020B0604030504040204" pitchFamily="34" charset="0"/>
              </a:rPr>
              <a:t>"Tam </a:t>
            </a:r>
            <a:r>
              <a:rPr kumimoji="0" lang="en-US" sz="2000" b="0" i="0" u="none" strike="noStrike" kern="1200" cap="none" spc="0" normalizeH="0" baseline="0" noProof="0" dirty="0" err="1">
                <a:ln>
                  <a:noFill/>
                </a:ln>
                <a:solidFill>
                  <a:srgbClr val="6956F6"/>
                </a:solidFill>
                <a:effectLst/>
                <a:uLnTx/>
                <a:uFillTx/>
                <a:latin typeface="Tahoma" panose="020B0604030504040204" pitchFamily="34" charset="0"/>
                <a:ea typeface="Tahoma" panose="020B0604030504040204" pitchFamily="34" charset="0"/>
                <a:cs typeface="Tahoma" panose="020B0604030504040204" pitchFamily="34" charset="0"/>
              </a:rPr>
              <a:t>Tam </a:t>
            </a:r>
            <a:r>
              <a:rPr kumimoji="0" lang="en-US" sz="2000" b="0" i="0" u="none" strike="noStrike" kern="1200" cap="none" spc="0" normalizeH="0" baseline="0" noProof="0" dirty="0">
                <a:ln>
                  <a:noFill/>
                </a:ln>
                <a:solidFill>
                  <a:srgbClr val="6956F6"/>
                </a:solidFill>
                <a:effectLst/>
                <a:uLnTx/>
                <a:uFillTx/>
                <a:latin typeface="Tahoma" panose="020B0604030504040204" pitchFamily="34" charset="0"/>
                <a:ea typeface="Tahoma" panose="020B0604030504040204" pitchFamily="34" charset="0"/>
                <a:cs typeface="Tahoma" panose="020B0604030504040204" pitchFamily="34" charset="0"/>
              </a:rPr>
              <a:t>pour les petits" avec Angélique</a:t>
            </a:r>
          </a:p>
        </p:txBody>
      </p:sp>
      <p:sp>
        <p:nvSpPr>
          <p:cNvPr id="16" name="AutoShape 8"/>
          <p:cNvSpPr/>
          <p:nvPr/>
        </p:nvSpPr>
        <p:spPr>
          <a:xfrm>
            <a:off x="418531" y="4991100"/>
            <a:ext cx="2362200" cy="0"/>
          </a:xfrm>
          <a:prstGeom prst="line">
            <a:avLst/>
          </a:prstGeom>
          <a:ln>
            <a:headEnd type="none" w="sm" len="sm"/>
            <a:tailEnd type="none" w="sm" len="sm"/>
          </a:ln>
        </p:spPr>
        <p:style>
          <a:lnRef idx="3">
            <a:schemeClr val="accent5"/>
          </a:lnRef>
          <a:fillRef idx="0">
            <a:schemeClr val="accent5"/>
          </a:fillRef>
          <a:effectRef idx="2">
            <a:schemeClr val="accent5"/>
          </a:effectRef>
          <a:fontRef idx="minor">
            <a:schemeClr val="tx1"/>
          </a:fontRef>
        </p:style>
        <p:txBody>
          <a:bodyPr/>
          <a:lstStyle/>
          <a:p>
            <a:endParaRPr lang="en-CA"/>
          </a:p>
        </p:txBody>
      </p:sp>
      <p:sp>
        <p:nvSpPr>
          <p:cNvPr id="2" name="Rectangle 1"/>
          <p:cNvSpPr/>
          <p:nvPr/>
        </p:nvSpPr>
        <p:spPr>
          <a:xfrm>
            <a:off x="187616" y="5618268"/>
            <a:ext cx="3240246" cy="4185761"/>
          </a:xfrm>
          <a:prstGeom prst="rect">
            <a:avLst/>
          </a:prstGeom>
          <a:solidFill>
            <a:srgbClr val="F0F2F7"/>
          </a:solidFill>
        </p:spPr>
        <p:txBody>
          <a:bodyPr wrap="square">
            <a:spAutoFit/>
          </a:bodyPr>
          <a:lstStyle/>
          <a:p>
            <a:pPr marL="0" marR="0" lvl="0" indent="0" defTabSz="85962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Angélique, bénévole enthousiaste et professeur de musique accomplie, a dirigé le programme Tam Tams for Tots, qui visait à offrir une thérapie musicale aux mères et à leurs enfants, y compris aux femmes enceintes. L'objectif premier du programme était de renforcer le lien mère-enfant, comme en témoignent les progrès significatifs observés à chaque séance.</a:t>
            </a:r>
          </a:p>
          <a:p>
            <a:pPr marL="0" marR="0" lvl="0" indent="0" defTabSz="85962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defTabSz="85962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Angélique a utilisé toute une série de techniques pour impliquer les clients, notamment en les encourageant à chanter pour leurs enfants, à jouer des instruments et à danser avec eux, tout en associant des couleurs et des images aux paroles des chansons afin de stimuler leurs sens. </a:t>
            </a:r>
          </a:p>
        </p:txBody>
      </p:sp>
      <p:sp>
        <p:nvSpPr>
          <p:cNvPr id="6" name="Slide Number Placeholder 5"/>
          <p:cNvSpPr>
            <a:spLocks noGrp="1"/>
          </p:cNvSpPr>
          <p:nvPr>
            <p:ph type="sldNum" sz="quarter" idx="12"/>
          </p:nvPr>
        </p:nvSpPr>
        <p:spPr>
          <a:xfrm>
            <a:off x="4824652" y="9316524"/>
            <a:ext cx="1882588" cy="359593"/>
          </a:xfrm>
        </p:spPr>
        <p:txBody>
          <a:bodyPr/>
          <a:lstStyle/>
          <a:p>
            <a:pPr marL="0" marR="0" lvl="0" indent="0" algn="r" defTabSz="8596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22</a:t>
            </a:r>
          </a:p>
        </p:txBody>
      </p:sp>
    </p:spTree>
    <p:extLst>
      <p:ext uri="{BB962C8B-B14F-4D97-AF65-F5344CB8AC3E}">
        <p14:creationId xmlns:p14="http://schemas.microsoft.com/office/powerpoint/2010/main" val="32463937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3641" y="-3221"/>
            <a:ext cx="2235493" cy="4398511"/>
          </a:xfrm>
          <a:prstGeom prst="rect">
            <a:avLst/>
          </a:prstGeom>
          <a:solidFill>
            <a:srgbClr val="68A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9627" rtl="0" eaLnBrk="1" fontAlgn="auto" latinLnBrk="0" hangingPunct="1">
              <a:lnSpc>
                <a:spcPct val="100000"/>
              </a:lnSpc>
              <a:spcBef>
                <a:spcPts val="0"/>
              </a:spcBef>
              <a:spcAft>
                <a:spcPts val="0"/>
              </a:spcAft>
              <a:buClrTx/>
              <a:buSzTx/>
              <a:buFontTx/>
              <a:buNone/>
              <a:tabLst/>
              <a:defRPr/>
            </a:pPr>
            <a:endParaRPr kumimoji="0" lang="en-US" sz="1692"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a:off x="4622507" y="5351563"/>
            <a:ext cx="2235493" cy="4554437"/>
          </a:xfrm>
          <a:prstGeom prst="rect">
            <a:avLst/>
          </a:prstGeom>
          <a:solidFill>
            <a:srgbClr val="68A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9627" rtl="0" eaLnBrk="1" fontAlgn="auto" latinLnBrk="0" hangingPunct="1">
              <a:lnSpc>
                <a:spcPct val="100000"/>
              </a:lnSpc>
              <a:spcBef>
                <a:spcPts val="0"/>
              </a:spcBef>
              <a:spcAft>
                <a:spcPts val="0"/>
              </a:spcAft>
              <a:buClrTx/>
              <a:buSzTx/>
              <a:buFontTx/>
              <a:buNone/>
              <a:tabLst/>
              <a:defRPr/>
            </a:pPr>
            <a:endParaRPr kumimoji="0" lang="en-US" sz="1692" b="0" i="0" u="none" strike="noStrike" kern="1200" cap="none" spc="0" normalizeH="0" baseline="0" noProof="0">
              <a:ln>
                <a:noFill/>
              </a:ln>
              <a:solidFill>
                <a:prstClr val="white"/>
              </a:solidFill>
              <a:effectLst/>
              <a:uLnTx/>
              <a:uFillTx/>
              <a:latin typeface="Calibri"/>
              <a:ea typeface="+mn-ea"/>
              <a:cs typeface="+mn-cs"/>
            </a:endParaRPr>
          </a:p>
        </p:txBody>
      </p:sp>
      <p:pic>
        <p:nvPicPr>
          <p:cNvPr id="10" name="Content Placeholder 9"/>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15026" t="12863" r="-1"/>
          <a:stretch/>
        </p:blipFill>
        <p:spPr>
          <a:xfrm>
            <a:off x="3471534" y="5351563"/>
            <a:ext cx="3184058" cy="4267200"/>
          </a:xfrm>
          <a:prstGeom prst="rect">
            <a:avLst/>
          </a:prstGeom>
          <a:ln>
            <a:noFill/>
          </a:ln>
          <a:effectLst>
            <a:outerShdw blurRad="50800" dist="38100" dir="2700000" algn="tl" rotWithShape="0">
              <a:prstClr val="black">
                <a:alpha val="40000"/>
              </a:prstClr>
            </a:outerShdw>
          </a:effectLst>
        </p:spPr>
      </p:pic>
      <p:sp>
        <p:nvSpPr>
          <p:cNvPr id="6" name="TextBox 12"/>
          <p:cNvSpPr txBox="1"/>
          <p:nvPr/>
        </p:nvSpPr>
        <p:spPr>
          <a:xfrm>
            <a:off x="3562056" y="243332"/>
            <a:ext cx="3086100" cy="276999"/>
          </a:xfrm>
          <a:prstGeom prst="rect">
            <a:avLst/>
          </a:prstGeom>
          <a:noFill/>
        </p:spPr>
        <p:txBody>
          <a:bodyPr wrap="square" lIns="0" tIns="0" rIns="0" bIns="0" rtlCol="0" anchor="t">
            <a:spAutoFit/>
          </a:bodyPr>
          <a:lstStyle/>
          <a:p>
            <a:pPr marL="0" marR="0" lvl="0" indent="0" algn="l" defTabSz="859627"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6956F6"/>
                </a:solidFill>
                <a:effectLst/>
                <a:uLnTx/>
                <a:uFillTx/>
                <a:latin typeface="Tahoma" panose="020B0604030504040204" pitchFamily="34" charset="0"/>
                <a:ea typeface="Tahoma" panose="020B0604030504040204" pitchFamily="34" charset="0"/>
                <a:cs typeface="Tahoma" panose="020B0604030504040204" pitchFamily="34" charset="0"/>
              </a:rPr>
              <a:t>Mois de l'histoire des Noirs ! </a:t>
            </a:r>
            <a:endParaRPr kumimoji="0" lang="fr-CA" sz="1800" b="0" i="0" u="none" strike="noStrike" kern="1200" cap="none" spc="0" normalizeH="0" baseline="0" noProof="0" dirty="0">
              <a:ln>
                <a:noFill/>
              </a:ln>
              <a:solidFill>
                <a:srgbClr val="6956F6"/>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3567578" y="767953"/>
            <a:ext cx="2991971" cy="3575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85962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La Maison Elizabeth a célébré le Mois de l'Histoire des Noirs avec diverses activités, notamment un intervenant, de la cuisine culturelle, un sketch sur Rosa Parks, de la danse </a:t>
            </a:r>
            <a:r>
              <a:rPr kumimoji="0" lang="en-US" sz="1300" b="0" i="0" u="none" strike="noStrike" kern="1200" cap="none" spc="0" normalizeH="0" baseline="0" noProof="0" dirty="0" err="1">
                <a:ln>
                  <a:noFill/>
                </a:ln>
                <a:solidFill>
                  <a:prstClr val="black"/>
                </a:solidFill>
                <a:effectLst/>
                <a:uLnTx/>
                <a:uFillTx/>
                <a:latin typeface="Calibri"/>
                <a:ea typeface="+mn-ea"/>
                <a:cs typeface="+mn-cs"/>
              </a:rPr>
              <a:t>Afrobeats </a:t>
            </a:r>
            <a:r>
              <a:rPr kumimoji="0" lang="en-US" sz="1300" b="0" i="0" u="none" strike="noStrike" kern="1200" cap="none" spc="0" normalizeH="0" baseline="0" noProof="0" dirty="0">
                <a:ln>
                  <a:noFill/>
                </a:ln>
                <a:solidFill>
                  <a:prstClr val="black"/>
                </a:solidFill>
                <a:effectLst/>
                <a:uLnTx/>
                <a:uFillTx/>
                <a:latin typeface="Calibri"/>
                <a:ea typeface="+mn-ea"/>
                <a:cs typeface="+mn-cs"/>
              </a:rPr>
              <a:t>et une fresque créée par les clients pour sensibiliser le public. Le personnel a également participé à un atelier sur la prévention des macro-agressions et des discriminations sur le lieu de travail, en partageant ses expériences et en apprenant des stratégies d'intervention. Ces efforts visent à éduquer et à créer une société plus équitable, en reconnaissant à la fois les réalisations et les obstacles. La Maison Elizabeth s'engage à offrir un environnement de travail sûr et inclusif ainsi qu'une expérience de vie positive à ses clients.</a:t>
            </a:r>
          </a:p>
        </p:txBody>
      </p:sp>
      <p:sp>
        <p:nvSpPr>
          <p:cNvPr id="8" name="TextBox 12"/>
          <p:cNvSpPr txBox="1"/>
          <p:nvPr/>
        </p:nvSpPr>
        <p:spPr>
          <a:xfrm>
            <a:off x="217020" y="4671654"/>
            <a:ext cx="4528672" cy="553998"/>
          </a:xfrm>
          <a:prstGeom prst="rect">
            <a:avLst/>
          </a:prstGeom>
          <a:noFill/>
        </p:spPr>
        <p:txBody>
          <a:bodyPr wrap="square" lIns="0" tIns="0" rIns="0" bIns="0" rtlCol="0" anchor="t">
            <a:spAutoFit/>
          </a:bodyPr>
          <a:lstStyle/>
          <a:p>
            <a:pPr marL="0" marR="0" lvl="0" indent="0" algn="l" defTabSz="859627"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6956F6"/>
                </a:solidFill>
                <a:effectLst/>
                <a:uLnTx/>
                <a:uFillTx/>
                <a:latin typeface="Tahoma" panose="020B0604030504040204" pitchFamily="34" charset="0"/>
                <a:ea typeface="Tahoma" panose="020B0604030504040204" pitchFamily="34" charset="0"/>
                <a:cs typeface="Tahoma" panose="020B0604030504040204" pitchFamily="34" charset="0"/>
              </a:rPr>
              <a:t>Conférencière invitée : Expériences réconfortantes d'une mère adolescente !</a:t>
            </a:r>
            <a:endParaRPr kumimoji="0" lang="fr-CA" sz="1800" b="0" i="0" u="none" strike="noStrike" kern="1200" cap="none" spc="0" normalizeH="0" baseline="0" noProof="0" dirty="0">
              <a:ln>
                <a:noFill/>
              </a:ln>
              <a:solidFill>
                <a:srgbClr val="6956F6"/>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Rectangle 8"/>
          <p:cNvSpPr/>
          <p:nvPr/>
        </p:nvSpPr>
        <p:spPr>
          <a:xfrm>
            <a:off x="217020" y="5715000"/>
            <a:ext cx="2991971" cy="3575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85962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Nos clients ont accueilli Tania et son histoire inspirante à la Maison Elizabeth. Elle était mère adolescente à l'âge de seize ans, mais malgré les nombreux défis auxquels elle a dû faire face, elle est devenue comptable professionnelle agréée (CPA), spécialisée dans l'audit et les enquêtes sur les fraudes financières. La persévérance et le travail acharné de Tania ont porté leurs fruits lorsqu'elle a obtenu son titre de CPA et est devenue examinatrice agréée en matière de fraudes. Elle a su concilier la maternité avec ses études et sa carrière, créant ainsi un environnement stable pour son fils. L'histoire de Tania met en lumière la détermination et la résilience nécessaires pour surmonter les obstacles et atteindre les objectifs, inspirant ainsi d'autres personnes à poursuivre leurs rêves. Tout est possible avec du travail et de la détermination.</a:t>
            </a:r>
          </a:p>
        </p:txBody>
      </p:sp>
      <p:pic>
        <p:nvPicPr>
          <p:cNvPr id="14" name="Content Placeholder 13"/>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2279" t="9315" b="3519"/>
          <a:stretch/>
        </p:blipFill>
        <p:spPr>
          <a:xfrm>
            <a:off x="164724" y="620413"/>
            <a:ext cx="3267075" cy="3774877"/>
          </a:xfrm>
          <a:prstGeom prst="rect">
            <a:avLst/>
          </a:prstGeom>
          <a:ln>
            <a:noFill/>
          </a:ln>
          <a:effectLst>
            <a:outerShdw blurRad="50800" dist="38100" dir="2700000" algn="tl" rotWithShape="0">
              <a:prstClr val="black">
                <a:alpha val="40000"/>
              </a:prstClr>
            </a:outerShdw>
          </a:effectLst>
        </p:spPr>
      </p:pic>
      <p:sp>
        <p:nvSpPr>
          <p:cNvPr id="11" name="AutoShape 8"/>
          <p:cNvSpPr/>
          <p:nvPr/>
        </p:nvSpPr>
        <p:spPr>
          <a:xfrm>
            <a:off x="3911600" y="4658954"/>
            <a:ext cx="2362200" cy="0"/>
          </a:xfrm>
          <a:prstGeom prst="line">
            <a:avLst/>
          </a:prstGeom>
          <a:ln>
            <a:headEnd type="none" w="sm" len="sm"/>
            <a:tailEnd type="none" w="sm" len="sm"/>
          </a:ln>
        </p:spPr>
        <p:style>
          <a:lnRef idx="3">
            <a:schemeClr val="accent5"/>
          </a:lnRef>
          <a:fillRef idx="0">
            <a:schemeClr val="accent5"/>
          </a:fillRef>
          <a:effectRef idx="2">
            <a:schemeClr val="accent5"/>
          </a:effectRef>
          <a:fontRef idx="minor">
            <a:schemeClr val="tx1"/>
          </a:fontRef>
        </p:style>
        <p:txBody>
          <a:bodyPr/>
          <a:lstStyle/>
          <a:p>
            <a:endParaRPr lang="en-CA"/>
          </a:p>
        </p:txBody>
      </p:sp>
      <p:sp>
        <p:nvSpPr>
          <p:cNvPr id="4" name="Slide Number Placeholder 3"/>
          <p:cNvSpPr>
            <a:spLocks noGrp="1"/>
          </p:cNvSpPr>
          <p:nvPr>
            <p:ph type="sldNum" sz="quarter" idx="12"/>
          </p:nvPr>
        </p:nvSpPr>
        <p:spPr>
          <a:xfrm>
            <a:off x="4803962" y="9546407"/>
            <a:ext cx="1882588" cy="359593"/>
          </a:xfrm>
        </p:spPr>
        <p:txBody>
          <a:bodyPr/>
          <a:lstStyle/>
          <a:p>
            <a:pPr marL="0" marR="0" lvl="0" indent="0" algn="r" defTabSz="8596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23</a:t>
            </a:r>
          </a:p>
        </p:txBody>
      </p:sp>
    </p:spTree>
    <p:extLst>
      <p:ext uri="{BB962C8B-B14F-4D97-AF65-F5344CB8AC3E}">
        <p14:creationId xmlns:p14="http://schemas.microsoft.com/office/powerpoint/2010/main" val="40558151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5"/>
          <p:cNvGrpSpPr/>
          <p:nvPr/>
        </p:nvGrpSpPr>
        <p:grpSpPr>
          <a:xfrm rot="5400000">
            <a:off x="1155700" y="4216400"/>
            <a:ext cx="9906000" cy="1524000"/>
            <a:chOff x="0" y="0"/>
            <a:chExt cx="3756906" cy="254273"/>
          </a:xfrm>
          <a:solidFill>
            <a:srgbClr val="68A4AC"/>
          </a:solidFill>
        </p:grpSpPr>
        <p:sp>
          <p:nvSpPr>
            <p:cNvPr id="12" name="Freeform 6"/>
            <p:cNvSpPr/>
            <p:nvPr/>
          </p:nvSpPr>
          <p:spPr>
            <a:xfrm>
              <a:off x="0" y="0"/>
              <a:ext cx="3756906" cy="254273"/>
            </a:xfrm>
            <a:custGeom>
              <a:avLst/>
              <a:gdLst/>
              <a:ahLst/>
              <a:cxnLst/>
              <a:rect l="l" t="t" r="r" b="b"/>
              <a:pathLst>
                <a:path w="3756906" h="254273">
                  <a:moveTo>
                    <a:pt x="0" y="0"/>
                  </a:moveTo>
                  <a:lnTo>
                    <a:pt x="3756906" y="0"/>
                  </a:lnTo>
                  <a:lnTo>
                    <a:pt x="3756906" y="254273"/>
                  </a:lnTo>
                  <a:lnTo>
                    <a:pt x="0" y="254273"/>
                  </a:lnTo>
                  <a:close/>
                </a:path>
              </a:pathLst>
            </a:custGeom>
            <a:grpFill/>
          </p:spPr>
          <p:txBody>
            <a:bodyPr/>
            <a:lstStyle/>
            <a:p>
              <a:endParaRPr lang="en-CA"/>
            </a:p>
          </p:txBody>
        </p:sp>
      </p:grpSp>
      <p:sp>
        <p:nvSpPr>
          <p:cNvPr id="6" name="TextBox 12"/>
          <p:cNvSpPr txBox="1"/>
          <p:nvPr/>
        </p:nvSpPr>
        <p:spPr>
          <a:xfrm>
            <a:off x="554318" y="359822"/>
            <a:ext cx="4792382" cy="276999"/>
          </a:xfrm>
          <a:prstGeom prst="rect">
            <a:avLst/>
          </a:prstGeom>
          <a:noFill/>
        </p:spPr>
        <p:txBody>
          <a:bodyPr wrap="square" lIns="0" tIns="0" rIns="0" bIns="0" rtlCol="0" anchor="t">
            <a:spAutoFit/>
          </a:bodyPr>
          <a:lstStyle/>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956F6"/>
                </a:solidFill>
                <a:effectLst/>
                <a:uLnTx/>
                <a:uFillTx/>
                <a:latin typeface="Tahoma" panose="020B0604030504040204" pitchFamily="34" charset="0"/>
                <a:ea typeface="Tahoma" panose="020B0604030504040204" pitchFamily="34" charset="0"/>
                <a:cs typeface="Tahoma" panose="020B0604030504040204" pitchFamily="34" charset="0"/>
              </a:rPr>
              <a:t>Journée internationale de la femme (JIF) 2023 </a:t>
            </a:r>
            <a:endParaRPr kumimoji="0" lang="fr-CA" sz="1800" b="0" i="0" u="none" strike="noStrike" kern="1200" cap="none" spc="0" normalizeH="0" baseline="0" noProof="0" dirty="0">
              <a:ln>
                <a:noFill/>
              </a:ln>
              <a:solidFill>
                <a:srgbClr val="6956F6"/>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406400" y="2988733"/>
            <a:ext cx="6062382" cy="2345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La Journée internationale de la femme a été un événement remarquable à la Maison Elizabeth, et nous avons été ravis d'accueillir une table ronde animée par six intervenants extraordinaires qui ont partagé leurs expériences sur des sujets tels que les droits des femmes, l'autonomisation des femmes et l'impact de l'éducation sur les expériences des femmes.</a:t>
            </a:r>
          </a:p>
          <a:p>
            <a:pPr marL="0" marR="0" lvl="0" indent="0" algn="just" defTabSz="85962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Le personnel et les clients ont accueilli ces diverses voix de femmes issues de différents milieux et ont apporté leurs points de vue pour discuter des problèmes auxquels les femmes sont confrontées au Canada et dans le monde. Ce fut une excellente occasion de partager, d'apprendre et d'engager des conversations significatives sur les défis auxquels les femmes sont confrontées aujourd'hui et de repenser les moyens de travailler ensemble pour créer un monde plus juste et plus équitable pour tous.</a:t>
            </a:r>
          </a:p>
        </p:txBody>
      </p:sp>
      <p:sp>
        <p:nvSpPr>
          <p:cNvPr id="8" name="TextBox 12"/>
          <p:cNvSpPr txBox="1"/>
          <p:nvPr/>
        </p:nvSpPr>
        <p:spPr>
          <a:xfrm>
            <a:off x="478118" y="5503170"/>
            <a:ext cx="4868582" cy="584775"/>
          </a:xfrm>
          <a:prstGeom prst="rect">
            <a:avLst/>
          </a:prstGeom>
          <a:noFill/>
        </p:spPr>
        <p:txBody>
          <a:bodyPr wrap="square" lIns="0" tIns="0" rIns="0" bIns="0" rtlCol="0" anchor="t">
            <a:spAutoFit/>
          </a:bodyPr>
          <a:lstStyle/>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956F6"/>
                </a:solidFill>
                <a:effectLst/>
                <a:uLnTx/>
                <a:uFillTx/>
                <a:latin typeface="Tahoma" panose="020B0604030504040204" pitchFamily="34" charset="0"/>
                <a:ea typeface="Tahoma" panose="020B0604030504040204" pitchFamily="34" charset="0"/>
                <a:cs typeface="Tahoma" panose="020B0604030504040204" pitchFamily="34" charset="0"/>
              </a:rPr>
              <a:t>MOIS DU BIEN-ÊTRE</a:t>
            </a:r>
            <a:r>
              <a:rPr kumimoji="0" lang="en-US" sz="2000" b="0" i="0" u="none" strike="noStrike" kern="1200" cap="none" spc="0" normalizeH="0" baseline="0" noProof="0" dirty="0">
                <a:ln>
                  <a:noFill/>
                </a:ln>
                <a:solidFill>
                  <a:srgbClr val="6956F6"/>
                </a:solidFill>
                <a:effectLst/>
                <a:uLnTx/>
                <a:uFillTx/>
                <a:latin typeface="Tahoma" panose="020B0604030504040204" pitchFamily="34" charset="0"/>
                <a:ea typeface="Tahoma" panose="020B0604030504040204" pitchFamily="34" charset="0"/>
                <a:cs typeface="Tahoma" panose="020B0604030504040204" pitchFamily="34" charset="0"/>
              </a:rPr>
              <a:t>: </a:t>
            </a:r>
          </a:p>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956F6"/>
                </a:solidFill>
                <a:effectLst/>
                <a:uLnTx/>
                <a:uFillTx/>
                <a:latin typeface="Tahoma" panose="020B0604030504040204" pitchFamily="34" charset="0"/>
                <a:ea typeface="Tahoma" panose="020B0604030504040204" pitchFamily="34" charset="0"/>
                <a:cs typeface="Tahoma" panose="020B0604030504040204" pitchFamily="34" charset="0"/>
              </a:rPr>
              <a:t>"Ensemble pour un meilleur lieu de travail</a:t>
            </a:r>
            <a:endParaRPr kumimoji="0" lang="fr-CA" sz="2000" b="0" i="0" u="none" strike="noStrike" kern="1200" cap="none" spc="0" normalizeH="0" baseline="0" noProof="0" dirty="0">
              <a:ln>
                <a:noFill/>
              </a:ln>
              <a:solidFill>
                <a:srgbClr val="6956F6"/>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Rectangle 8"/>
          <p:cNvSpPr/>
          <p:nvPr/>
        </p:nvSpPr>
        <p:spPr>
          <a:xfrm>
            <a:off x="406400" y="6123113"/>
            <a:ext cx="6028764" cy="3051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En octobre, nous avons célébré le Mois du Bien-être avec des activités telles que des marches pour le bien-être, des lundis de la pleine conscience et une danse du bien-être, afin de souligner l'importance de pratiquer des activités saines pour le corps et l'esprit à la Maison Elizabeth. L'objectif était d'améliorer notre culture organisationnelle et de promouvoir un équilibre sain entre vie professionnelle et vie privée. </a:t>
            </a:r>
          </a:p>
          <a:p>
            <a:pPr marL="0" marR="0" lvl="0" indent="0" algn="just" defTabSz="85962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Nos clients et notre personnel ont participé à des activités de bien-être afin d'explorer les différentes perceptions et pratiques qui définissent le bien-être et un lieu de travail sain pour nous. </a:t>
            </a:r>
          </a:p>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Bien que ces activités aient été accueillies et appréciées par le personnel et les clients, elles ne se limitent certainement pas à un seul mois puisque nous continuons à partager la sensibilisation et à incorporer plusieurs événements de pleine conscience et de bien-être afin de promouvoir le bien-être physique, psychologique, social et communautaire à la Maison Elizabeth.</a:t>
            </a:r>
          </a:p>
        </p:txBody>
      </p:sp>
      <p:pic>
        <p:nvPicPr>
          <p:cNvPr id="3" name="Content Placeholder 2"/>
          <p:cNvPicPr>
            <a:picLocks noGrp="1" noChangeAspect="1"/>
          </p:cNvPicPr>
          <p:nvPr>
            <p:ph sz="half" idx="1"/>
          </p:nvPr>
        </p:nvPicPr>
        <p:blipFill rotWithShape="1">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t="22752" b="17477"/>
          <a:stretch/>
        </p:blipFill>
        <p:spPr>
          <a:xfrm>
            <a:off x="596709" y="836768"/>
            <a:ext cx="4419600" cy="1981200"/>
          </a:xfrm>
          <a:prstGeom prst="rect">
            <a:avLst/>
          </a:prstGeom>
          <a:ln w="127000" cap="rnd">
            <a:solidFill>
              <a:srgbClr val="FFFFFF"/>
            </a:solidFill>
          </a:ln>
          <a:effectLst>
            <a:outerShdw blurRad="50800" dist="38100" dir="2700000" algn="tl"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sp>
        <p:nvSpPr>
          <p:cNvPr id="5" name="Slide Number Placeholder 4"/>
          <p:cNvSpPr>
            <a:spLocks noGrp="1"/>
          </p:cNvSpPr>
          <p:nvPr>
            <p:ph type="sldNum" sz="quarter" idx="12"/>
          </p:nvPr>
        </p:nvSpPr>
        <p:spPr>
          <a:xfrm>
            <a:off x="4859618" y="9426545"/>
            <a:ext cx="1882588" cy="359593"/>
          </a:xfrm>
        </p:spPr>
        <p:txBody>
          <a:bodyPr/>
          <a:lstStyle/>
          <a:p>
            <a:pPr marL="0" marR="0" lvl="0" indent="0" algn="r" defTabSz="8596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24</a:t>
            </a:r>
          </a:p>
        </p:txBody>
      </p:sp>
    </p:spTree>
    <p:extLst>
      <p:ext uri="{BB962C8B-B14F-4D97-AF65-F5344CB8AC3E}">
        <p14:creationId xmlns:p14="http://schemas.microsoft.com/office/powerpoint/2010/main" val="42128510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827735" y="1676400"/>
            <a:ext cx="2038978" cy="0"/>
          </a:xfrm>
          <a:prstGeom prst="line">
            <a:avLst/>
          </a:prstGeom>
          <a:ln>
            <a:headEnd type="none" w="sm" len="sm"/>
            <a:tailEnd type="none" w="sm" len="sm"/>
          </a:ln>
        </p:spPr>
        <p:style>
          <a:lnRef idx="3">
            <a:schemeClr val="accent5"/>
          </a:lnRef>
          <a:fillRef idx="0">
            <a:schemeClr val="accent5"/>
          </a:fillRef>
          <a:effectRef idx="2">
            <a:schemeClr val="accent5"/>
          </a:effectRef>
          <a:fontRef idx="minor">
            <a:schemeClr val="tx1"/>
          </a:fontRef>
        </p:style>
        <p:txBody>
          <a:bodyPr/>
          <a:lstStyle/>
          <a:p>
            <a:endParaRPr lang="en-CA"/>
          </a:p>
        </p:txBody>
      </p:sp>
      <p:sp>
        <p:nvSpPr>
          <p:cNvPr id="5" name="TextBox 5"/>
          <p:cNvSpPr txBox="1"/>
          <p:nvPr/>
        </p:nvSpPr>
        <p:spPr>
          <a:xfrm>
            <a:off x="827735" y="760947"/>
            <a:ext cx="3363265" cy="769441"/>
          </a:xfrm>
          <a:prstGeom prst="rect">
            <a:avLst/>
          </a:prstGeom>
        </p:spPr>
        <p:txBody>
          <a:bodyPr wrap="square" lIns="0" tIns="0" rIns="0" bIns="0" rtlCol="0" anchor="t">
            <a:spAutoFit/>
          </a:bodyPr>
          <a:lstStyle/>
          <a:p>
            <a:pPr marL="0" marR="0" lvl="0" indent="0" algn="l" defTabSz="859627" rtl="0" eaLnBrk="1" fontAlgn="auto" latinLnBrk="0" hangingPunct="1">
              <a:lnSpc>
                <a:spcPts val="2987"/>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956F6"/>
                </a:solidFill>
                <a:effectLst/>
                <a:uLnTx/>
                <a:uFillTx/>
                <a:latin typeface="Tahoma" panose="020B0604030504040204" pitchFamily="34" charset="0"/>
                <a:ea typeface="Tahoma" panose="020B0604030504040204" pitchFamily="34" charset="0"/>
                <a:cs typeface="Tahoma" panose="020B0604030504040204" pitchFamily="34" charset="0"/>
              </a:rPr>
              <a:t>Ce que l'inclusion et la diversité signifient pour nous</a:t>
            </a:r>
          </a:p>
        </p:txBody>
      </p:sp>
      <p:sp>
        <p:nvSpPr>
          <p:cNvPr id="6" name="TextBox 6"/>
          <p:cNvSpPr txBox="1"/>
          <p:nvPr/>
        </p:nvSpPr>
        <p:spPr>
          <a:xfrm>
            <a:off x="757782" y="1912877"/>
            <a:ext cx="5566818" cy="2954655"/>
          </a:xfrm>
          <a:prstGeom prst="rect">
            <a:avLst/>
          </a:prstGeom>
        </p:spPr>
        <p:txBody>
          <a:bodyPr wrap="square" lIns="0" tIns="0" rIns="0" bIns="0" rtlCol="0" anchor="t">
            <a:spAutoFit/>
          </a:bodyPr>
          <a:lstStyle/>
          <a:p>
            <a:pPr marL="0" marR="0" lvl="0" indent="0" defTabSz="85962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8" normalizeH="0" baseline="0" noProof="0" dirty="0">
                <a:ln>
                  <a:noFill/>
                </a:ln>
                <a:solidFill>
                  <a:srgbClr val="000001"/>
                </a:solidFill>
                <a:effectLst/>
                <a:uLnTx/>
                <a:uFillTx/>
                <a:latin typeface="Calibri" panose="020F0502020204030204" pitchFamily="34" charset="0"/>
                <a:ea typeface="+mn-ea"/>
                <a:cs typeface="Calibri" panose="020F0502020204030204" pitchFamily="34" charset="0"/>
              </a:rPr>
              <a:t>David Hawkins, directeur exécutif du West Island LGBTQ2+ Centre, a fait une présentation très instructive aux clients et au personnel de la Maison Elizabeth. Ce fut l'occasion de répondre aux questions soulevées par les clients et d'enrichir la conversation sur la diversité. </a:t>
            </a:r>
          </a:p>
          <a:p>
            <a:pPr marL="0" marR="0" lvl="0" indent="0" defTabSz="85962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8" normalizeH="0" baseline="0" noProof="0" dirty="0">
              <a:ln>
                <a:noFill/>
              </a:ln>
              <a:solidFill>
                <a:srgbClr val="000001"/>
              </a:solidFill>
              <a:effectLst/>
              <a:uLnTx/>
              <a:uFillTx/>
              <a:latin typeface="Calibri" panose="020F0502020204030204" pitchFamily="34" charset="0"/>
              <a:ea typeface="+mn-ea"/>
              <a:cs typeface="Calibri" panose="020F0502020204030204" pitchFamily="34" charset="0"/>
            </a:endParaRPr>
          </a:p>
          <a:p>
            <a:pPr marL="0" marR="0" lvl="0" indent="0" defTabSz="85962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8" normalizeH="0" baseline="0" noProof="0" dirty="0">
                <a:ln>
                  <a:noFill/>
                </a:ln>
                <a:solidFill>
                  <a:srgbClr val="000001"/>
                </a:solidFill>
                <a:effectLst/>
                <a:uLnTx/>
                <a:uFillTx/>
                <a:latin typeface="Calibri" panose="020F0502020204030204" pitchFamily="34" charset="0"/>
                <a:ea typeface="+mn-ea"/>
                <a:cs typeface="Calibri" panose="020F0502020204030204" pitchFamily="34" charset="0"/>
              </a:rPr>
              <a:t>Alors que nous accueillons une clientèle plus diversifiée et que nous construisons un environnement de travail et une communauté inclusifs, ce fut l'occasion de créer une sensibilisation continue, d'avoir des conversations sur la communauté LGBTQ2+, et de nous donner les moyens d'être plus attentifs en tant qu'individus et en tant qu'organisation.</a:t>
            </a:r>
          </a:p>
        </p:txBody>
      </p:sp>
      <p:grpSp>
        <p:nvGrpSpPr>
          <p:cNvPr id="13" name="Group 13"/>
          <p:cNvGrpSpPr/>
          <p:nvPr/>
        </p:nvGrpSpPr>
        <p:grpSpPr>
          <a:xfrm>
            <a:off x="0" y="6401739"/>
            <a:ext cx="6858000" cy="3545421"/>
            <a:chOff x="0" y="0"/>
            <a:chExt cx="3756906" cy="254273"/>
          </a:xfrm>
        </p:grpSpPr>
        <p:sp>
          <p:nvSpPr>
            <p:cNvPr id="14" name="Freeform 14"/>
            <p:cNvSpPr/>
            <p:nvPr/>
          </p:nvSpPr>
          <p:spPr>
            <a:xfrm>
              <a:off x="0" y="0"/>
              <a:ext cx="3756906" cy="254273"/>
            </a:xfrm>
            <a:custGeom>
              <a:avLst/>
              <a:gdLst/>
              <a:ahLst/>
              <a:cxnLst/>
              <a:rect l="l" t="t" r="r" b="b"/>
              <a:pathLst>
                <a:path w="3756906" h="254273">
                  <a:moveTo>
                    <a:pt x="0" y="0"/>
                  </a:moveTo>
                  <a:lnTo>
                    <a:pt x="3756906" y="0"/>
                  </a:lnTo>
                  <a:lnTo>
                    <a:pt x="3756906" y="254273"/>
                  </a:lnTo>
                  <a:lnTo>
                    <a:pt x="0" y="254273"/>
                  </a:lnTo>
                  <a:close/>
                </a:path>
              </a:pathLst>
            </a:custGeom>
            <a:solidFill>
              <a:srgbClr val="68A4AC"/>
            </a:solidFill>
          </p:spPr>
          <p:txBody>
            <a:bodyPr/>
            <a:lstStyle/>
            <a:p>
              <a:endParaRPr lang="en-CA"/>
            </a:p>
          </p:txBody>
        </p:sp>
      </p:grpSp>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l="1111" t="11851" r="11111" b="20000"/>
          <a:stretch/>
        </p:blipFill>
        <p:spPr>
          <a:xfrm>
            <a:off x="331856" y="5105400"/>
            <a:ext cx="6194287" cy="3606800"/>
          </a:xfrm>
          <a:prstGeom prst="rect">
            <a:avLst/>
          </a:prstGeom>
          <a:ln>
            <a:noFill/>
          </a:ln>
          <a:effectLst>
            <a:outerShdw blurRad="50800" dist="38100" dir="2700000" algn="tl" rotWithShape="0">
              <a:prstClr val="black">
                <a:alpha val="40000"/>
              </a:prstClr>
            </a:outerShdw>
          </a:effectLst>
        </p:spPr>
      </p:pic>
      <p:sp>
        <p:nvSpPr>
          <p:cNvPr id="7" name="Slide Number Placeholder 6"/>
          <p:cNvSpPr>
            <a:spLocks noGrp="1"/>
          </p:cNvSpPr>
          <p:nvPr>
            <p:ph type="sldNum" sz="quarter" idx="12"/>
          </p:nvPr>
        </p:nvSpPr>
        <p:spPr>
          <a:xfrm>
            <a:off x="4800600" y="9372600"/>
            <a:ext cx="1882588" cy="359593"/>
          </a:xfrm>
        </p:spPr>
        <p:txBody>
          <a:bodyPr/>
          <a:lstStyle/>
          <a:p>
            <a:pPr marL="0" marR="0" lvl="0" indent="0" algn="r" defTabSz="8596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25</a:t>
            </a:r>
          </a:p>
        </p:txBody>
      </p:sp>
    </p:spTree>
    <p:extLst>
      <p:ext uri="{BB962C8B-B14F-4D97-AF65-F5344CB8AC3E}">
        <p14:creationId xmlns:p14="http://schemas.microsoft.com/office/powerpoint/2010/main" val="685361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60718" y="2238860"/>
            <a:ext cx="5590461" cy="2002856"/>
            <a:chOff x="3500" y="1320073"/>
            <a:chExt cx="8243342" cy="2953284"/>
          </a:xfrm>
        </p:grpSpPr>
        <p:sp>
          <p:nvSpPr>
            <p:cNvPr id="3" name="TextBox 3"/>
            <p:cNvSpPr txBox="1"/>
            <p:nvPr/>
          </p:nvSpPr>
          <p:spPr>
            <a:xfrm>
              <a:off x="3500" y="1320073"/>
              <a:ext cx="3894857" cy="2953284"/>
            </a:xfrm>
            <a:prstGeom prst="rect">
              <a:avLst/>
            </a:prstGeom>
          </p:spPr>
          <p:txBody>
            <a:bodyPr lIns="0" tIns="0" rIns="0" bIns="0" rtlCol="0" anchor="t">
              <a:spAutoFit/>
            </a:bodyPr>
            <a:lstStyle/>
            <a:p>
              <a:pPr marL="0" marR="0" lvl="0" indent="0" defTabSz="859627" rtl="0" eaLnBrk="1" fontAlgn="auto" latinLnBrk="0" hangingPunct="1">
                <a:lnSpc>
                  <a:spcPts val="1313"/>
                </a:lnSpc>
                <a:spcBef>
                  <a:spcPts val="0"/>
                </a:spcBef>
                <a:spcAft>
                  <a:spcPts val="0"/>
                </a:spcAft>
                <a:buClrTx/>
                <a:buSzTx/>
                <a:buFontTx/>
                <a:buNone/>
                <a:tabLst/>
                <a:defRPr/>
              </a:pPr>
              <a:r>
                <a:rPr kumimoji="0" lang="en-US" sz="1300" b="0" i="0" u="none" strike="noStrike" kern="1200" cap="none" spc="9"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Le programme d'assistance aux familles (FA) fournit des services aux clients externes d'EH vivant dans la communauté. Nos clients sont confrontés à des problèmes de parentalité, de </a:t>
              </a:r>
              <a:r>
                <a:rPr kumimoji="0" lang="en-US" sz="1300" b="0" i="0" u="none" strike="noStrike" kern="1200" cap="none" spc="9"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compétences</a:t>
              </a:r>
              <a:r>
                <a:rPr kumimoji="0" lang="en-US" sz="1300" b="0" i="0" u="none" strike="noStrike" kern="1200" cap="none" spc="9"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de vie et de santé mentale et ont besoin d'un soutien continu pour s'améliorer. Le programme FA continue de travailler en étroite collaboration avec les pères pour faciliter leur rôle de parents dans la vie de leurs enfants.</a:t>
              </a:r>
            </a:p>
          </p:txBody>
        </p:sp>
        <p:sp>
          <p:nvSpPr>
            <p:cNvPr id="5" name="TextBox 5"/>
            <p:cNvSpPr txBox="1"/>
            <p:nvPr/>
          </p:nvSpPr>
          <p:spPr>
            <a:xfrm>
              <a:off x="4351985" y="1325069"/>
              <a:ext cx="3894857" cy="2707462"/>
            </a:xfrm>
            <a:prstGeom prst="rect">
              <a:avLst/>
            </a:prstGeom>
          </p:spPr>
          <p:txBody>
            <a:bodyPr lIns="0" tIns="0" rIns="0" bIns="0" rtlCol="0" anchor="t">
              <a:spAutoFit/>
            </a:bodyPr>
            <a:lstStyle/>
            <a:p>
              <a:pPr marL="0" marR="0" lvl="0" indent="0" defTabSz="859627" rtl="0" eaLnBrk="1" fontAlgn="auto" latinLnBrk="0" hangingPunct="1">
                <a:lnSpc>
                  <a:spcPts val="1313"/>
                </a:lnSpc>
                <a:spcBef>
                  <a:spcPts val="0"/>
                </a:spcBef>
                <a:spcAft>
                  <a:spcPts val="0"/>
                </a:spcAft>
                <a:buClrTx/>
                <a:buSzTx/>
                <a:buFontTx/>
                <a:buNone/>
                <a:tabLst/>
                <a:defRPr/>
              </a:pPr>
              <a:r>
                <a:rPr kumimoji="0" lang="en-US" sz="1300" b="0" i="0" u="none" strike="noStrike" kern="1200" cap="none" spc="9"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Dans l'ensemble, l'AF a joué un rôle important dans la gestion des dossiers des clients et dans l'adaptation des plans individuels pour atteindre les buts et les objectifs des clients. Nous continuons à donner aux clients les moyens d'atteindre leurs objectifs en leur fournissant un soutien et des conseils adéquats afin qu'ils puissent acquérir une plus grande confiance dans leur rôle de parents.</a:t>
              </a:r>
            </a:p>
          </p:txBody>
        </p:sp>
      </p:grpSp>
      <p:sp>
        <p:nvSpPr>
          <p:cNvPr id="7" name="TextBox 7"/>
          <p:cNvSpPr txBox="1"/>
          <p:nvPr/>
        </p:nvSpPr>
        <p:spPr>
          <a:xfrm>
            <a:off x="620530" y="9225759"/>
            <a:ext cx="1240351" cy="141064"/>
          </a:xfrm>
          <a:prstGeom prst="rect">
            <a:avLst/>
          </a:prstGeom>
        </p:spPr>
        <p:txBody>
          <a:bodyPr lIns="0" tIns="0" rIns="0" bIns="0" rtlCol="0" anchor="t">
            <a:spAutoFit/>
          </a:bodyPr>
          <a:lstStyle/>
          <a:p>
            <a:pPr marL="0" marR="0" lvl="0" indent="0" algn="l" defTabSz="859627" rtl="0" eaLnBrk="1" fontAlgn="auto" latinLnBrk="0" hangingPunct="1">
              <a:lnSpc>
                <a:spcPts val="1051"/>
              </a:lnSpc>
              <a:spcBef>
                <a:spcPts val="0"/>
              </a:spcBef>
              <a:spcAft>
                <a:spcPts val="0"/>
              </a:spcAft>
              <a:buClrTx/>
              <a:buSzTx/>
              <a:buFontTx/>
              <a:buNone/>
              <a:tabLst/>
              <a:defRPr/>
            </a:pPr>
            <a:r>
              <a:rPr kumimoji="0" lang="en-US" sz="750" b="0" i="0" u="none" strike="noStrike" kern="1200" cap="none" spc="75" normalizeH="0" baseline="0" noProof="0">
                <a:ln>
                  <a:noFill/>
                </a:ln>
                <a:solidFill>
                  <a:srgbClr val="FFFFFF"/>
                </a:solidFill>
                <a:effectLst/>
                <a:uLnTx/>
                <a:uFillTx/>
                <a:latin typeface="Lato"/>
                <a:ea typeface="+mn-ea"/>
                <a:cs typeface="+mn-cs"/>
              </a:rPr>
              <a:t>PAGE 22</a:t>
            </a:r>
          </a:p>
        </p:txBody>
      </p:sp>
      <p:sp>
        <p:nvSpPr>
          <p:cNvPr id="8" name="TextBox 8"/>
          <p:cNvSpPr txBox="1"/>
          <p:nvPr/>
        </p:nvSpPr>
        <p:spPr>
          <a:xfrm>
            <a:off x="4176944" y="9225759"/>
            <a:ext cx="2074235" cy="141064"/>
          </a:xfrm>
          <a:prstGeom prst="rect">
            <a:avLst/>
          </a:prstGeom>
        </p:spPr>
        <p:txBody>
          <a:bodyPr lIns="0" tIns="0" rIns="0" bIns="0" rtlCol="0" anchor="t">
            <a:spAutoFit/>
          </a:bodyPr>
          <a:lstStyle/>
          <a:p>
            <a:pPr marL="0" marR="0" lvl="0" indent="0" algn="r" defTabSz="859627" rtl="0" eaLnBrk="1" fontAlgn="auto" latinLnBrk="0" hangingPunct="1">
              <a:lnSpc>
                <a:spcPts val="1051"/>
              </a:lnSpc>
              <a:spcBef>
                <a:spcPts val="0"/>
              </a:spcBef>
              <a:spcAft>
                <a:spcPts val="0"/>
              </a:spcAft>
              <a:buClrTx/>
              <a:buSzTx/>
              <a:buFontTx/>
              <a:buNone/>
              <a:tabLst/>
              <a:defRPr/>
            </a:pPr>
            <a:r>
              <a:rPr kumimoji="0" lang="en-US" sz="750" b="0" i="0" u="none" strike="noStrike" kern="1200" cap="none" spc="75" normalizeH="0" baseline="0" noProof="0">
                <a:ln>
                  <a:noFill/>
                </a:ln>
                <a:solidFill>
                  <a:srgbClr val="FFFFFF"/>
                </a:solidFill>
                <a:effectLst/>
                <a:uLnTx/>
                <a:uFillTx/>
                <a:latin typeface="Lato"/>
                <a:ea typeface="+mn-ea"/>
                <a:cs typeface="+mn-cs"/>
              </a:rPr>
              <a:t>TECHNOLOGIES MARIOTT</a:t>
            </a:r>
          </a:p>
        </p:txBody>
      </p:sp>
      <p:sp>
        <p:nvSpPr>
          <p:cNvPr id="71" name="TextBox 5"/>
          <p:cNvSpPr txBox="1"/>
          <p:nvPr/>
        </p:nvSpPr>
        <p:spPr>
          <a:xfrm>
            <a:off x="620530" y="1674629"/>
            <a:ext cx="4647882" cy="341184"/>
          </a:xfrm>
          <a:prstGeom prst="rect">
            <a:avLst/>
          </a:prstGeom>
        </p:spPr>
        <p:txBody>
          <a:bodyPr wrap="square" lIns="0" tIns="0" rIns="0" bIns="0" rtlCol="0" anchor="t">
            <a:spAutoFit/>
          </a:bodyPr>
          <a:lstStyle/>
          <a:p>
            <a:pPr marL="0" marR="0" lvl="0" indent="0" algn="l" defTabSz="859627" rtl="0" eaLnBrk="1" fontAlgn="auto" latinLnBrk="0" hangingPunct="1">
              <a:lnSpc>
                <a:spcPts val="2987"/>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956F6"/>
                </a:solidFill>
                <a:effectLst/>
                <a:uLnTx/>
                <a:uFillTx/>
                <a:latin typeface="Tahoma" panose="020B0604030504040204" pitchFamily="34" charset="0"/>
                <a:ea typeface="Tahoma" panose="020B0604030504040204" pitchFamily="34" charset="0"/>
                <a:cs typeface="Tahoma" panose="020B0604030504040204" pitchFamily="34" charset="0"/>
              </a:rPr>
              <a:t>Programme d'aide aux familles</a:t>
            </a:r>
          </a:p>
        </p:txBody>
      </p:sp>
      <p:sp>
        <p:nvSpPr>
          <p:cNvPr id="75" name="Rectangle 74"/>
          <p:cNvSpPr/>
          <p:nvPr/>
        </p:nvSpPr>
        <p:spPr>
          <a:xfrm>
            <a:off x="578697" y="6582013"/>
            <a:ext cx="5700606" cy="3493264"/>
          </a:xfrm>
          <a:prstGeom prst="rect">
            <a:avLst/>
          </a:prstGeom>
        </p:spPr>
        <p:txBody>
          <a:bodyPr wrap="square">
            <a:spAutoFit/>
          </a:bodyPr>
          <a:lstStyle/>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Cette année, 18 parents ont été inscrits au programme d'aide à la famille : 12 mères et 1 père, et 17 enfants, dont 1 autochtone et 7 relevant de la protection de la jeunesse.</a:t>
            </a:r>
          </a:p>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Sur les 18 parents de cette année, 1 (6%) était un père célibataire, ce qui indique une représentation relativement plus faible des pères célibataires, une tendance que nous avons observée au cours des trois dernières années. Deux couples représentaient 22% (4) des parents, ce qui suggère une présence assez notable de parents en couple, tandis que la majorité, 72% (13) des parents étaient des mères célibataires ou des futures mamans. Compte tenu de la diversité de la représentation, avec un nombre important de mères célibataires et de futures mères, nos services et nos programmes continuent de souligner l'importance de répondre aux besoins et aux défis uniques auxquels cette population est confrontée, tout en reconnaissant la présence et les contributions des pères célibataires et des couples.</a:t>
            </a:r>
          </a:p>
          <a:p>
            <a:pPr marL="0" marR="0" lvl="0" indent="0" algn="just" defTabSz="85962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85962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8" name="Picture 77"/>
          <p:cNvPicPr>
            <a:picLocks noChangeAspect="1"/>
          </p:cNvPicPr>
          <p:nvPr/>
        </p:nvPicPr>
        <p:blipFill rotWithShape="1">
          <a:blip r:embed="rId2" cstate="print">
            <a:extLst>
              <a:ext uri="{28A0092B-C50C-407E-A947-70E740481C1C}">
                <a14:useLocalDpi xmlns:a14="http://schemas.microsoft.com/office/drawing/2010/main" val="0"/>
              </a:ext>
            </a:extLst>
          </a:blip>
          <a:srcRect t="19848" b="45900"/>
          <a:stretch/>
        </p:blipFill>
        <p:spPr>
          <a:xfrm>
            <a:off x="0" y="-12700"/>
            <a:ext cx="6858000" cy="1565995"/>
          </a:xfrm>
          <a:prstGeom prst="rect">
            <a:avLst/>
          </a:prstGeom>
          <a:effectLst>
            <a:outerShdw blurRad="50800" dist="38100" dir="2700000" algn="tl" rotWithShape="0">
              <a:prstClr val="black">
                <a:alpha val="40000"/>
              </a:prstClr>
            </a:outerShdw>
          </a:effectLst>
        </p:spPr>
      </p:pic>
      <p:sp>
        <p:nvSpPr>
          <p:cNvPr id="9" name="Slide Number Placeholder 8"/>
          <p:cNvSpPr>
            <a:spLocks noGrp="1"/>
          </p:cNvSpPr>
          <p:nvPr>
            <p:ph type="sldNum" sz="quarter" idx="12"/>
          </p:nvPr>
        </p:nvSpPr>
        <p:spPr>
          <a:xfrm>
            <a:off x="4766085" y="9406822"/>
            <a:ext cx="1882588" cy="359593"/>
          </a:xfrm>
        </p:spPr>
        <p:txBody>
          <a:bodyPr/>
          <a:lstStyle/>
          <a:p>
            <a:pPr marL="0" marR="0" lvl="0" indent="0" algn="r" defTabSz="8596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26</a:t>
            </a:r>
          </a:p>
        </p:txBody>
      </p:sp>
      <p:graphicFrame>
        <p:nvGraphicFramePr>
          <p:cNvPr id="13" name="Chart 12"/>
          <p:cNvGraphicFramePr>
            <a:graphicFrameLocks/>
          </p:cNvGraphicFramePr>
          <p:nvPr>
            <p:extLst>
              <p:ext uri="{D42A27DB-BD31-4B8C-83A1-F6EECF244321}">
                <p14:modId xmlns:p14="http://schemas.microsoft.com/office/powerpoint/2010/main" val="3109309264"/>
              </p:ext>
            </p:extLst>
          </p:nvPr>
        </p:nvGraphicFramePr>
        <p:xfrm>
          <a:off x="3557613" y="4229338"/>
          <a:ext cx="2790824" cy="23812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p:cNvGraphicFramePr>
            <a:graphicFrameLocks/>
          </p:cNvGraphicFramePr>
          <p:nvPr>
            <p:extLst>
              <p:ext uri="{D42A27DB-BD31-4B8C-83A1-F6EECF244321}">
                <p14:modId xmlns:p14="http://schemas.microsoft.com/office/powerpoint/2010/main" val="669763226"/>
              </p:ext>
            </p:extLst>
          </p:nvPr>
        </p:nvGraphicFramePr>
        <p:xfrm>
          <a:off x="332118" y="4335052"/>
          <a:ext cx="3057525" cy="21336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692381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p:cNvSpPr txBox="1"/>
          <p:nvPr/>
        </p:nvSpPr>
        <p:spPr>
          <a:xfrm>
            <a:off x="586411" y="524332"/>
            <a:ext cx="2690189" cy="384721"/>
          </a:xfrm>
          <a:prstGeom prst="rect">
            <a:avLst/>
          </a:prstGeom>
        </p:spPr>
        <p:txBody>
          <a:bodyPr wrap="square" lIns="0" tIns="0" rIns="0" bIns="0" rtlCol="0" anchor="t">
            <a:spAutoFit/>
          </a:bodyPr>
          <a:lstStyle/>
          <a:p>
            <a:pPr marL="0" marR="0" lvl="0" indent="0" algn="l" defTabSz="859627" rtl="0" eaLnBrk="1" fontAlgn="auto" latinLnBrk="0" hangingPunct="1">
              <a:lnSpc>
                <a:spcPts val="2987"/>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956F6"/>
                </a:solidFill>
                <a:effectLst/>
                <a:uLnTx/>
                <a:uFillTx/>
                <a:latin typeface="Tahoma" panose="020B0604030504040204" pitchFamily="34" charset="0"/>
                <a:ea typeface="Tahoma" panose="020B0604030504040204" pitchFamily="34" charset="0"/>
                <a:cs typeface="Tahoma" panose="020B0604030504040204" pitchFamily="34" charset="0"/>
              </a:rPr>
              <a:t>Âge des parents (FA)</a:t>
            </a:r>
          </a:p>
        </p:txBody>
      </p:sp>
      <p:sp>
        <p:nvSpPr>
          <p:cNvPr id="5" name="Rectangle 4"/>
          <p:cNvSpPr/>
          <p:nvPr/>
        </p:nvSpPr>
        <p:spPr>
          <a:xfrm>
            <a:off x="3352800" y="1066800"/>
            <a:ext cx="3276600" cy="2677656"/>
          </a:xfrm>
          <a:prstGeom prst="rect">
            <a:avLst/>
          </a:prstGeom>
        </p:spPr>
        <p:txBody>
          <a:bodyPr wrap="square">
            <a:spAutoFit/>
          </a:bodyPr>
          <a:lstStyle/>
          <a:p>
            <a:pPr marL="0" marR="0" lvl="0" indent="0" defTabSz="85962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Nous avons observé que la plupart des parents, 66% (12), étaient au début ou à la fin de la vingtaine, tandis que 22% (4) étaient une petite représentation de la fin de l'adolescence entre 19 et 20 ans, et que 2 (12%) parents comprenaient un jeune de 18 ans et un mineur. La répartition suggère que le nombre de parents adolescents a diminué cette année, et nous avons tendance à constater que les parents sont d'un âge relativement plus mûr.</a:t>
            </a:r>
          </a:p>
        </p:txBody>
      </p:sp>
      <p:sp>
        <p:nvSpPr>
          <p:cNvPr id="6" name="TextBox 5"/>
          <p:cNvSpPr txBox="1"/>
          <p:nvPr/>
        </p:nvSpPr>
        <p:spPr>
          <a:xfrm>
            <a:off x="548311" y="3847095"/>
            <a:ext cx="3262947" cy="384721"/>
          </a:xfrm>
          <a:prstGeom prst="rect">
            <a:avLst/>
          </a:prstGeom>
        </p:spPr>
        <p:txBody>
          <a:bodyPr wrap="square" lIns="0" tIns="0" rIns="0" bIns="0" rtlCol="0" anchor="t">
            <a:spAutoFit/>
          </a:bodyPr>
          <a:lstStyle/>
          <a:p>
            <a:pPr marL="0" marR="0" lvl="0" indent="0" algn="l" defTabSz="859627" rtl="0" eaLnBrk="1" fontAlgn="auto" latinLnBrk="0" hangingPunct="1">
              <a:lnSpc>
                <a:spcPts val="2987"/>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956F6"/>
                </a:solidFill>
                <a:effectLst/>
                <a:uLnTx/>
                <a:uFillTx/>
                <a:latin typeface="Tahoma" panose="020B0604030504040204" pitchFamily="34" charset="0"/>
                <a:ea typeface="Tahoma" panose="020B0604030504040204" pitchFamily="34" charset="0"/>
                <a:cs typeface="Tahoma" panose="020B0604030504040204" pitchFamily="34" charset="0"/>
              </a:rPr>
              <a:t>Principaux motifs de renvoi</a:t>
            </a:r>
          </a:p>
        </p:txBody>
      </p:sp>
      <p:grpSp>
        <p:nvGrpSpPr>
          <p:cNvPr id="9" name="Group 8"/>
          <p:cNvGrpSpPr/>
          <p:nvPr/>
        </p:nvGrpSpPr>
        <p:grpSpPr>
          <a:xfrm>
            <a:off x="345872" y="4419600"/>
            <a:ext cx="6166255" cy="4964061"/>
            <a:chOff x="269060" y="4665678"/>
            <a:chExt cx="6166255" cy="4964061"/>
          </a:xfrm>
          <a:solidFill>
            <a:srgbClr val="F0F2F7"/>
          </a:solidFill>
        </p:grpSpPr>
        <p:sp>
          <p:nvSpPr>
            <p:cNvPr id="10" name="Oval 9"/>
            <p:cNvSpPr/>
            <p:nvPr/>
          </p:nvSpPr>
          <p:spPr>
            <a:xfrm>
              <a:off x="2612547" y="5883690"/>
              <a:ext cx="1480505" cy="1480505"/>
            </a:xfrm>
            <a:prstGeom prst="ellipse">
              <a:avLst/>
            </a:prstGeom>
            <a:solidFill>
              <a:srgbClr val="68A4AC"/>
            </a:solid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5">
                <a:alpha val="50000"/>
                <a:hueOff val="0"/>
                <a:satOff val="0"/>
                <a:lumOff val="0"/>
                <a:alphaOff val="0"/>
              </a:schemeClr>
            </a:fillRef>
            <a:effectRef idx="0">
              <a:schemeClr val="accent5">
                <a:alpha val="50000"/>
                <a:hueOff val="0"/>
                <a:satOff val="0"/>
                <a:lumOff val="0"/>
                <a:alphaOff val="0"/>
              </a:schemeClr>
            </a:effectRef>
            <a:fontRef idx="minor">
              <a:schemeClr val="tx1"/>
            </a:fontRef>
          </p:style>
          <p:txBody>
            <a:bodyPr/>
            <a:lstStyle/>
            <a:p>
              <a:endParaRPr lang="en-CA"/>
            </a:p>
          </p:txBody>
        </p:sp>
        <p:sp>
          <p:nvSpPr>
            <p:cNvPr id="11" name="Freeform 10"/>
            <p:cNvSpPr/>
            <p:nvPr/>
          </p:nvSpPr>
          <p:spPr>
            <a:xfrm>
              <a:off x="2453096" y="4665678"/>
              <a:ext cx="1850631" cy="1008126"/>
            </a:xfrm>
            <a:custGeom>
              <a:avLst/>
              <a:gdLst>
                <a:gd name="connsiteX0" fmla="*/ 0 w 1850631"/>
                <a:gd name="connsiteY0" fmla="*/ 0 h 1008126"/>
                <a:gd name="connsiteX1" fmla="*/ 1850631 w 1850631"/>
                <a:gd name="connsiteY1" fmla="*/ 0 h 1008126"/>
                <a:gd name="connsiteX2" fmla="*/ 1850631 w 1850631"/>
                <a:gd name="connsiteY2" fmla="*/ 1008126 h 1008126"/>
                <a:gd name="connsiteX3" fmla="*/ 0 w 1850631"/>
                <a:gd name="connsiteY3" fmla="*/ 1008126 h 1008126"/>
                <a:gd name="connsiteX4" fmla="*/ 0 w 1850631"/>
                <a:gd name="connsiteY4" fmla="*/ 0 h 1008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0631" h="1008126">
                  <a:moveTo>
                    <a:pt x="0" y="0"/>
                  </a:moveTo>
                  <a:lnTo>
                    <a:pt x="1850631" y="0"/>
                  </a:lnTo>
                  <a:lnTo>
                    <a:pt x="1850631" y="1008126"/>
                  </a:lnTo>
                  <a:lnTo>
                    <a:pt x="0" y="1008126"/>
                  </a:lnTo>
                  <a:lnTo>
                    <a:pt x="0" y="0"/>
                  </a:lnTo>
                  <a:close/>
                </a:path>
              </a:pathLst>
            </a:custGeom>
            <a:grp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Mise en relation avec des ressources communautaires (CLSC, programmes de distribution alimentaire, services de santé mentale, aide juridique, etc.)</a:t>
              </a:r>
              <a:endParaRPr kumimoji="0" lang="fr-CA" sz="12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endParaRPr>
            </a:p>
          </p:txBody>
        </p:sp>
        <p:sp>
          <p:nvSpPr>
            <p:cNvPr id="12" name="Oval 11"/>
            <p:cNvSpPr/>
            <p:nvPr/>
          </p:nvSpPr>
          <p:spPr>
            <a:xfrm>
              <a:off x="3093094" y="6161164"/>
              <a:ext cx="1480505" cy="1480505"/>
            </a:xfrm>
            <a:prstGeom prst="ellipse">
              <a:avLst/>
            </a:prstGeom>
            <a:solidFill>
              <a:srgbClr val="68A4AC"/>
            </a:solid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5">
                <a:alpha val="50000"/>
                <a:hueOff val="0"/>
                <a:satOff val="0"/>
                <a:lumOff val="0"/>
                <a:alphaOff val="0"/>
              </a:schemeClr>
            </a:fillRef>
            <a:effectRef idx="0">
              <a:schemeClr val="accent5">
                <a:alpha val="50000"/>
                <a:hueOff val="0"/>
                <a:satOff val="0"/>
                <a:lumOff val="0"/>
                <a:alphaOff val="0"/>
              </a:schemeClr>
            </a:effectRef>
            <a:fontRef idx="minor">
              <a:schemeClr val="tx1"/>
            </a:fontRef>
          </p:style>
          <p:txBody>
            <a:bodyPr/>
            <a:lstStyle/>
            <a:p>
              <a:endParaRPr lang="en-CA"/>
            </a:p>
          </p:txBody>
        </p:sp>
        <p:sp>
          <p:nvSpPr>
            <p:cNvPr id="13" name="Freeform 12"/>
            <p:cNvSpPr/>
            <p:nvPr/>
          </p:nvSpPr>
          <p:spPr>
            <a:xfrm>
              <a:off x="4681534" y="5673804"/>
              <a:ext cx="1612668" cy="1117355"/>
            </a:xfrm>
            <a:custGeom>
              <a:avLst/>
              <a:gdLst>
                <a:gd name="connsiteX0" fmla="*/ 0 w 1753781"/>
                <a:gd name="connsiteY0" fmla="*/ 0 h 1104138"/>
                <a:gd name="connsiteX1" fmla="*/ 1753781 w 1753781"/>
                <a:gd name="connsiteY1" fmla="*/ 0 h 1104138"/>
                <a:gd name="connsiteX2" fmla="*/ 1753781 w 1753781"/>
                <a:gd name="connsiteY2" fmla="*/ 1104138 h 1104138"/>
                <a:gd name="connsiteX3" fmla="*/ 0 w 1753781"/>
                <a:gd name="connsiteY3" fmla="*/ 1104138 h 1104138"/>
                <a:gd name="connsiteX4" fmla="*/ 0 w 1753781"/>
                <a:gd name="connsiteY4" fmla="*/ 0 h 110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3781" h="1104138">
                  <a:moveTo>
                    <a:pt x="0" y="0"/>
                  </a:moveTo>
                  <a:lnTo>
                    <a:pt x="1753781" y="0"/>
                  </a:lnTo>
                  <a:lnTo>
                    <a:pt x="1753781" y="1104138"/>
                  </a:lnTo>
                  <a:lnTo>
                    <a:pt x="0" y="1104138"/>
                  </a:lnTo>
                  <a:lnTo>
                    <a:pt x="0" y="0"/>
                  </a:lnTo>
                  <a:close/>
                </a:path>
              </a:pathLst>
            </a:custGeom>
            <a:grp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Trouver un logement abordable</a:t>
              </a:r>
              <a:endParaRPr kumimoji="0" lang="fr-CA" sz="12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endParaRPr>
            </a:p>
          </p:txBody>
        </p:sp>
        <p:sp>
          <p:nvSpPr>
            <p:cNvPr id="14" name="Oval 13"/>
            <p:cNvSpPr/>
            <p:nvPr/>
          </p:nvSpPr>
          <p:spPr>
            <a:xfrm>
              <a:off x="3093094" y="6716114"/>
              <a:ext cx="1480505" cy="1480505"/>
            </a:xfrm>
            <a:prstGeom prst="ellipse">
              <a:avLst/>
            </a:prstGeom>
            <a:solidFill>
              <a:srgbClr val="68A4AC"/>
            </a:solid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5">
                <a:alpha val="50000"/>
                <a:hueOff val="0"/>
                <a:satOff val="0"/>
                <a:lumOff val="0"/>
                <a:alphaOff val="0"/>
              </a:schemeClr>
            </a:fillRef>
            <a:effectRef idx="0">
              <a:schemeClr val="accent5">
                <a:alpha val="50000"/>
                <a:hueOff val="0"/>
                <a:satOff val="0"/>
                <a:lumOff val="0"/>
                <a:alphaOff val="0"/>
              </a:schemeClr>
            </a:effectRef>
            <a:fontRef idx="minor">
              <a:schemeClr val="tx1"/>
            </a:fontRef>
          </p:style>
          <p:txBody>
            <a:bodyPr/>
            <a:lstStyle/>
            <a:p>
              <a:endParaRPr lang="en-CA"/>
            </a:p>
          </p:txBody>
        </p:sp>
        <p:sp>
          <p:nvSpPr>
            <p:cNvPr id="15" name="Freeform 14"/>
            <p:cNvSpPr/>
            <p:nvPr/>
          </p:nvSpPr>
          <p:spPr>
            <a:xfrm>
              <a:off x="4681534" y="7579742"/>
              <a:ext cx="1753781" cy="1233754"/>
            </a:xfrm>
            <a:custGeom>
              <a:avLst/>
              <a:gdLst>
                <a:gd name="connsiteX0" fmla="*/ 0 w 1753781"/>
                <a:gd name="connsiteY0" fmla="*/ 0 h 1233754"/>
                <a:gd name="connsiteX1" fmla="*/ 1753781 w 1753781"/>
                <a:gd name="connsiteY1" fmla="*/ 0 h 1233754"/>
                <a:gd name="connsiteX2" fmla="*/ 1753781 w 1753781"/>
                <a:gd name="connsiteY2" fmla="*/ 1233754 h 1233754"/>
                <a:gd name="connsiteX3" fmla="*/ 0 w 1753781"/>
                <a:gd name="connsiteY3" fmla="*/ 1233754 h 1233754"/>
                <a:gd name="connsiteX4" fmla="*/ 0 w 1753781"/>
                <a:gd name="connsiteY4" fmla="*/ 0 h 1233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3781" h="1233754">
                  <a:moveTo>
                    <a:pt x="0" y="0"/>
                  </a:moveTo>
                  <a:lnTo>
                    <a:pt x="1753781" y="0"/>
                  </a:lnTo>
                  <a:lnTo>
                    <a:pt x="1753781" y="1233754"/>
                  </a:lnTo>
                  <a:lnTo>
                    <a:pt x="0" y="1233754"/>
                  </a:lnTo>
                  <a:lnTo>
                    <a:pt x="0" y="0"/>
                  </a:lnTo>
                  <a:close/>
                </a:path>
              </a:pathLst>
            </a:custGeom>
            <a:grp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Remplir les documents relatifs à l'aide sociale, aux allocations familiales, à l'impôt sur le revenu, à la carte d'assurance-maladie, etc.</a:t>
              </a:r>
              <a:endParaRPr kumimoji="0" lang="fr-CA" sz="12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endParaRPr>
            </a:p>
          </p:txBody>
        </p:sp>
        <p:sp>
          <p:nvSpPr>
            <p:cNvPr id="16" name="Oval 15"/>
            <p:cNvSpPr/>
            <p:nvPr/>
          </p:nvSpPr>
          <p:spPr>
            <a:xfrm>
              <a:off x="2612547" y="6994068"/>
              <a:ext cx="1480505" cy="1480505"/>
            </a:xfrm>
            <a:prstGeom prst="ellipse">
              <a:avLst/>
            </a:prstGeom>
            <a:solidFill>
              <a:srgbClr val="68A4AC"/>
            </a:solid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5">
                <a:alpha val="50000"/>
                <a:hueOff val="0"/>
                <a:satOff val="0"/>
                <a:lumOff val="0"/>
                <a:alphaOff val="0"/>
              </a:schemeClr>
            </a:fillRef>
            <a:effectRef idx="0">
              <a:schemeClr val="accent5">
                <a:alpha val="50000"/>
                <a:hueOff val="0"/>
                <a:satOff val="0"/>
                <a:lumOff val="0"/>
                <a:alphaOff val="0"/>
              </a:schemeClr>
            </a:effectRef>
            <a:fontRef idx="minor">
              <a:schemeClr val="tx1"/>
            </a:fontRef>
          </p:style>
          <p:txBody>
            <a:bodyPr/>
            <a:lstStyle/>
            <a:p>
              <a:endParaRPr lang="en-CA"/>
            </a:p>
          </p:txBody>
        </p:sp>
        <p:sp>
          <p:nvSpPr>
            <p:cNvPr id="17" name="Freeform 16"/>
            <p:cNvSpPr/>
            <p:nvPr/>
          </p:nvSpPr>
          <p:spPr>
            <a:xfrm>
              <a:off x="2508430" y="8561978"/>
              <a:ext cx="1795297" cy="1067761"/>
            </a:xfrm>
            <a:custGeom>
              <a:avLst/>
              <a:gdLst>
                <a:gd name="connsiteX0" fmla="*/ 0 w 1850631"/>
                <a:gd name="connsiteY0" fmla="*/ 0 h 1008126"/>
                <a:gd name="connsiteX1" fmla="*/ 1850631 w 1850631"/>
                <a:gd name="connsiteY1" fmla="*/ 0 h 1008126"/>
                <a:gd name="connsiteX2" fmla="*/ 1850631 w 1850631"/>
                <a:gd name="connsiteY2" fmla="*/ 1008126 h 1008126"/>
                <a:gd name="connsiteX3" fmla="*/ 0 w 1850631"/>
                <a:gd name="connsiteY3" fmla="*/ 1008126 h 1008126"/>
                <a:gd name="connsiteX4" fmla="*/ 0 w 1850631"/>
                <a:gd name="connsiteY4" fmla="*/ 0 h 1008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0631" h="1008126">
                  <a:moveTo>
                    <a:pt x="0" y="0"/>
                  </a:moveTo>
                  <a:lnTo>
                    <a:pt x="1850631" y="0"/>
                  </a:lnTo>
                  <a:lnTo>
                    <a:pt x="1850631" y="1008126"/>
                  </a:lnTo>
                  <a:lnTo>
                    <a:pt x="0" y="1008126"/>
                  </a:lnTo>
                  <a:lnTo>
                    <a:pt x="0" y="0"/>
                  </a:lnTo>
                  <a:close/>
                </a:path>
              </a:pathLst>
            </a:custGeom>
            <a:grp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Budgétisation</a:t>
              </a:r>
              <a:endParaRPr kumimoji="0" lang="fr-CA" sz="14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endParaRPr>
            </a:p>
          </p:txBody>
        </p:sp>
        <p:sp>
          <p:nvSpPr>
            <p:cNvPr id="18" name="Oval 17"/>
            <p:cNvSpPr/>
            <p:nvPr/>
          </p:nvSpPr>
          <p:spPr>
            <a:xfrm>
              <a:off x="2132000" y="6716114"/>
              <a:ext cx="1480505" cy="1480505"/>
            </a:xfrm>
            <a:prstGeom prst="ellipse">
              <a:avLst/>
            </a:prstGeom>
            <a:solidFill>
              <a:srgbClr val="68A4AC"/>
            </a:solid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5">
                <a:alpha val="50000"/>
                <a:hueOff val="0"/>
                <a:satOff val="0"/>
                <a:lumOff val="0"/>
                <a:alphaOff val="0"/>
              </a:schemeClr>
            </a:fillRef>
            <a:effectRef idx="0">
              <a:schemeClr val="accent5">
                <a:alpha val="50000"/>
                <a:hueOff val="0"/>
                <a:satOff val="0"/>
                <a:lumOff val="0"/>
                <a:alphaOff val="0"/>
              </a:schemeClr>
            </a:effectRef>
            <a:fontRef idx="minor">
              <a:schemeClr val="tx1"/>
            </a:fontRef>
          </p:style>
          <p:txBody>
            <a:bodyPr/>
            <a:lstStyle/>
            <a:p>
              <a:endParaRPr lang="en-CA"/>
            </a:p>
          </p:txBody>
        </p:sp>
        <p:sp>
          <p:nvSpPr>
            <p:cNvPr id="19" name="Freeform 18"/>
            <p:cNvSpPr/>
            <p:nvPr/>
          </p:nvSpPr>
          <p:spPr>
            <a:xfrm>
              <a:off x="269060" y="7507594"/>
              <a:ext cx="1650888" cy="1149238"/>
            </a:xfrm>
            <a:custGeom>
              <a:avLst/>
              <a:gdLst>
                <a:gd name="connsiteX0" fmla="*/ 0 w 1753781"/>
                <a:gd name="connsiteY0" fmla="*/ 0 h 1233754"/>
                <a:gd name="connsiteX1" fmla="*/ 1753781 w 1753781"/>
                <a:gd name="connsiteY1" fmla="*/ 0 h 1233754"/>
                <a:gd name="connsiteX2" fmla="*/ 1753781 w 1753781"/>
                <a:gd name="connsiteY2" fmla="*/ 1233754 h 1233754"/>
                <a:gd name="connsiteX3" fmla="*/ 0 w 1753781"/>
                <a:gd name="connsiteY3" fmla="*/ 1233754 h 1233754"/>
                <a:gd name="connsiteX4" fmla="*/ 0 w 1753781"/>
                <a:gd name="connsiteY4" fmla="*/ 0 h 1233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3781" h="1233754">
                  <a:moveTo>
                    <a:pt x="0" y="0"/>
                  </a:moveTo>
                  <a:lnTo>
                    <a:pt x="1753781" y="0"/>
                  </a:lnTo>
                  <a:lnTo>
                    <a:pt x="1753781" y="1233754"/>
                  </a:lnTo>
                  <a:lnTo>
                    <a:pt x="0" y="1233754"/>
                  </a:lnTo>
                  <a:lnTo>
                    <a:pt x="0" y="0"/>
                  </a:lnTo>
                  <a:close/>
                </a:path>
              </a:pathLst>
            </a:custGeom>
            <a:grp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Parentalité - développement de l'enfant, routines, structure et discipline.</a:t>
              </a:r>
              <a:endParaRPr kumimoji="0" lang="fr-CA" sz="12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endParaRPr>
            </a:p>
          </p:txBody>
        </p:sp>
        <p:sp>
          <p:nvSpPr>
            <p:cNvPr id="20" name="Oval 19"/>
            <p:cNvSpPr/>
            <p:nvPr/>
          </p:nvSpPr>
          <p:spPr>
            <a:xfrm>
              <a:off x="2132000" y="6161164"/>
              <a:ext cx="1480505" cy="1480505"/>
            </a:xfrm>
            <a:prstGeom prst="ellipse">
              <a:avLst/>
            </a:prstGeom>
            <a:solidFill>
              <a:srgbClr val="68A4AC"/>
            </a:solid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5">
                <a:alpha val="50000"/>
                <a:hueOff val="0"/>
                <a:satOff val="0"/>
                <a:lumOff val="0"/>
                <a:alphaOff val="0"/>
              </a:schemeClr>
            </a:fillRef>
            <a:effectRef idx="0">
              <a:schemeClr val="accent5">
                <a:alpha val="50000"/>
                <a:hueOff val="0"/>
                <a:satOff val="0"/>
                <a:lumOff val="0"/>
                <a:alphaOff val="0"/>
              </a:schemeClr>
            </a:effectRef>
            <a:fontRef idx="minor">
              <a:schemeClr val="tx1"/>
            </a:fontRef>
          </p:style>
          <p:txBody>
            <a:bodyPr/>
            <a:lstStyle/>
            <a:p>
              <a:endParaRPr lang="en-CA"/>
            </a:p>
          </p:txBody>
        </p:sp>
        <p:sp>
          <p:nvSpPr>
            <p:cNvPr id="21" name="Freeform 20"/>
            <p:cNvSpPr/>
            <p:nvPr/>
          </p:nvSpPr>
          <p:spPr>
            <a:xfrm>
              <a:off x="269060" y="5808678"/>
              <a:ext cx="1650888" cy="1092738"/>
            </a:xfrm>
            <a:custGeom>
              <a:avLst/>
              <a:gdLst>
                <a:gd name="connsiteX0" fmla="*/ 0 w 1753781"/>
                <a:gd name="connsiteY0" fmla="*/ 0 h 1233754"/>
                <a:gd name="connsiteX1" fmla="*/ 1753781 w 1753781"/>
                <a:gd name="connsiteY1" fmla="*/ 0 h 1233754"/>
                <a:gd name="connsiteX2" fmla="*/ 1753781 w 1753781"/>
                <a:gd name="connsiteY2" fmla="*/ 1233754 h 1233754"/>
                <a:gd name="connsiteX3" fmla="*/ 0 w 1753781"/>
                <a:gd name="connsiteY3" fmla="*/ 1233754 h 1233754"/>
                <a:gd name="connsiteX4" fmla="*/ 0 w 1753781"/>
                <a:gd name="connsiteY4" fmla="*/ 0 h 1233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3781" h="1233754">
                  <a:moveTo>
                    <a:pt x="0" y="0"/>
                  </a:moveTo>
                  <a:lnTo>
                    <a:pt x="1753781" y="0"/>
                  </a:lnTo>
                  <a:lnTo>
                    <a:pt x="1753781" y="1233754"/>
                  </a:lnTo>
                  <a:lnTo>
                    <a:pt x="0" y="1233754"/>
                  </a:lnTo>
                  <a:lnTo>
                    <a:pt x="0" y="0"/>
                  </a:lnTo>
                  <a:close/>
                </a:path>
              </a:pathLst>
            </a:custGeom>
            <a:grp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Accompagnement et plaidoyer </a:t>
              </a:r>
              <a:endParaRPr kumimoji="0" lang="fr-CA" sz="12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endParaRPr>
            </a:p>
          </p:txBody>
        </p:sp>
      </p:grpSp>
      <p:sp>
        <p:nvSpPr>
          <p:cNvPr id="8" name="Slide Number Placeholder 7"/>
          <p:cNvSpPr>
            <a:spLocks noGrp="1"/>
          </p:cNvSpPr>
          <p:nvPr>
            <p:ph type="sldNum" sz="quarter" idx="12"/>
          </p:nvPr>
        </p:nvSpPr>
        <p:spPr>
          <a:xfrm>
            <a:off x="4693942" y="9481004"/>
            <a:ext cx="1882588" cy="359593"/>
          </a:xfrm>
        </p:spPr>
        <p:txBody>
          <a:bodyPr/>
          <a:lstStyle/>
          <a:p>
            <a:pPr marL="0" marR="0" lvl="0" indent="0" algn="r" defTabSz="8596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27</a:t>
            </a:r>
          </a:p>
        </p:txBody>
      </p:sp>
      <p:graphicFrame>
        <p:nvGraphicFramePr>
          <p:cNvPr id="23" name="Chart 22"/>
          <p:cNvGraphicFramePr>
            <a:graphicFrameLocks/>
          </p:cNvGraphicFramePr>
          <p:nvPr>
            <p:extLst>
              <p:ext uri="{D42A27DB-BD31-4B8C-83A1-F6EECF244321}">
                <p14:modId xmlns:p14="http://schemas.microsoft.com/office/powerpoint/2010/main" val="413254502"/>
              </p:ext>
            </p:extLst>
          </p:nvPr>
        </p:nvGraphicFramePr>
        <p:xfrm>
          <a:off x="345872" y="944028"/>
          <a:ext cx="3159327" cy="2438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789642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amily portraits at North Beach Plantation with a previous wedding couple"/>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0"/>
            <a:ext cx="6858000" cy="9906000"/>
          </a:xfrm>
          <a:prstGeom prst="rect">
            <a:avLst/>
          </a:prstGeom>
          <a:effectLst>
            <a:reflection stA="31000" endPos="65000" dist="50800" dir="5400000" sy="-100000" algn="bl" rotWithShape="0"/>
          </a:effectLst>
        </p:spPr>
      </p:pic>
      <p:sp>
        <p:nvSpPr>
          <p:cNvPr id="3" name="TextBox 5"/>
          <p:cNvSpPr txBox="1"/>
          <p:nvPr/>
        </p:nvSpPr>
        <p:spPr>
          <a:xfrm>
            <a:off x="533400" y="512462"/>
            <a:ext cx="5105400" cy="384721"/>
          </a:xfrm>
          <a:prstGeom prst="rect">
            <a:avLst/>
          </a:prstGeom>
        </p:spPr>
        <p:txBody>
          <a:bodyPr wrap="square" lIns="0" tIns="0" rIns="0" bIns="0" rtlCol="0" anchor="t">
            <a:spAutoFit/>
          </a:bodyPr>
          <a:lstStyle/>
          <a:p>
            <a:pPr marL="0" marR="0" lvl="0" indent="0" algn="l" defTabSz="859627" rtl="0" eaLnBrk="1" fontAlgn="auto" latinLnBrk="0" hangingPunct="1">
              <a:lnSpc>
                <a:spcPts val="2987"/>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956F6"/>
                </a:solidFill>
                <a:effectLst/>
                <a:uLnTx/>
                <a:uFillTx/>
                <a:latin typeface="Tahoma" panose="020B0604030504040204" pitchFamily="34" charset="0"/>
                <a:ea typeface="Tahoma" panose="020B0604030504040204" pitchFamily="34" charset="0"/>
                <a:cs typeface="Tahoma" panose="020B0604030504040204" pitchFamily="34" charset="0"/>
              </a:rPr>
              <a:t>Le rôle des pères dans le programme de l'AF </a:t>
            </a:r>
          </a:p>
        </p:txBody>
      </p:sp>
      <p:graphicFrame>
        <p:nvGraphicFramePr>
          <p:cNvPr id="5" name="Diagram 4"/>
          <p:cNvGraphicFramePr/>
          <p:nvPr/>
        </p:nvGraphicFramePr>
        <p:xfrm>
          <a:off x="12700" y="1859692"/>
          <a:ext cx="6629400" cy="6934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Slide Number Placeholder 6"/>
          <p:cNvSpPr>
            <a:spLocks noGrp="1"/>
          </p:cNvSpPr>
          <p:nvPr>
            <p:ph type="sldNum" sz="quarter" idx="12"/>
          </p:nvPr>
        </p:nvSpPr>
        <p:spPr>
          <a:xfrm>
            <a:off x="4937312" y="9546407"/>
            <a:ext cx="1882588" cy="359593"/>
          </a:xfrm>
        </p:spPr>
        <p:txBody>
          <a:bodyPr/>
          <a:lstStyle/>
          <a:p>
            <a:pPr marL="0" marR="0" lvl="0" indent="0" algn="r" defTabSz="8596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28</a:t>
            </a:r>
          </a:p>
        </p:txBody>
      </p:sp>
    </p:spTree>
    <p:extLst>
      <p:ext uri="{BB962C8B-B14F-4D97-AF65-F5344CB8AC3E}">
        <p14:creationId xmlns:p14="http://schemas.microsoft.com/office/powerpoint/2010/main" val="10873577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p:cNvSpPr txBox="1"/>
          <p:nvPr/>
        </p:nvSpPr>
        <p:spPr>
          <a:xfrm>
            <a:off x="609600" y="720239"/>
            <a:ext cx="4647882" cy="341184"/>
          </a:xfrm>
          <a:prstGeom prst="rect">
            <a:avLst/>
          </a:prstGeom>
        </p:spPr>
        <p:txBody>
          <a:bodyPr wrap="square" lIns="0" tIns="0" rIns="0" bIns="0" rtlCol="0" anchor="t">
            <a:spAutoFit/>
          </a:bodyPr>
          <a:lstStyle/>
          <a:p>
            <a:pPr marL="0" marR="0" lvl="0" indent="0" algn="l" defTabSz="859627" rtl="0" eaLnBrk="1" fontAlgn="auto" latinLnBrk="0" hangingPunct="1">
              <a:lnSpc>
                <a:spcPts val="2987"/>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956F6"/>
                </a:solidFill>
                <a:effectLst/>
                <a:uLnTx/>
                <a:uFillTx/>
                <a:latin typeface="Tahoma" panose="020B0604030504040204" pitchFamily="34" charset="0"/>
                <a:ea typeface="Tahoma" panose="020B0604030504040204" pitchFamily="34" charset="0"/>
                <a:cs typeface="Tahoma" panose="020B0604030504040204" pitchFamily="34" charset="0"/>
              </a:rPr>
              <a:t>Continuum de services</a:t>
            </a:r>
          </a:p>
        </p:txBody>
      </p:sp>
      <p:graphicFrame>
        <p:nvGraphicFramePr>
          <p:cNvPr id="11" name="Diagram 10"/>
          <p:cNvGraphicFramePr/>
          <p:nvPr/>
        </p:nvGraphicFramePr>
        <p:xfrm>
          <a:off x="410767" y="3932578"/>
          <a:ext cx="6180531" cy="160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2" name="Diagram 11"/>
          <p:cNvGraphicFramePr/>
          <p:nvPr/>
        </p:nvGraphicFramePr>
        <p:xfrm>
          <a:off x="328217" y="5837590"/>
          <a:ext cx="6155131" cy="116955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5" name="Diagram 14"/>
          <p:cNvGraphicFramePr/>
          <p:nvPr/>
        </p:nvGraphicFramePr>
        <p:xfrm>
          <a:off x="328217" y="7585498"/>
          <a:ext cx="6193231" cy="672577"/>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pSp>
        <p:nvGrpSpPr>
          <p:cNvPr id="16" name="Group 5"/>
          <p:cNvGrpSpPr/>
          <p:nvPr/>
        </p:nvGrpSpPr>
        <p:grpSpPr>
          <a:xfrm>
            <a:off x="-1" y="9296400"/>
            <a:ext cx="6858001" cy="469916"/>
            <a:chOff x="0" y="0"/>
            <a:chExt cx="3756906" cy="254273"/>
          </a:xfrm>
          <a:solidFill>
            <a:srgbClr val="68A4AC"/>
          </a:solidFill>
        </p:grpSpPr>
        <p:sp>
          <p:nvSpPr>
            <p:cNvPr id="17" name="Freeform 6"/>
            <p:cNvSpPr/>
            <p:nvPr/>
          </p:nvSpPr>
          <p:spPr>
            <a:xfrm>
              <a:off x="0" y="0"/>
              <a:ext cx="3756906" cy="254273"/>
            </a:xfrm>
            <a:custGeom>
              <a:avLst/>
              <a:gdLst/>
              <a:ahLst/>
              <a:cxnLst/>
              <a:rect l="l" t="t" r="r" b="b"/>
              <a:pathLst>
                <a:path w="3756906" h="254273">
                  <a:moveTo>
                    <a:pt x="0" y="0"/>
                  </a:moveTo>
                  <a:lnTo>
                    <a:pt x="3756906" y="0"/>
                  </a:lnTo>
                  <a:lnTo>
                    <a:pt x="3756906" y="254273"/>
                  </a:lnTo>
                  <a:lnTo>
                    <a:pt x="0" y="254273"/>
                  </a:lnTo>
                  <a:close/>
                </a:path>
              </a:pathLst>
            </a:custGeom>
            <a:grpFill/>
          </p:spPr>
          <p:txBody>
            <a:bodyPr/>
            <a:lstStyle/>
            <a:p>
              <a:endParaRPr lang="en-CA"/>
            </a:p>
          </p:txBody>
        </p:sp>
      </p:grpSp>
      <p:sp>
        <p:nvSpPr>
          <p:cNvPr id="5" name="Slide Number Placeholder 4"/>
          <p:cNvSpPr>
            <a:spLocks noGrp="1"/>
          </p:cNvSpPr>
          <p:nvPr>
            <p:ph type="sldNum" sz="quarter" idx="12"/>
          </p:nvPr>
        </p:nvSpPr>
        <p:spPr>
          <a:xfrm>
            <a:off x="4914094" y="9406723"/>
            <a:ext cx="1882588" cy="359593"/>
          </a:xfrm>
        </p:spPr>
        <p:txBody>
          <a:bodyPr/>
          <a:lstStyle/>
          <a:p>
            <a:pPr marL="0" marR="0" lvl="0" indent="0" algn="r" defTabSz="8596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29</a:t>
            </a:r>
          </a:p>
        </p:txBody>
      </p:sp>
      <p:cxnSp>
        <p:nvCxnSpPr>
          <p:cNvPr id="4" name="Straight Arrow Connector 3"/>
          <p:cNvCxnSpPr/>
          <p:nvPr/>
        </p:nvCxnSpPr>
        <p:spPr>
          <a:xfrm>
            <a:off x="2209800" y="3187700"/>
            <a:ext cx="304800" cy="0"/>
          </a:xfrm>
          <a:prstGeom prst="straightConnector1">
            <a:avLst/>
          </a:prstGeom>
          <a:ln w="38100">
            <a:tailEnd type="triangle"/>
          </a:ln>
        </p:spPr>
        <p:style>
          <a:lnRef idx="2">
            <a:schemeClr val="accent5"/>
          </a:lnRef>
          <a:fillRef idx="0">
            <a:schemeClr val="accent5"/>
          </a:fillRef>
          <a:effectRef idx="1">
            <a:schemeClr val="accent5"/>
          </a:effectRef>
          <a:fontRef idx="minor">
            <a:schemeClr val="tx1"/>
          </a:fontRef>
        </p:style>
      </p:cxnSp>
      <p:cxnSp>
        <p:nvCxnSpPr>
          <p:cNvPr id="36" name="Straight Arrow Connector 35"/>
          <p:cNvCxnSpPr/>
          <p:nvPr/>
        </p:nvCxnSpPr>
        <p:spPr>
          <a:xfrm>
            <a:off x="4267200" y="3200400"/>
            <a:ext cx="304800" cy="0"/>
          </a:xfrm>
          <a:prstGeom prst="straightConnector1">
            <a:avLst/>
          </a:prstGeom>
          <a:ln w="38100">
            <a:tailEnd type="triangle"/>
          </a:ln>
        </p:spPr>
        <p:style>
          <a:lnRef idx="2">
            <a:schemeClr val="accent5"/>
          </a:lnRef>
          <a:fillRef idx="0">
            <a:schemeClr val="accent5"/>
          </a:fillRef>
          <a:effectRef idx="1">
            <a:schemeClr val="accent5"/>
          </a:effectRef>
          <a:fontRef idx="minor">
            <a:schemeClr val="tx1"/>
          </a:fontRef>
        </p:style>
      </p:cxnSp>
      <p:grpSp>
        <p:nvGrpSpPr>
          <p:cNvPr id="39" name="Group 38"/>
          <p:cNvGrpSpPr/>
          <p:nvPr/>
        </p:nvGrpSpPr>
        <p:grpSpPr>
          <a:xfrm>
            <a:off x="14882" y="1526862"/>
            <a:ext cx="6781800" cy="2100904"/>
            <a:chOff x="14882" y="1526862"/>
            <a:chExt cx="6781800" cy="2100904"/>
          </a:xfrm>
        </p:grpSpPr>
        <p:graphicFrame>
          <p:nvGraphicFramePr>
            <p:cNvPr id="9" name="Diagram 8"/>
            <p:cNvGraphicFramePr/>
            <p:nvPr/>
          </p:nvGraphicFramePr>
          <p:xfrm>
            <a:off x="14882" y="1526862"/>
            <a:ext cx="6781800" cy="2100904"/>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37" name="Rectangle 36"/>
            <p:cNvSpPr/>
            <p:nvPr/>
          </p:nvSpPr>
          <p:spPr>
            <a:xfrm flipV="1">
              <a:off x="3352801" y="2592371"/>
              <a:ext cx="2351682" cy="180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9627" rtl="0" eaLnBrk="1" fontAlgn="auto" latinLnBrk="0" hangingPunct="1">
                <a:lnSpc>
                  <a:spcPct val="100000"/>
                </a:lnSpc>
                <a:spcBef>
                  <a:spcPts val="0"/>
                </a:spcBef>
                <a:spcAft>
                  <a:spcPts val="0"/>
                </a:spcAft>
                <a:buClrTx/>
                <a:buSzTx/>
                <a:buFontTx/>
                <a:buNone/>
                <a:tabLst/>
                <a:defRPr/>
              </a:pPr>
              <a:endParaRPr kumimoji="0" lang="en-US" sz="1692"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p:cNvSpPr/>
            <p:nvPr/>
          </p:nvSpPr>
          <p:spPr>
            <a:xfrm flipV="1">
              <a:off x="3428999" y="2446878"/>
              <a:ext cx="2351682" cy="180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9627" rtl="0" eaLnBrk="1" fontAlgn="auto" latinLnBrk="0" hangingPunct="1">
                <a:lnSpc>
                  <a:spcPct val="100000"/>
                </a:lnSpc>
                <a:spcBef>
                  <a:spcPts val="0"/>
                </a:spcBef>
                <a:spcAft>
                  <a:spcPts val="0"/>
                </a:spcAft>
                <a:buClrTx/>
                <a:buSzTx/>
                <a:buFontTx/>
                <a:buNone/>
                <a:tabLst/>
                <a:defRPr/>
              </a:pPr>
              <a:endParaRPr kumimoji="0" lang="en-US" sz="1692"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42368633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67482" y="1547364"/>
            <a:ext cx="5293518" cy="334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683" tIns="41342" rIns="82683" bIns="41342" numCol="1" spcCol="0" rtlCol="0" fromWordArt="0" anchor="ctr" anchorCtr="0" forceAA="0" compatLnSpc="1">
            <a:prstTxWarp prst="textNoShape">
              <a:avLst/>
            </a:prstTxWarp>
            <a:noAutofit/>
          </a:bodyPr>
          <a:lstStyle/>
          <a:p>
            <a:pPr algn="just"/>
            <a:r>
              <a:rPr lang="en-US" sz="1800" dirty="0">
                <a:solidFill>
                  <a:srgbClr val="6956F6"/>
                </a:solidFill>
                <a:latin typeface="Tahoma" panose="020B0604030504040204" pitchFamily="34" charset="0"/>
                <a:ea typeface="Tahoma" panose="020B0604030504040204" pitchFamily="34" charset="0"/>
                <a:cs typeface="Tahoma" panose="020B0604030504040204" pitchFamily="34" charset="0"/>
              </a:rPr>
              <a:t>Message de la </a:t>
            </a:r>
            <a:r>
              <a:rPr lang="en-US" sz="1800" dirty="0" err="1">
                <a:solidFill>
                  <a:srgbClr val="6956F6"/>
                </a:solidFill>
                <a:latin typeface="Tahoma" panose="020B0604030504040204" pitchFamily="34" charset="0"/>
                <a:ea typeface="Tahoma" panose="020B0604030504040204" pitchFamily="34" charset="0"/>
                <a:cs typeface="Tahoma" panose="020B0604030504040204" pitchFamily="34" charset="0"/>
              </a:rPr>
              <a:t>directrice</a:t>
            </a:r>
            <a:r>
              <a:rPr lang="en-US" sz="1800" dirty="0">
                <a:solidFill>
                  <a:srgbClr val="6956F6"/>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6956F6"/>
                </a:solidFill>
                <a:latin typeface="Tahoma" panose="020B0604030504040204" pitchFamily="34" charset="0"/>
                <a:ea typeface="Tahoma" panose="020B0604030504040204" pitchFamily="34" charset="0"/>
                <a:cs typeface="Tahoma" panose="020B0604030504040204" pitchFamily="34" charset="0"/>
              </a:rPr>
              <a:t>exécutive</a:t>
            </a:r>
            <a:endParaRPr lang="en-US" sz="1800" dirty="0">
              <a:solidFill>
                <a:srgbClr val="6956F6"/>
              </a:solidFill>
              <a:latin typeface="Tahoma" panose="020B0604030504040204" pitchFamily="34" charset="0"/>
              <a:ea typeface="Tahoma" panose="020B0604030504040204" pitchFamily="34" charset="0"/>
              <a:cs typeface="Tahoma" panose="020B0604030504040204" pitchFamily="34" charset="0"/>
            </a:endParaRPr>
          </a:p>
          <a:p>
            <a:pPr algn="just"/>
            <a:endParaRPr lang="en-US" sz="1800" dirty="0">
              <a:solidFill>
                <a:srgbClr val="6956F6"/>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p:cNvSpPr/>
          <p:nvPr/>
        </p:nvSpPr>
        <p:spPr>
          <a:xfrm>
            <a:off x="0" y="152400"/>
            <a:ext cx="4495800" cy="1221519"/>
          </a:xfrm>
          <a:prstGeom prst="rect">
            <a:avLst/>
          </a:prstGeom>
          <a:solidFill>
            <a:srgbClr val="68A4A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683" tIns="41342" rIns="82683" bIns="41342" numCol="1" spcCol="0" rtlCol="0" fromWordArt="0" anchor="ctr" anchorCtr="0" forceAA="0" compatLnSpc="1">
            <a:prstTxWarp prst="textNoShape">
              <a:avLst/>
            </a:prstTxWarp>
            <a:noAutofit/>
          </a:bodyPr>
          <a:lstStyle/>
          <a:p>
            <a:pPr algn="just"/>
            <a:endParaRPr lang="en-US" sz="2800" dirty="0">
              <a:solidFill>
                <a:schemeClr val="bg1"/>
              </a:solidFill>
              <a:latin typeface="Bodoni MT" panose="02070603080606020203" pitchFamily="18" charset="0"/>
            </a:endParaRPr>
          </a:p>
          <a:p>
            <a:r>
              <a:rPr lang="en-US" sz="2800" dirty="0">
                <a:solidFill>
                  <a:schemeClr val="bg1"/>
                </a:solidFill>
                <a:latin typeface="Bodoni MT" panose="02070603080606020203" pitchFamily="18" charset="0"/>
              </a:rPr>
              <a:t>SECTION 1</a:t>
            </a:r>
          </a:p>
          <a:p>
            <a:r>
              <a:rPr lang="en-US" sz="2000" dirty="0">
                <a:solidFill>
                  <a:schemeClr val="bg1"/>
                </a:solidFill>
                <a:latin typeface="Bodoni MT" panose="02070603080606020203" pitchFamily="18" charset="0"/>
                <a:ea typeface="Tahoma" panose="020B0604030504040204" pitchFamily="34" charset="0"/>
                <a:cs typeface="Tahoma" panose="020B0604030504040204" pitchFamily="34" charset="0"/>
              </a:rPr>
              <a:t>Message de la </a:t>
            </a:r>
            <a:r>
              <a:rPr lang="en-US" sz="2000" dirty="0" err="1">
                <a:solidFill>
                  <a:schemeClr val="bg1"/>
                </a:solidFill>
                <a:latin typeface="Bodoni MT" panose="02070603080606020203" pitchFamily="18" charset="0"/>
                <a:ea typeface="Tahoma" panose="020B0604030504040204" pitchFamily="34" charset="0"/>
                <a:cs typeface="Tahoma" panose="020B0604030504040204" pitchFamily="34" charset="0"/>
              </a:rPr>
              <a:t>directrice</a:t>
            </a:r>
            <a:r>
              <a:rPr lang="en-US" sz="2000" dirty="0">
                <a:solidFill>
                  <a:schemeClr val="bg1"/>
                </a:solidFill>
                <a:latin typeface="Bodoni MT" panose="02070603080606020203" pitchFamily="18" charset="0"/>
                <a:ea typeface="Tahoma" panose="020B0604030504040204" pitchFamily="34" charset="0"/>
                <a:cs typeface="Tahoma" panose="020B0604030504040204" pitchFamily="34" charset="0"/>
              </a:rPr>
              <a:t> </a:t>
            </a:r>
            <a:r>
              <a:rPr lang="en-US" sz="2000" dirty="0" err="1">
                <a:solidFill>
                  <a:schemeClr val="bg1"/>
                </a:solidFill>
                <a:latin typeface="Bodoni MT" panose="02070603080606020203" pitchFamily="18" charset="0"/>
                <a:ea typeface="Tahoma" panose="020B0604030504040204" pitchFamily="34" charset="0"/>
                <a:cs typeface="Tahoma" panose="020B0604030504040204" pitchFamily="34" charset="0"/>
              </a:rPr>
              <a:t>exécutive</a:t>
            </a:r>
            <a:r>
              <a:rPr lang="en-US" sz="2000" dirty="0">
                <a:solidFill>
                  <a:schemeClr val="bg1"/>
                </a:solidFill>
                <a:latin typeface="Bodoni MT" panose="02070603080606020203" pitchFamily="18" charset="0"/>
                <a:ea typeface="Tahoma" panose="020B0604030504040204" pitchFamily="34" charset="0"/>
                <a:cs typeface="Tahoma" panose="020B0604030504040204" pitchFamily="34" charset="0"/>
              </a:rPr>
              <a:t> et du président du conseil d'administration</a:t>
            </a:r>
            <a:endParaRPr lang="en-US" sz="2400" dirty="0">
              <a:solidFill>
                <a:schemeClr val="bg1"/>
              </a:solidFill>
              <a:latin typeface="Bodoni MT" panose="02070603080606020203" pitchFamily="18" charset="0"/>
              <a:ea typeface="Tahoma" panose="020B0604030504040204" pitchFamily="34" charset="0"/>
              <a:cs typeface="Tahoma" panose="020B0604030504040204" pitchFamily="34" charset="0"/>
            </a:endParaRPr>
          </a:p>
          <a:p>
            <a:pPr algn="just"/>
            <a:endParaRPr lang="en-US" sz="2400" dirty="0">
              <a:solidFill>
                <a:schemeClr val="bg1"/>
              </a:solidFill>
              <a:latin typeface="Bodoni MT" panose="02070603080606020203" pitchFamily="18" charset="0"/>
            </a:endParaRPr>
          </a:p>
        </p:txBody>
      </p:sp>
      <p:sp>
        <p:nvSpPr>
          <p:cNvPr id="3" name="Rectangle 2"/>
          <p:cNvSpPr/>
          <p:nvPr/>
        </p:nvSpPr>
        <p:spPr>
          <a:xfrm>
            <a:off x="215899" y="1828800"/>
            <a:ext cx="3190875" cy="5816977"/>
          </a:xfrm>
          <a:prstGeom prst="rect">
            <a:avLst/>
          </a:prstGeom>
        </p:spPr>
        <p:txBody>
          <a:bodyPr wrap="square">
            <a:spAutoFit/>
          </a:bodyPr>
          <a:lstStyle/>
          <a:p>
            <a:pPr algn="just"/>
            <a:r>
              <a:rPr lang="en-US" sz="1200" dirty="0"/>
              <a:t>Alors que je réfléchis à l'année écoulée, je suis fier d'annoncer que nous nous sommes consacrés à l'apprentissage, à la croissance et à la construction d'un avenir meilleur pour nos clients et notre organisation. Cette année a été marquée par des progrès et nous sommes ravis de partager nos réalisations avec vous. </a:t>
            </a:r>
          </a:p>
          <a:p>
            <a:pPr algn="just"/>
            <a:endParaRPr lang="en-US" sz="1200" dirty="0"/>
          </a:p>
          <a:p>
            <a:pPr algn="just"/>
            <a:r>
              <a:rPr lang="en-US" sz="1200" dirty="0"/>
              <a:t>Mon bureau se trouve en plein milieu de la maison, ce qui me permet de voir tous ceux qui entrent et sortent tout au long de la journée, et c'est probablement la meilleure partie de mon travail. Je suis très bien placée pour écouter et observer nos clients et leurs bébés grandir. J'ai l'occasion d'observer des petits qui apprennent à ramper, à manger des aliments solides et à guérir d'une infection de l'oreille, entre autres choses. En outre, je vois des mamans apprendre à aider leurs bébés à franchir les étapes de leur développement, à prendre confiance en leurs capacités et à trouver leurs marques. C'est un privilège d'être le témoin direct des progrès et des réussites de nos clients. </a:t>
            </a:r>
          </a:p>
          <a:p>
            <a:pPr algn="just"/>
            <a:endParaRPr lang="en-US" sz="1200" dirty="0"/>
          </a:p>
          <a:p>
            <a:pPr algn="just"/>
            <a:r>
              <a:rPr lang="en-US" sz="1200" dirty="0"/>
              <a:t>Afin de poursuivre notre mission de fournir des services de qualité à nos clients, nous avons jeté un regard critique sur notre programmation. </a:t>
            </a:r>
          </a:p>
          <a:p>
            <a:pPr algn="just"/>
            <a:endParaRPr lang="en-US" sz="1200" dirty="0"/>
          </a:p>
          <a:p>
            <a:pPr algn="just"/>
            <a:r>
              <a:rPr lang="fr-CA" sz="1200" dirty="0"/>
              <a:t>Nous avons actualisé et élargi nos offres pour mieux répondre aux besoins de ceux que nous servons. </a:t>
            </a:r>
            <a:endParaRPr lang="en-US" sz="1200" dirty="0"/>
          </a:p>
        </p:txBody>
      </p:sp>
      <p:sp>
        <p:nvSpPr>
          <p:cNvPr id="4" name="Rectangle 3"/>
          <p:cNvSpPr/>
          <p:nvPr/>
        </p:nvSpPr>
        <p:spPr>
          <a:xfrm>
            <a:off x="3383757" y="1714571"/>
            <a:ext cx="3200400" cy="7109639"/>
          </a:xfrm>
          <a:prstGeom prst="rect">
            <a:avLst/>
          </a:prstGeom>
        </p:spPr>
        <p:txBody>
          <a:bodyPr wrap="square">
            <a:spAutoFit/>
          </a:bodyPr>
          <a:lstStyle/>
          <a:p>
            <a:pPr algn="just"/>
            <a:r>
              <a:rPr lang="en-US" sz="1200" dirty="0"/>
              <a:t>En outre, nous sommes ravis de lancer une campagne de renforcement des capacités afin de collecter des fonds pour les rénovations indispensables de nos deux bâtiments centenaires. </a:t>
            </a:r>
          </a:p>
          <a:p>
            <a:pPr algn="just"/>
            <a:endParaRPr lang="en-US" sz="1200" dirty="0"/>
          </a:p>
          <a:p>
            <a:pPr algn="just"/>
            <a:r>
              <a:rPr lang="en-US" sz="1200" dirty="0"/>
              <a:t>Il est notamment prévu de construire une cuisine communautaire, qui permettra à nos clients d'apprendre à cuisiner des repas sains, de socialiser et d'établir des liens sains avec leurs enfants et la nourriture. </a:t>
            </a:r>
          </a:p>
          <a:p>
            <a:pPr algn="just"/>
            <a:r>
              <a:rPr lang="en-US" sz="1200" dirty="0"/>
              <a:t>Nous accordons une grande importance à notre personnel et à son développement. Nous encourageons une communication ouverte, nous leur donnons les moyens de partager leurs idées et nous leur offrons un environnement favorable. En étroite collaboration avec nos équipes, nous veillons à ce qu'elles disposent des ressources et de la formation nécessaires pour s'épanouir dans leurs fonctions, en améliorant nos services et en favorisant une culture de l'apprentissage permanent. </a:t>
            </a:r>
          </a:p>
          <a:p>
            <a:pPr algn="just"/>
            <a:r>
              <a:rPr lang="en-US" sz="1200" dirty="0"/>
              <a:t>L'éducation est au cœur de notre organisation et nous nous efforçons de donner à nos clients les outils dont ils ont besoin pour réussir dans leurs communautés. Nous nous engageons à poursuivre nos efforts pour construire une communauté plus forte et plus connectée. </a:t>
            </a:r>
          </a:p>
          <a:p>
            <a:pPr algn="just"/>
            <a:endParaRPr lang="en-US" sz="1200" dirty="0"/>
          </a:p>
          <a:p>
            <a:pPr algn="just"/>
            <a:r>
              <a:rPr lang="en-US" sz="1200" dirty="0"/>
              <a:t>Pour ce qui est de l'avenir, je suis ravie de me retrousser les manches et de faire passer la Maison Elizabeth à la vitesse supérieure. Avec votre soutien et votre dévouement continus, nous continuerons à faire la différence dans la vie de ceux que nous servons. </a:t>
            </a:r>
          </a:p>
          <a:p>
            <a:pPr algn="just"/>
            <a:r>
              <a:rPr lang="en-US" sz="1200" dirty="0"/>
              <a:t>Nous vous remercions pour votre soutien indéfectible et votre engagement envers notre mission. </a:t>
            </a:r>
          </a:p>
        </p:txBody>
      </p:sp>
      <p:sp>
        <p:nvSpPr>
          <p:cNvPr id="6" name="Oval 5"/>
          <p:cNvSpPr/>
          <p:nvPr/>
        </p:nvSpPr>
        <p:spPr>
          <a:xfrm>
            <a:off x="914400" y="7467600"/>
            <a:ext cx="1905000" cy="2203463"/>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406774" y="9164862"/>
            <a:ext cx="3429000" cy="584775"/>
          </a:xfrm>
          <a:prstGeom prst="rect">
            <a:avLst/>
          </a:prstGeom>
        </p:spPr>
        <p:txBody>
          <a:bodyPr>
            <a:spAutoFit/>
          </a:bodyPr>
          <a:lstStyle/>
          <a:p>
            <a:r>
              <a:rPr lang="en-US" sz="1600" b="1" dirty="0"/>
              <a:t>Anitra Bostock</a:t>
            </a:r>
          </a:p>
          <a:p>
            <a:r>
              <a:rPr lang="fr-CA" sz="1600" dirty="0"/>
              <a:t>Directrice</a:t>
            </a:r>
            <a:r>
              <a:rPr lang="en-US" sz="1600" dirty="0"/>
              <a:t> </a:t>
            </a:r>
            <a:r>
              <a:rPr lang="en-US" sz="1600" dirty="0" err="1"/>
              <a:t>Exécutive</a:t>
            </a:r>
            <a:r>
              <a:rPr lang="en-US" sz="1600" dirty="0"/>
              <a:t>, Maison Elizabeth</a:t>
            </a:r>
          </a:p>
        </p:txBody>
      </p:sp>
      <p:sp>
        <p:nvSpPr>
          <p:cNvPr id="8" name="Rectangle 7"/>
          <p:cNvSpPr/>
          <p:nvPr/>
        </p:nvSpPr>
        <p:spPr>
          <a:xfrm>
            <a:off x="3216274" y="8686800"/>
            <a:ext cx="1660526" cy="59649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p:cNvSpPr>
            <a:spLocks noGrp="1"/>
          </p:cNvSpPr>
          <p:nvPr>
            <p:ph type="sldNum" sz="quarter" idx="12"/>
          </p:nvPr>
        </p:nvSpPr>
        <p:spPr>
          <a:xfrm>
            <a:off x="-179386" y="9418386"/>
            <a:ext cx="744536" cy="359593"/>
          </a:xfrm>
        </p:spPr>
        <p:txBody>
          <a:bodyPr/>
          <a:lstStyle/>
          <a:p>
            <a:fld id="{B6F15528-21DE-4FAA-801E-634DDDAF4B2B}" type="slidenum">
              <a:rPr lang="en-US" sz="1800" b="1" smtClean="0">
                <a:solidFill>
                  <a:schemeClr val="tx1"/>
                </a:solidFill>
              </a:rPr>
              <a:t>3</a:t>
            </a:fld>
            <a:endParaRPr lang="en-US" sz="1800" b="1" dirty="0">
              <a:solidFill>
                <a:schemeClr val="tx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533400" y="479172"/>
            <a:ext cx="4647882" cy="341184"/>
          </a:xfrm>
          <a:prstGeom prst="rect">
            <a:avLst/>
          </a:prstGeom>
        </p:spPr>
        <p:txBody>
          <a:bodyPr wrap="square" lIns="0" tIns="0" rIns="0" bIns="0" rtlCol="0" anchor="t">
            <a:spAutoFit/>
          </a:bodyPr>
          <a:lstStyle/>
          <a:p>
            <a:pPr marL="0" marR="0" lvl="0" indent="0" algn="l" defTabSz="859627" rtl="0" eaLnBrk="1" fontAlgn="auto" latinLnBrk="0" hangingPunct="1">
              <a:lnSpc>
                <a:spcPts val="2987"/>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956F6"/>
                </a:solidFill>
                <a:effectLst/>
                <a:uLnTx/>
                <a:uFillTx/>
                <a:latin typeface="Tahoma" panose="020B0604030504040204" pitchFamily="34" charset="0"/>
                <a:ea typeface="Tahoma" panose="020B0604030504040204" pitchFamily="34" charset="0"/>
                <a:cs typeface="Tahoma" panose="020B0604030504040204" pitchFamily="34" charset="0"/>
              </a:rPr>
              <a:t>Centre de jour / Programme d'éducation</a:t>
            </a:r>
          </a:p>
        </p:txBody>
      </p:sp>
      <p:sp>
        <p:nvSpPr>
          <p:cNvPr id="6" name="TextBox 5"/>
          <p:cNvSpPr txBox="1"/>
          <p:nvPr/>
        </p:nvSpPr>
        <p:spPr>
          <a:xfrm>
            <a:off x="533400" y="5897112"/>
            <a:ext cx="4647882" cy="341184"/>
          </a:xfrm>
          <a:prstGeom prst="rect">
            <a:avLst/>
          </a:prstGeom>
        </p:spPr>
        <p:txBody>
          <a:bodyPr wrap="square" lIns="0" tIns="0" rIns="0" bIns="0" rtlCol="0" anchor="t">
            <a:spAutoFit/>
          </a:bodyPr>
          <a:lstStyle/>
          <a:p>
            <a:pPr marL="0" marR="0" lvl="0" indent="0" algn="l" defTabSz="859627" rtl="0" eaLnBrk="1" fontAlgn="auto" latinLnBrk="0" hangingPunct="1">
              <a:lnSpc>
                <a:spcPts val="2987"/>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956F6"/>
                </a:solidFill>
                <a:effectLst/>
                <a:uLnTx/>
                <a:uFillTx/>
                <a:latin typeface="Tahoma" panose="020B0604030504040204" pitchFamily="34" charset="0"/>
                <a:ea typeface="Tahoma" panose="020B0604030504040204" pitchFamily="34" charset="0"/>
                <a:cs typeface="Tahoma" panose="020B0604030504040204" pitchFamily="34" charset="0"/>
              </a:rPr>
              <a:t>Services de pépinière</a:t>
            </a:r>
          </a:p>
        </p:txBody>
      </p:sp>
      <p:sp>
        <p:nvSpPr>
          <p:cNvPr id="8" name="Rectangle 7"/>
          <p:cNvSpPr/>
          <p:nvPr/>
        </p:nvSpPr>
        <p:spPr>
          <a:xfrm>
            <a:off x="241301" y="4106979"/>
            <a:ext cx="6400800" cy="1692771"/>
          </a:xfrm>
          <a:prstGeom prst="rect">
            <a:avLst/>
          </a:prstGeom>
        </p:spPr>
        <p:txBody>
          <a:bodyPr wrap="square">
            <a:spAutoFit/>
          </a:bodyPr>
          <a:lstStyle/>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Ces pourcentages fournissent une représentation plus détaillée de l'inscription des élèves et de la participation aux programmes au sein du centre de jour/des programmes éducatifs au cours de l'année scolaire 2022-2023. Au total, 12 élèves se sont inscrits, dont 5 (41,7) sur 8 ont été reportés de l'année scolaire précédente (2021-2022), tandis que 4 (33,3 %) étaient nouvellement inscrits. Au 31 mars 2023, 6 étudiants (50 %) étaient toujours inscrits au programme. Parmi les étudiants inscrits, 5 (41,7 %) faisaient partie du programme du secteur de la jeunesse, tandis que 7 (58,3 %) étaient inscrits au programme DEAL. En outre, 3 étudiants (25 %) étaient des clients résidentiels</a:t>
            </a:r>
          </a:p>
        </p:txBody>
      </p:sp>
      <p:sp>
        <p:nvSpPr>
          <p:cNvPr id="10" name="Rectangle 9"/>
          <p:cNvSpPr/>
          <p:nvPr/>
        </p:nvSpPr>
        <p:spPr>
          <a:xfrm>
            <a:off x="4216400" y="6426199"/>
            <a:ext cx="2451101" cy="2292935"/>
          </a:xfrm>
          <a:prstGeom prst="rect">
            <a:avLst/>
          </a:prstGeom>
        </p:spPr>
        <p:txBody>
          <a:bodyPr wrap="square">
            <a:spAutoFit/>
          </a:bodyPr>
          <a:lstStyle/>
          <a:p>
            <a:pPr marL="0" marR="0" lvl="0" indent="0" defTabSz="85962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Les services du </a:t>
            </a:r>
            <a:r>
              <a:rPr kumimoji="0" lang="en-US" sz="1300" b="0" i="0" u="none" strike="noStrike" kern="1200" cap="none" spc="0" normalizeH="0" baseline="0" noProof="0" dirty="0" err="1">
                <a:ln>
                  <a:noFill/>
                </a:ln>
                <a:solidFill>
                  <a:prstClr val="black"/>
                </a:solidFill>
                <a:effectLst/>
                <a:uLnTx/>
                <a:uFillTx/>
                <a:latin typeface="Calibri"/>
                <a:ea typeface="+mn-ea"/>
                <a:cs typeface="+mn-cs"/>
              </a:rPr>
              <a:t>programme</a:t>
            </a:r>
            <a:r>
              <a:rPr kumimoji="0" lang="en-US" sz="1300" b="0" i="0" u="none" strike="noStrike" kern="1200" cap="none" spc="0" normalizeH="0" baseline="0" noProof="0" dirty="0">
                <a:ln>
                  <a:noFill/>
                </a:ln>
                <a:solidFill>
                  <a:prstClr val="black"/>
                </a:solidFill>
                <a:effectLst/>
                <a:uLnTx/>
                <a:uFillTx/>
                <a:latin typeface="Calibri"/>
                <a:ea typeface="+mn-ea"/>
                <a:cs typeface="+mn-cs"/>
              </a:rPr>
              <a:t> </a:t>
            </a:r>
            <a:r>
              <a:rPr kumimoji="0" lang="en-US" sz="1300" b="0" i="0" u="none" strike="noStrike" kern="1200" cap="none" spc="0" normalizeH="0" baseline="0" noProof="0" dirty="0" err="1">
                <a:ln>
                  <a:noFill/>
                </a:ln>
                <a:solidFill>
                  <a:prstClr val="black"/>
                </a:solidFill>
                <a:effectLst/>
                <a:uLnTx/>
                <a:uFillTx/>
                <a:latin typeface="Calibri"/>
                <a:ea typeface="+mn-ea"/>
                <a:cs typeface="+mn-cs"/>
              </a:rPr>
              <a:t>résidentiel</a:t>
            </a:r>
            <a:r>
              <a:rPr kumimoji="0" lang="en-US" sz="1300" b="0" i="0" u="none" strike="noStrike" kern="1200" cap="none" spc="0" normalizeH="0" baseline="0" noProof="0" dirty="0">
                <a:ln>
                  <a:noFill/>
                </a:ln>
                <a:solidFill>
                  <a:prstClr val="black"/>
                </a:solidFill>
                <a:effectLst/>
                <a:uLnTx/>
                <a:uFillTx/>
                <a:latin typeface="Calibri"/>
                <a:ea typeface="+mn-ea"/>
                <a:cs typeface="+mn-cs"/>
              </a:rPr>
              <a:t> offrent des périodes de répit aux mamans et leur permettent de participer aux programmes. </a:t>
            </a:r>
          </a:p>
          <a:p>
            <a:pPr marL="0" marR="0" lvl="0" indent="0" defTabSz="85962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a:p>
            <a:pPr marL="0" marR="0" lvl="0" indent="0" defTabSz="85962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Des services de garde d'enfants sont également fournis sur place au centre de jour pour soutenir les jeunes mamans inscrites au programme d'éducation.</a:t>
            </a:r>
          </a:p>
        </p:txBody>
      </p:sp>
      <p:sp>
        <p:nvSpPr>
          <p:cNvPr id="4" name="Slide Number Placeholder 3"/>
          <p:cNvSpPr>
            <a:spLocks noGrp="1"/>
          </p:cNvSpPr>
          <p:nvPr>
            <p:ph type="sldNum" sz="quarter" idx="12"/>
          </p:nvPr>
        </p:nvSpPr>
        <p:spPr>
          <a:xfrm>
            <a:off x="4708553" y="9421784"/>
            <a:ext cx="1882588" cy="359593"/>
          </a:xfrm>
        </p:spPr>
        <p:txBody>
          <a:bodyPr/>
          <a:lstStyle/>
          <a:p>
            <a:pPr marL="0" marR="0" lvl="0" indent="0" algn="r" defTabSz="8596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30</a:t>
            </a:r>
          </a:p>
        </p:txBody>
      </p:sp>
      <p:graphicFrame>
        <p:nvGraphicFramePr>
          <p:cNvPr id="11" name="Chart 10"/>
          <p:cNvGraphicFramePr>
            <a:graphicFrameLocks/>
          </p:cNvGraphicFramePr>
          <p:nvPr>
            <p:extLst>
              <p:ext uri="{D42A27DB-BD31-4B8C-83A1-F6EECF244321}">
                <p14:modId xmlns:p14="http://schemas.microsoft.com/office/powerpoint/2010/main" val="2712870031"/>
              </p:ext>
            </p:extLst>
          </p:nvPr>
        </p:nvGraphicFramePr>
        <p:xfrm>
          <a:off x="850901" y="1020959"/>
          <a:ext cx="5181600" cy="308602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hart 11"/>
          <p:cNvGraphicFramePr>
            <a:graphicFrameLocks/>
          </p:cNvGraphicFramePr>
          <p:nvPr>
            <p:extLst>
              <p:ext uri="{D42A27DB-BD31-4B8C-83A1-F6EECF244321}">
                <p14:modId xmlns:p14="http://schemas.microsoft.com/office/powerpoint/2010/main" val="3874476788"/>
              </p:ext>
            </p:extLst>
          </p:nvPr>
        </p:nvGraphicFramePr>
        <p:xfrm>
          <a:off x="387350" y="6337664"/>
          <a:ext cx="3829050"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522846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600200"/>
            <a:ext cx="2133600" cy="8315648"/>
          </a:xfrm>
          <a:prstGeom prst="rect">
            <a:avLst/>
          </a:prstGeom>
          <a:solidFill>
            <a:srgbClr val="68A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9627" rtl="0" eaLnBrk="1" fontAlgn="auto" latinLnBrk="0" hangingPunct="1">
              <a:lnSpc>
                <a:spcPct val="100000"/>
              </a:lnSpc>
              <a:spcBef>
                <a:spcPts val="0"/>
              </a:spcBef>
              <a:spcAft>
                <a:spcPts val="0"/>
              </a:spcAft>
              <a:buClrTx/>
              <a:buSzTx/>
              <a:buFontTx/>
              <a:buNone/>
              <a:tabLst/>
              <a:defRPr/>
            </a:pPr>
            <a:endParaRPr kumimoji="0" lang="en-US" sz="1692"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152400" y="122382"/>
            <a:ext cx="5105400" cy="668482"/>
          </a:xfrm>
          <a:noFill/>
        </p:spPr>
        <p:txBody>
          <a:bodyPr>
            <a:noAutofit/>
          </a:bodyPr>
          <a:lstStyle/>
          <a:p>
            <a:r>
              <a:rPr lang="en-US" sz="4000" dirty="0">
                <a:solidFill>
                  <a:srgbClr val="6956F6"/>
                </a:solidFill>
                <a:latin typeface="Bodoni MT" panose="02070603080606020203" pitchFamily="18" charset="0"/>
                <a:ea typeface="Tahoma" panose="020B0604030504040204" pitchFamily="34" charset="0"/>
                <a:cs typeface="Tahoma" panose="020B0604030504040204" pitchFamily="34" charset="0"/>
              </a:rPr>
              <a:t>Rapport administratif</a:t>
            </a:r>
          </a:p>
        </p:txBody>
      </p:sp>
      <p:sp>
        <p:nvSpPr>
          <p:cNvPr id="3" name="Rectangle 2"/>
          <p:cNvSpPr/>
          <p:nvPr/>
        </p:nvSpPr>
        <p:spPr>
          <a:xfrm>
            <a:off x="2870200" y="816264"/>
            <a:ext cx="3784600" cy="9002464"/>
          </a:xfrm>
          <a:prstGeom prst="rect">
            <a:avLst/>
          </a:prstGeom>
        </p:spPr>
        <p:txBody>
          <a:bodyPr wrap="square">
            <a:spAutoFit/>
          </a:bodyPr>
          <a:lstStyle/>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6956F6"/>
                </a:solidFill>
                <a:effectLst/>
                <a:uLnTx/>
                <a:uFillTx/>
                <a:latin typeface="Tahoma" panose="020B0604030504040204" pitchFamily="34" charset="0"/>
                <a:ea typeface="Tahoma" panose="020B0604030504040204" pitchFamily="34" charset="0"/>
                <a:cs typeface="Tahoma" panose="020B0604030504040204" pitchFamily="34" charset="0"/>
              </a:rPr>
              <a:t>Ressources</a:t>
            </a:r>
            <a:r>
              <a:rPr kumimoji="0" lang="en-US" sz="1800" b="0" i="0" u="none" strike="noStrike" kern="1200" cap="none" spc="0" normalizeH="0" baseline="0" noProof="0" dirty="0">
                <a:ln>
                  <a:noFill/>
                </a:ln>
                <a:solidFill>
                  <a:srgbClr val="6956F6"/>
                </a:solidFill>
                <a:effectLst/>
                <a:uLnTx/>
                <a:uFillTx/>
                <a:latin typeface="Tahoma" panose="020B0604030504040204" pitchFamily="34" charset="0"/>
                <a:ea typeface="Tahoma" panose="020B0604030504040204" pitchFamily="34" charset="0"/>
                <a:cs typeface="Tahoma" panose="020B0604030504040204" pitchFamily="34" charset="0"/>
              </a:rPr>
              <a:t> Humaines</a:t>
            </a:r>
          </a:p>
          <a:p>
            <a:pPr marL="0" marR="0" lvl="0" indent="0" algn="l" defTabSz="859627"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6956F6"/>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Grâce à des activités de renforcement de l'esprit d'équipe, à des politiques de travail flexibles et à des initiatives de bien-être des employés, nous avons donné la priorité à la satisfaction des employés et à l'équilibre entre vie professionnelle et vie privée. Nous avons organisé une séance de réflexion commune qui a débouché sur une feuille de route claire pour la programmation future et les objectifs stratégiques. En impliquant tous les membres de l'équipe dans le processus de planification, nous avons favorisé un sentiment d'appartenance et nous nous sommes assurés que les points de vue de chacun étaient pris en compte, augmentant ainsi l'engagement global et l'engagement envers les objectifs de la Maison Elizabeth.</a:t>
            </a:r>
          </a:p>
          <a:p>
            <a:pPr marL="0" marR="0" lvl="0" indent="0" algn="l" defTabSz="85962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956F6"/>
                </a:solidFill>
                <a:effectLst/>
                <a:uLnTx/>
                <a:uFillTx/>
                <a:latin typeface="Tahoma" panose="020B0604030504040204" pitchFamily="34" charset="0"/>
                <a:ea typeface="Tahoma" panose="020B0604030504040204" pitchFamily="34" charset="0"/>
                <a:cs typeface="Tahoma" panose="020B0604030504040204" pitchFamily="34" charset="0"/>
              </a:rPr>
              <a:t>Comptabilité</a:t>
            </a:r>
          </a:p>
          <a:p>
            <a:pPr marL="0" marR="0" lvl="0" indent="0" algn="just" defTabSz="85962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Le service comptable a connu plusieurs changements au sein de l'équipe, mais malgré ces transitions, il a fait preuve d'une diligence remarquable dans ses efforts pour améliorer les processus et rationaliser les opérations. L'une des améliorations significatives a consisté à passer des paiements traditionnels par chèque aux paiements par transfert électronique de fonds (TEF). Ce changement visait à simplifier les procédures comptables en éliminant la nécessité d'émettre des chèques physiques et les tâches manuelles associées. En adoptant les paiements par TEF, le département a non seulement réduit la paperasserie, mais aussi accéléré le traitement des paiements, ce qui a permis d'accroître l'efficacité et la précision des transactions financières.</a:t>
            </a:r>
          </a:p>
          <a:p>
            <a:pPr marL="0" marR="0" lvl="0" indent="0" algn="just" defTabSz="85962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En outre, l'investissement dans des initiatives de développement professionnel a permis à l'équipe de conserver les compétences et les connaissances nécessaires pour fournir des services financiers de qualité. Ces efforts concertés ont contribué à rendre le service comptable plus efficace et mieux équipé pour répondre aux besoins financiers de l'organisation.</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4425" t="6337" r="5576" b="18084"/>
          <a:stretch/>
        </p:blipFill>
        <p:spPr>
          <a:xfrm>
            <a:off x="152400" y="1143000"/>
            <a:ext cx="2514600" cy="7398704"/>
          </a:xfrm>
          <a:prstGeom prst="rect">
            <a:avLst/>
          </a:prstGeom>
          <a:effectLst>
            <a:outerShdw blurRad="50800" dist="38100" dir="16200000" rotWithShape="0">
              <a:prstClr val="black">
                <a:alpha val="40000"/>
              </a:prstClr>
            </a:outerShdw>
          </a:effectLst>
        </p:spPr>
      </p:pic>
      <p:sp>
        <p:nvSpPr>
          <p:cNvPr id="6" name="AutoShape 2"/>
          <p:cNvSpPr/>
          <p:nvPr/>
        </p:nvSpPr>
        <p:spPr>
          <a:xfrm>
            <a:off x="2971800" y="4876800"/>
            <a:ext cx="2038978" cy="0"/>
          </a:xfrm>
          <a:prstGeom prst="line">
            <a:avLst/>
          </a:prstGeom>
          <a:ln>
            <a:headEnd type="none" w="sm" len="sm"/>
            <a:tailEnd type="none" w="sm" len="sm"/>
          </a:ln>
        </p:spPr>
        <p:style>
          <a:lnRef idx="3">
            <a:schemeClr val="accent5"/>
          </a:lnRef>
          <a:fillRef idx="0">
            <a:schemeClr val="accent5"/>
          </a:fillRef>
          <a:effectRef idx="2">
            <a:schemeClr val="accent5"/>
          </a:effectRef>
          <a:fontRef idx="minor">
            <a:schemeClr val="tx1"/>
          </a:fontRef>
        </p:style>
        <p:txBody>
          <a:bodyPr/>
          <a:lstStyle/>
          <a:p>
            <a:endParaRPr lang="en-CA"/>
          </a:p>
        </p:txBody>
      </p:sp>
      <p:sp>
        <p:nvSpPr>
          <p:cNvPr id="9" name="Slide Number Placeholder 8"/>
          <p:cNvSpPr>
            <a:spLocks noGrp="1"/>
          </p:cNvSpPr>
          <p:nvPr>
            <p:ph type="sldNum" sz="quarter" idx="12"/>
          </p:nvPr>
        </p:nvSpPr>
        <p:spPr>
          <a:xfrm>
            <a:off x="4804590" y="9546407"/>
            <a:ext cx="1882588" cy="359593"/>
          </a:xfrm>
        </p:spPr>
        <p:txBody>
          <a:bodyPr/>
          <a:lstStyle/>
          <a:p>
            <a:pPr marL="0" marR="0" lvl="0" indent="0" algn="r" defTabSz="8596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31</a:t>
            </a:r>
          </a:p>
        </p:txBody>
      </p:sp>
      <p:sp>
        <p:nvSpPr>
          <p:cNvPr id="8" name="AutoShape 2"/>
          <p:cNvSpPr/>
          <p:nvPr/>
        </p:nvSpPr>
        <p:spPr>
          <a:xfrm>
            <a:off x="2971800" y="1168400"/>
            <a:ext cx="2038978" cy="0"/>
          </a:xfrm>
          <a:prstGeom prst="line">
            <a:avLst/>
          </a:prstGeom>
          <a:ln>
            <a:headEnd type="none" w="sm" len="sm"/>
            <a:tailEnd type="none" w="sm" len="sm"/>
          </a:ln>
        </p:spPr>
        <p:style>
          <a:lnRef idx="3">
            <a:schemeClr val="accent5"/>
          </a:lnRef>
          <a:fillRef idx="0">
            <a:schemeClr val="accent5"/>
          </a:fillRef>
          <a:effectRef idx="2">
            <a:schemeClr val="accent5"/>
          </a:effectRef>
          <a:fontRef idx="minor">
            <a:schemeClr val="tx1"/>
          </a:fontRef>
        </p:style>
        <p:txBody>
          <a:bodyPr/>
          <a:lstStyle/>
          <a:p>
            <a:endParaRPr lang="en-CA"/>
          </a:p>
        </p:txBody>
      </p:sp>
    </p:spTree>
    <p:extLst>
      <p:ext uri="{BB962C8B-B14F-4D97-AF65-F5344CB8AC3E}">
        <p14:creationId xmlns:p14="http://schemas.microsoft.com/office/powerpoint/2010/main" val="17412505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29100" y="0"/>
            <a:ext cx="2628900" cy="9906000"/>
          </a:xfrm>
          <a:prstGeom prst="rect">
            <a:avLst/>
          </a:prstGeom>
          <a:solidFill>
            <a:srgbClr val="68A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9627" rtl="0" eaLnBrk="1" fontAlgn="auto" latinLnBrk="0" hangingPunct="1">
              <a:lnSpc>
                <a:spcPct val="100000"/>
              </a:lnSpc>
              <a:spcBef>
                <a:spcPts val="0"/>
              </a:spcBef>
              <a:spcAft>
                <a:spcPts val="0"/>
              </a:spcAft>
              <a:buClrTx/>
              <a:buSzTx/>
              <a:buFontTx/>
              <a:buNone/>
              <a:tabLst/>
              <a:defRPr/>
            </a:pPr>
            <a:endParaRPr kumimoji="0" lang="en-US" sz="1692"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228600" y="393700"/>
            <a:ext cx="3886200" cy="8648521"/>
          </a:xfrm>
          <a:prstGeom prst="rect">
            <a:avLst/>
          </a:prstGeom>
        </p:spPr>
        <p:txBody>
          <a:bodyPr wrap="square">
            <a:spAutoFit/>
          </a:bodyPr>
          <a:lstStyle/>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956F6"/>
                </a:solidFill>
                <a:effectLst/>
                <a:uLnTx/>
                <a:uFillTx/>
                <a:latin typeface="Tahoma" panose="020B0604030504040204" pitchFamily="34" charset="0"/>
                <a:ea typeface="Tahoma" panose="020B0604030504040204" pitchFamily="34" charset="0"/>
                <a:cs typeface="Tahoma" panose="020B0604030504040204" pitchFamily="34" charset="0"/>
              </a:rPr>
              <a:t>Technologie de l'information</a:t>
            </a:r>
          </a:p>
          <a:p>
            <a:pPr marL="0" marR="0" lvl="0" indent="0" algn="just" defTabSz="859627"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6956F6"/>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Nous avons élargi notre portée sur les médias sociaux, en nous engageant activement avec notre public par le biais de diverses plateformes. En outre, nous sommes ravis d'annoncer le lancement d'une lettre d'information trimestrielle qui fournira des mises à jour régulières sur les derniers événements à la Maison Elizabeth, garantissant que nos parties prenantes restent informées et connectées.</a:t>
            </a:r>
          </a:p>
          <a:p>
            <a:pPr marL="0" marR="0" lvl="0" indent="0" algn="just" defTabSz="85962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Nous sommes passés de réunions virtuelles via Zoom ou Teams à des réunions en personne chaque fois que cela est possible. Cependant, nous utilisons toujours ces deux plateformes pour maintenir des liens solides avec les personnes qui travaillent à distance.</a:t>
            </a:r>
          </a:p>
          <a:p>
            <a:pPr marL="0" marR="0" lvl="0" indent="0" algn="just" defTabSz="85962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956F6"/>
                </a:solidFill>
                <a:effectLst/>
                <a:uLnTx/>
                <a:uFillTx/>
                <a:latin typeface="Tahoma" panose="020B0604030504040204" pitchFamily="34" charset="0"/>
                <a:ea typeface="Tahoma" panose="020B0604030504040204" pitchFamily="34" charset="0"/>
                <a:cs typeface="Tahoma" panose="020B0604030504040204" pitchFamily="34" charset="0"/>
              </a:rPr>
              <a:t>Maintenance</a:t>
            </a:r>
          </a:p>
          <a:p>
            <a:pPr marL="0" marR="0" lvl="0" indent="0" algn="just" defTabSz="859627"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6956F6"/>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Après avoir consacré beaucoup de temps à l'évaluation des besoins de nos deux propriétés, PATH et la Maison Elizabeth, nous avons dressé une liste exhaustive des réparations et des rénovations majeures qui nécessitent une attention particulière au cours des deux prochaines années. Notre objectif principal est de réaliser ces rénovations en perturbant le moins possible nos services et nos programmes.</a:t>
            </a:r>
          </a:p>
          <a:p>
            <a:pPr marL="0" marR="0" lvl="0" indent="0" algn="just" defTabSz="85962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Nous avons récemment remplacé notre système de chauffage au fioul par un système de chauffage au gaz plus efficace. En outre, nous avons rénové notre escalier d'entrée, en remplaçant les vieilles marches en bois par un matériau en bois composite qui garantit une plus grande longévité et une meilleure sécurité. </a:t>
            </a:r>
          </a:p>
          <a:p>
            <a:pPr marL="0" marR="0" lvl="0" indent="0" algn="just" defTabSz="85962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Par ailleurs, nous avons programmé la réparation des garde-corps à l'avant de la maison, qui sera effectuée pendant l'été. Enfin, nous avons fait nos adieux à Sergiu Malai, qui a déménagé de Montréal. Nous avons profondément apprécié la présence de Sergiu et ses contributions inestimables à la Maison Elizabeth, et son absence sera grandement ressentie.</a:t>
            </a:r>
          </a:p>
        </p:txBody>
      </p:sp>
      <p:pic>
        <p:nvPicPr>
          <p:cNvPr id="6" name="Picture 5"/>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l="21972" t="3671" r="21972" b="-1811"/>
          <a:stretch/>
        </p:blipFill>
        <p:spPr>
          <a:xfrm>
            <a:off x="4305300" y="266700"/>
            <a:ext cx="2476500" cy="9548852"/>
          </a:xfrm>
          <a:prstGeom prst="rect">
            <a:avLst/>
          </a:prstGeom>
          <a:effectLst>
            <a:outerShdw blurRad="50800" dist="38100" dir="16200000" rotWithShape="0">
              <a:prstClr val="black">
                <a:alpha val="40000"/>
              </a:prstClr>
            </a:outerShdw>
          </a:effectLst>
        </p:spPr>
      </p:pic>
      <p:sp>
        <p:nvSpPr>
          <p:cNvPr id="5" name="AutoShape 2"/>
          <p:cNvSpPr/>
          <p:nvPr/>
        </p:nvSpPr>
        <p:spPr>
          <a:xfrm>
            <a:off x="304800" y="4267200"/>
            <a:ext cx="2038978" cy="0"/>
          </a:xfrm>
          <a:prstGeom prst="line">
            <a:avLst/>
          </a:prstGeom>
          <a:ln>
            <a:headEnd type="none" w="sm" len="sm"/>
            <a:tailEnd type="none" w="sm" len="sm"/>
          </a:ln>
        </p:spPr>
        <p:style>
          <a:lnRef idx="3">
            <a:schemeClr val="accent5"/>
          </a:lnRef>
          <a:fillRef idx="0">
            <a:schemeClr val="accent5"/>
          </a:fillRef>
          <a:effectRef idx="2">
            <a:schemeClr val="accent5"/>
          </a:effectRef>
          <a:fontRef idx="minor">
            <a:schemeClr val="tx1"/>
          </a:fontRef>
        </p:style>
        <p:txBody>
          <a:bodyPr/>
          <a:lstStyle/>
          <a:p>
            <a:pPr marL="0" marR="0" lvl="0" indent="0" algn="l" defTabSz="859627" rtl="0" eaLnBrk="1" fontAlgn="auto" latinLnBrk="0" hangingPunct="1">
              <a:lnSpc>
                <a:spcPct val="100000"/>
              </a:lnSpc>
              <a:spcBef>
                <a:spcPts val="0"/>
              </a:spcBef>
              <a:spcAft>
                <a:spcPts val="0"/>
              </a:spcAft>
              <a:buClrTx/>
              <a:buSzTx/>
              <a:buFontTx/>
              <a:buNone/>
              <a:tabLst/>
              <a:defRPr/>
            </a:pPr>
            <a:endParaRPr kumimoji="0" lang="en-US" sz="1692" b="0" i="0" u="none" strike="noStrike" kern="1200" cap="none" spc="0" normalizeH="0" baseline="0" noProof="0">
              <a:ln>
                <a:noFill/>
              </a:ln>
              <a:solidFill>
                <a:prstClr val="black"/>
              </a:solidFill>
              <a:effectLst/>
              <a:uLnTx/>
              <a:uFillTx/>
              <a:latin typeface="Calibri"/>
              <a:ea typeface="+mn-ea"/>
              <a:cs typeface="+mn-cs"/>
            </a:endParaRPr>
          </a:p>
        </p:txBody>
      </p:sp>
      <p:sp>
        <p:nvSpPr>
          <p:cNvPr id="8" name="Slide Number Placeholder 7"/>
          <p:cNvSpPr>
            <a:spLocks noGrp="1"/>
          </p:cNvSpPr>
          <p:nvPr>
            <p:ph type="sldNum" sz="quarter" idx="12"/>
          </p:nvPr>
        </p:nvSpPr>
        <p:spPr>
          <a:xfrm>
            <a:off x="76200" y="9546407"/>
            <a:ext cx="578224" cy="359593"/>
          </a:xfrm>
        </p:spPr>
        <p:txBody>
          <a:bodyPr/>
          <a:lstStyle/>
          <a:p>
            <a:pPr marL="0" marR="0" lvl="0" indent="0" algn="r" defTabSz="8596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32</a:t>
            </a:r>
          </a:p>
        </p:txBody>
      </p:sp>
      <p:sp>
        <p:nvSpPr>
          <p:cNvPr id="7" name="AutoShape 2"/>
          <p:cNvSpPr/>
          <p:nvPr/>
        </p:nvSpPr>
        <p:spPr>
          <a:xfrm>
            <a:off x="304800" y="838200"/>
            <a:ext cx="2038978" cy="0"/>
          </a:xfrm>
          <a:prstGeom prst="line">
            <a:avLst/>
          </a:prstGeom>
          <a:ln>
            <a:headEnd type="none" w="sm" len="sm"/>
            <a:tailEnd type="none" w="sm" len="sm"/>
          </a:ln>
        </p:spPr>
        <p:style>
          <a:lnRef idx="3">
            <a:schemeClr val="accent5"/>
          </a:lnRef>
          <a:fillRef idx="0">
            <a:schemeClr val="accent5"/>
          </a:fillRef>
          <a:effectRef idx="2">
            <a:schemeClr val="accent5"/>
          </a:effectRef>
          <a:fontRef idx="minor">
            <a:schemeClr val="tx1"/>
          </a:fontRef>
        </p:style>
        <p:txBody>
          <a:bodyPr/>
          <a:lstStyle/>
          <a:p>
            <a:pPr marL="0" marR="0" lvl="0" indent="0" algn="l" defTabSz="859627" rtl="0" eaLnBrk="1" fontAlgn="auto" latinLnBrk="0" hangingPunct="1">
              <a:lnSpc>
                <a:spcPct val="100000"/>
              </a:lnSpc>
              <a:spcBef>
                <a:spcPts val="0"/>
              </a:spcBef>
              <a:spcAft>
                <a:spcPts val="0"/>
              </a:spcAft>
              <a:buClrTx/>
              <a:buSzTx/>
              <a:buFontTx/>
              <a:buNone/>
              <a:tabLst/>
              <a:defRPr/>
            </a:pPr>
            <a:endParaRPr kumimoji="0" lang="en-US" sz="1692"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98388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3550" y="1295400"/>
            <a:ext cx="6032500" cy="3754874"/>
          </a:xfrm>
          <a:prstGeom prst="rect">
            <a:avLst/>
          </a:prstGeom>
        </p:spPr>
        <p:txBody>
          <a:bodyPr wrap="square">
            <a:spAutoFit/>
          </a:bodyPr>
          <a:lstStyle/>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Tahoma" panose="020B0604030504040204" pitchFamily="34" charset="0"/>
                <a:cs typeface="Tahoma" panose="020B0604030504040204" pitchFamily="34" charset="0"/>
              </a:rPr>
              <a:t>Nous sommes heureux d'avoir reçu les fichiers numériques des registres de Sheltering Home of Montreal - 1897-1966 donnés par Elizabeth House au Musée McCord en 2021. L'accès direct à cette information nous a permis d'approfondir les recherches sur les importantes demandes d'adoption que nous recevons tout au long de l'année.</a:t>
            </a:r>
          </a:p>
          <a:p>
            <a:pPr marL="0" marR="0" lvl="0" indent="0" algn="just" defTabSz="85962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Tahoma" panose="020B0604030504040204" pitchFamily="34" charset="0"/>
              <a:cs typeface="Tahoma" panose="020B0604030504040204" pitchFamily="34" charset="0"/>
            </a:endParaRPr>
          </a:p>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Tahoma" panose="020B0604030504040204" pitchFamily="34" charset="0"/>
                <a:cs typeface="Tahoma" panose="020B0604030504040204" pitchFamily="34" charset="0"/>
              </a:rPr>
              <a:t>Parmi les autres faits marquants, citons : Shred-It a détruit quatre-vingt-dix-huit (98) boîtes de dossiers, ce qui porte à trois cent soixante-sept (367) le nombre total de documents déchiquetés (par eux) depuis 2016. </a:t>
            </a:r>
            <a:r>
              <a:rPr kumimoji="0" lang="en-US" sz="1300" b="0" i="0" u="none" strike="noStrike" kern="1200" cap="none" spc="0" normalizeH="0" baseline="0" noProof="0" dirty="0">
                <a:ln>
                  <a:noFill/>
                </a:ln>
                <a:solidFill>
                  <a:prstClr val="black"/>
                </a:solidFill>
                <a:effectLst/>
                <a:uLnTx/>
                <a:uFillTx/>
                <a:latin typeface="Calibri"/>
                <a:ea typeface="+mn-ea"/>
                <a:cs typeface="+mn-cs"/>
              </a:rPr>
              <a:t>Il convient également de mentionner le développement continu de la thèse de Janet Lewis, étudiante à Concordia, qui porte sur la transition du Sheltering Home of Montreal à la Maison Elizabeth (1960 - 1975).  Elle définit la façon dont les deux institutions ont reflété les concepts sociaux et juridiques de la femme célibataire à cette époque.</a:t>
            </a:r>
          </a:p>
          <a:p>
            <a:pPr marL="0" marR="0" lvl="0" indent="0" algn="just" defTabSz="85962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Objectifs à long terme : Superviser la préservation d'une bobine de film de la Maison Elizabeth afin d'évaluer son état et sa valeur historique. Numériser une sélection de documents actuels de la Maison Elizabeth et éventuellement lire les informations contenues dans les vieilles disquettes et les fichiers Zip à des fins d'archivage et/ou de déchiquetage. </a:t>
            </a:r>
          </a:p>
        </p:txBody>
      </p:sp>
      <p:sp>
        <p:nvSpPr>
          <p:cNvPr id="2" name="Rectangle 1"/>
          <p:cNvSpPr/>
          <p:nvPr/>
        </p:nvSpPr>
        <p:spPr>
          <a:xfrm>
            <a:off x="393700" y="6324600"/>
            <a:ext cx="6172200" cy="3352800"/>
          </a:xfrm>
          <a:prstGeom prst="rect">
            <a:avLst/>
          </a:prstGeom>
          <a:solidFill>
            <a:srgbClr val="68A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9627" rtl="0" eaLnBrk="1" fontAlgn="auto" latinLnBrk="0" hangingPunct="1">
              <a:lnSpc>
                <a:spcPct val="100000"/>
              </a:lnSpc>
              <a:spcBef>
                <a:spcPts val="0"/>
              </a:spcBef>
              <a:spcAft>
                <a:spcPts val="0"/>
              </a:spcAft>
              <a:buClrTx/>
              <a:buSzTx/>
              <a:buFontTx/>
              <a:buNone/>
              <a:tabLst/>
              <a:defRPr/>
            </a:pPr>
            <a:endParaRPr kumimoji="0" lang="en-US" sz="1692"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descr="Pong – Dan Q"/>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372294"/>
            <a:ext cx="6858000" cy="3333750"/>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463550" y="753427"/>
            <a:ext cx="1876091" cy="400110"/>
          </a:xfrm>
          <a:prstGeom prst="rect">
            <a:avLst/>
          </a:prstGeom>
        </p:spPr>
        <p:txBody>
          <a:bodyPr wrap="none">
            <a:spAutoFit/>
          </a:bodyPr>
          <a:lstStyle/>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956F6"/>
                </a:solidFill>
                <a:effectLst/>
                <a:uLnTx/>
                <a:uFillTx/>
                <a:latin typeface="Tahoma" panose="020B0604030504040204" pitchFamily="34" charset="0"/>
                <a:ea typeface="Tahoma" panose="020B0604030504040204" pitchFamily="34" charset="0"/>
                <a:cs typeface="Tahoma" panose="020B0604030504040204" pitchFamily="34" charset="0"/>
              </a:rPr>
              <a:t>Projet d'archives</a:t>
            </a:r>
          </a:p>
        </p:txBody>
      </p:sp>
      <p:sp>
        <p:nvSpPr>
          <p:cNvPr id="9" name="Slide Number Placeholder 8"/>
          <p:cNvSpPr>
            <a:spLocks noGrp="1"/>
          </p:cNvSpPr>
          <p:nvPr>
            <p:ph type="sldNum" sz="quarter" idx="12"/>
          </p:nvPr>
        </p:nvSpPr>
        <p:spPr>
          <a:xfrm>
            <a:off x="4708712" y="9343207"/>
            <a:ext cx="1882588" cy="359593"/>
          </a:xfrm>
        </p:spPr>
        <p:txBody>
          <a:bodyPr/>
          <a:lstStyle/>
          <a:p>
            <a:pPr marL="0" marR="0" lvl="0" indent="0" algn="r" defTabSz="8596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33</a:t>
            </a:r>
          </a:p>
        </p:txBody>
      </p:sp>
    </p:spTree>
    <p:extLst>
      <p:ext uri="{BB962C8B-B14F-4D97-AF65-F5344CB8AC3E}">
        <p14:creationId xmlns:p14="http://schemas.microsoft.com/office/powerpoint/2010/main" val="33497475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Diagram 14"/>
          <p:cNvGraphicFramePr/>
          <p:nvPr/>
        </p:nvGraphicFramePr>
        <p:xfrm>
          <a:off x="520700" y="4677894"/>
          <a:ext cx="3505200" cy="29104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1110" t="49924" b="14944"/>
          <a:stretch/>
        </p:blipFill>
        <p:spPr>
          <a:xfrm>
            <a:off x="1" y="8120072"/>
            <a:ext cx="6858000" cy="1785928"/>
          </a:xfrm>
          <a:prstGeom prst="rect">
            <a:avLst/>
          </a:prstGeom>
          <a:ln>
            <a:noFill/>
          </a:ln>
          <a:effectLst>
            <a:outerShdw blurRad="50800" dist="38100" dir="16200000" rotWithShape="0">
              <a:prstClr val="black">
                <a:alpha val="40000"/>
              </a:prstClr>
            </a:outerShdw>
          </a:effectLst>
        </p:spPr>
      </p:pic>
      <p:sp>
        <p:nvSpPr>
          <p:cNvPr id="14" name="Rectangle 13"/>
          <p:cNvSpPr/>
          <p:nvPr/>
        </p:nvSpPr>
        <p:spPr>
          <a:xfrm>
            <a:off x="0" y="304800"/>
            <a:ext cx="4498848" cy="1216152"/>
          </a:xfrm>
          <a:prstGeom prst="rect">
            <a:avLst/>
          </a:prstGeom>
          <a:solidFill>
            <a:srgbClr val="68A4A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683" tIns="41342" rIns="82683" bIns="41342" numCol="1" spcCol="0" rtlCol="0" fromWordArt="0" anchor="ctr" anchorCtr="0" forceAA="0" compatLnSpc="1">
            <a:prstTxWarp prst="textNoShape">
              <a:avLst/>
            </a:prstTxWarp>
            <a:noAutofit/>
          </a:bodyPr>
          <a:lstStyle/>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Bodoni MT" panose="02070603080606020203" pitchFamily="18" charset="0"/>
                <a:ea typeface="+mn-ea"/>
                <a:cs typeface="+mn-cs"/>
              </a:rPr>
              <a:t>SECTION 4</a:t>
            </a:r>
            <a:endParaRPr kumimoji="0" lang="en-US" sz="2000" b="0" i="0" u="none" strike="noStrike" kern="1200" cap="none" spc="0" normalizeH="0" baseline="0" noProof="0" dirty="0">
              <a:ln>
                <a:noFill/>
              </a:ln>
              <a:solidFill>
                <a:prstClr val="white"/>
              </a:solidFill>
              <a:effectLst/>
              <a:uLnTx/>
              <a:uFillTx/>
              <a:latin typeface="Bodoni MT" panose="02070603080606020203" pitchFamily="18" charset="0"/>
              <a:ea typeface="+mn-ea"/>
              <a:cs typeface="+mn-cs"/>
            </a:endParaRPr>
          </a:p>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Bodoni MT" panose="02070603080606020203" pitchFamily="18" charset="0"/>
                <a:ea typeface="+mn-ea"/>
                <a:cs typeface="+mn-cs"/>
              </a:rPr>
              <a:t>Partenariats, collaborations et liens communautaires</a:t>
            </a:r>
            <a:endParaRPr kumimoji="0" lang="en-US" sz="3200" b="0" i="0" u="none" strike="noStrike" kern="1200" cap="none" spc="0" normalizeH="0" baseline="0" noProof="0" dirty="0">
              <a:ln>
                <a:noFill/>
              </a:ln>
              <a:solidFill>
                <a:prstClr val="white"/>
              </a:solidFill>
              <a:effectLst/>
              <a:uLnTx/>
              <a:uFillTx/>
              <a:latin typeface="Bodoni MT" panose="02070603080606020203" pitchFamily="18" charset="0"/>
              <a:ea typeface="+mn-ea"/>
              <a:cs typeface="+mn-cs"/>
            </a:endParaRPr>
          </a:p>
        </p:txBody>
      </p:sp>
      <p:sp>
        <p:nvSpPr>
          <p:cNvPr id="10" name="TextBox 11"/>
          <p:cNvSpPr txBox="1"/>
          <p:nvPr/>
        </p:nvSpPr>
        <p:spPr>
          <a:xfrm>
            <a:off x="495300" y="4222217"/>
            <a:ext cx="4041648" cy="374461"/>
          </a:xfrm>
          <a:prstGeom prst="rect">
            <a:avLst/>
          </a:prstGeom>
        </p:spPr>
        <p:txBody>
          <a:bodyPr wrap="square" lIns="0" tIns="0" rIns="0" bIns="0" rtlCol="0" anchor="t">
            <a:spAutoFit/>
          </a:bodyPr>
          <a:lstStyle/>
          <a:p>
            <a:pPr marL="0" marR="0" lvl="0" indent="0" algn="l" defTabSz="859627" rtl="0" eaLnBrk="1" fontAlgn="auto" latinLnBrk="0" hangingPunct="1">
              <a:lnSpc>
                <a:spcPts val="3369"/>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956F6"/>
                </a:solidFill>
                <a:effectLst/>
                <a:uLnTx/>
                <a:uFillTx/>
                <a:latin typeface="Tahoma" panose="020B0604030504040204" pitchFamily="34" charset="0"/>
                <a:ea typeface="Tahoma" panose="020B0604030504040204" pitchFamily="34" charset="0"/>
                <a:cs typeface="Tahoma" panose="020B0604030504040204" pitchFamily="34" charset="0"/>
              </a:rPr>
              <a:t>17 Organisations communautaires</a:t>
            </a:r>
          </a:p>
        </p:txBody>
      </p:sp>
      <p:graphicFrame>
        <p:nvGraphicFramePr>
          <p:cNvPr id="11" name="Diagram 10"/>
          <p:cNvGraphicFramePr/>
          <p:nvPr/>
        </p:nvGraphicFramePr>
        <p:xfrm>
          <a:off x="2909760" y="4547735"/>
          <a:ext cx="3254376" cy="325505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Slide Number Placeholder 3"/>
          <p:cNvSpPr>
            <a:spLocks noGrp="1"/>
          </p:cNvSpPr>
          <p:nvPr>
            <p:ph type="sldNum" sz="quarter" idx="12"/>
          </p:nvPr>
        </p:nvSpPr>
        <p:spPr>
          <a:xfrm>
            <a:off x="4800600" y="9546407"/>
            <a:ext cx="1882588" cy="359593"/>
          </a:xfrm>
        </p:spPr>
        <p:txBody>
          <a:bodyPr/>
          <a:lstStyle/>
          <a:p>
            <a:pPr marL="0" marR="0" lvl="0" indent="0" algn="r" defTabSz="8596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34</a:t>
            </a:r>
          </a:p>
        </p:txBody>
      </p:sp>
      <p:graphicFrame>
        <p:nvGraphicFramePr>
          <p:cNvPr id="13" name="Chart 12"/>
          <p:cNvGraphicFramePr>
            <a:graphicFrameLocks/>
          </p:cNvGraphicFramePr>
          <p:nvPr>
            <p:extLst>
              <p:ext uri="{D42A27DB-BD31-4B8C-83A1-F6EECF244321}">
                <p14:modId xmlns:p14="http://schemas.microsoft.com/office/powerpoint/2010/main" val="813245712"/>
              </p:ext>
            </p:extLst>
          </p:nvPr>
        </p:nvGraphicFramePr>
        <p:xfrm>
          <a:off x="406399" y="1791971"/>
          <a:ext cx="2920999" cy="2223988"/>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6" name="Chart 15"/>
          <p:cNvGraphicFramePr>
            <a:graphicFrameLocks/>
          </p:cNvGraphicFramePr>
          <p:nvPr>
            <p:extLst>
              <p:ext uri="{D42A27DB-BD31-4B8C-83A1-F6EECF244321}">
                <p14:modId xmlns:p14="http://schemas.microsoft.com/office/powerpoint/2010/main" val="1370869406"/>
              </p:ext>
            </p:extLst>
          </p:nvPr>
        </p:nvGraphicFramePr>
        <p:xfrm>
          <a:off x="3301998" y="1830977"/>
          <a:ext cx="3065463" cy="2310023"/>
        </p:xfrm>
        <a:graphic>
          <a:graphicData uri="http://schemas.openxmlformats.org/drawingml/2006/chart">
            <c:chart xmlns:c="http://schemas.openxmlformats.org/drawingml/2006/chart" xmlns:r="http://schemas.openxmlformats.org/officeDocument/2006/relationships" r:id="rId14"/>
          </a:graphicData>
        </a:graphic>
      </p:graphicFrame>
    </p:spTree>
    <p:extLst>
      <p:ext uri="{BB962C8B-B14F-4D97-AF65-F5344CB8AC3E}">
        <p14:creationId xmlns:p14="http://schemas.microsoft.com/office/powerpoint/2010/main" val="42225521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5638800" y="0"/>
            <a:ext cx="1219200" cy="9906000"/>
          </a:xfrm>
          <a:prstGeom prst="rect">
            <a:avLst/>
          </a:prstGeom>
          <a:solidFill>
            <a:srgbClr val="68A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9627" rtl="0" eaLnBrk="1" fontAlgn="auto" latinLnBrk="0" hangingPunct="1">
              <a:lnSpc>
                <a:spcPct val="100000"/>
              </a:lnSpc>
              <a:spcBef>
                <a:spcPts val="0"/>
              </a:spcBef>
              <a:spcAft>
                <a:spcPts val="0"/>
              </a:spcAft>
              <a:buClrTx/>
              <a:buSzTx/>
              <a:buFontTx/>
              <a:buNone/>
              <a:tabLst/>
              <a:defRPr/>
            </a:pPr>
            <a:endParaRPr kumimoji="0" lang="en-US" sz="1692"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2900"/>
            <a:ext cx="6629400" cy="9067800"/>
          </a:xfrm>
          <a:prstGeom prst="rect">
            <a:avLst/>
          </a:prstGeom>
          <a:ln>
            <a:noFill/>
          </a:ln>
          <a:effectLst>
            <a:outerShdw blurRad="50800" dist="38100" dir="16200000" rotWithShape="0">
              <a:prstClr val="black">
                <a:alpha val="40000"/>
              </a:prstClr>
            </a:outerShdw>
          </a:effectLst>
        </p:spPr>
      </p:pic>
      <p:sp>
        <p:nvSpPr>
          <p:cNvPr id="10" name="Rectangle 9"/>
          <p:cNvSpPr/>
          <p:nvPr/>
        </p:nvSpPr>
        <p:spPr>
          <a:xfrm>
            <a:off x="152400" y="4495800"/>
            <a:ext cx="3429000" cy="5257800"/>
          </a:xfrm>
          <a:prstGeom prst="rect">
            <a:avLst/>
          </a:prstGeom>
          <a:solidFill>
            <a:srgbClr val="68A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9627" rtl="0" eaLnBrk="1" fontAlgn="auto" latinLnBrk="0" hangingPunct="1">
              <a:lnSpc>
                <a:spcPct val="100000"/>
              </a:lnSpc>
              <a:spcBef>
                <a:spcPts val="0"/>
              </a:spcBef>
              <a:spcAft>
                <a:spcPts val="0"/>
              </a:spcAft>
              <a:buClrTx/>
              <a:buSzTx/>
              <a:buFontTx/>
              <a:buNone/>
              <a:tabLst/>
              <a:defRPr/>
            </a:pPr>
            <a:endParaRPr kumimoji="0" lang="en-US" sz="1692"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p:cNvSpPr txBox="1"/>
          <p:nvPr/>
        </p:nvSpPr>
        <p:spPr>
          <a:xfrm>
            <a:off x="152400" y="4597400"/>
            <a:ext cx="3352800" cy="830997"/>
          </a:xfrm>
          <a:prstGeom prst="rect">
            <a:avLst/>
          </a:prstGeom>
          <a:solidFill>
            <a:srgbClr val="68A4AC"/>
          </a:solidFill>
        </p:spPr>
        <p:txBody>
          <a:bodyPr wrap="square" lIns="0" tIns="0" rIns="0" bIns="0" rtlCol="0" anchor="t">
            <a:spAutoFit/>
          </a:bodyPr>
          <a:lstStyle/>
          <a:p>
            <a:pPr marL="0" marR="0" lvl="0" indent="0" algn="ctr" defTabSz="8596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Soutien à notre personnel, à nos clients et à notre organisation</a:t>
            </a:r>
          </a:p>
        </p:txBody>
      </p:sp>
      <p:sp>
        <p:nvSpPr>
          <p:cNvPr id="13" name="Rectangle 12"/>
          <p:cNvSpPr/>
          <p:nvPr/>
        </p:nvSpPr>
        <p:spPr>
          <a:xfrm>
            <a:off x="381000" y="5742166"/>
            <a:ext cx="2819400" cy="3139321"/>
          </a:xfrm>
          <a:prstGeom prst="rect">
            <a:avLst/>
          </a:prstGeom>
        </p:spPr>
        <p:txBody>
          <a:bodyPr wrap="square">
            <a:spAutoFit/>
          </a:bodyPr>
          <a:lstStyle/>
          <a:p>
            <a:pPr marL="0" marR="0" lvl="0" indent="0" algn="ctr" defTabSz="85962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Après une période d'interaction limitée due à la pandémie, nous avons repris la collaboration avec nos partenaires communautaires. Alors que nous nous efforçons de renforcer nos partenariats communautaires au cours de l'année à venir, nous sommes actuellement en contact avec les organisations suivantes :</a:t>
            </a:r>
          </a:p>
        </p:txBody>
      </p:sp>
      <p:sp>
        <p:nvSpPr>
          <p:cNvPr id="4" name="Slide Number Placeholder 3"/>
          <p:cNvSpPr>
            <a:spLocks noGrp="1"/>
          </p:cNvSpPr>
          <p:nvPr>
            <p:ph type="sldNum" sz="quarter" idx="12"/>
          </p:nvPr>
        </p:nvSpPr>
        <p:spPr>
          <a:xfrm>
            <a:off x="4876800" y="9478553"/>
            <a:ext cx="1882588" cy="359593"/>
          </a:xfrm>
        </p:spPr>
        <p:txBody>
          <a:bodyPr/>
          <a:lstStyle/>
          <a:p>
            <a:pPr marL="0" marR="0" lvl="0" indent="0" algn="r" defTabSz="8596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35</a:t>
            </a:r>
          </a:p>
        </p:txBody>
      </p:sp>
    </p:spTree>
    <p:extLst>
      <p:ext uri="{BB962C8B-B14F-4D97-AF65-F5344CB8AC3E}">
        <p14:creationId xmlns:p14="http://schemas.microsoft.com/office/powerpoint/2010/main" val="4751519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304800" y="304800"/>
          <a:ext cx="6324600" cy="9372600"/>
        </p:xfrm>
        <a:graphic>
          <a:graphicData uri="http://schemas.openxmlformats.org/drawingml/2006/table">
            <a:tbl>
              <a:tblPr firstRow="1" firstCol="1" bandRow="1">
                <a:tableStyleId>{5FD0F851-EC5A-4D38-B0AD-8093EC10F338}</a:tableStyleId>
              </a:tblPr>
              <a:tblGrid>
                <a:gridCol w="2030118">
                  <a:extLst>
                    <a:ext uri="{9D8B030D-6E8A-4147-A177-3AD203B41FA5}">
                      <a16:colId xmlns:a16="http://schemas.microsoft.com/office/drawing/2014/main" val="2144917775"/>
                    </a:ext>
                  </a:extLst>
                </a:gridCol>
                <a:gridCol w="4294482">
                  <a:extLst>
                    <a:ext uri="{9D8B030D-6E8A-4147-A177-3AD203B41FA5}">
                      <a16:colId xmlns:a16="http://schemas.microsoft.com/office/drawing/2014/main" val="4110925435"/>
                    </a:ext>
                  </a:extLst>
                </a:gridCol>
              </a:tblGrid>
              <a:tr h="223677">
                <a:tc>
                  <a:txBody>
                    <a:bodyPr/>
                    <a:lstStyle/>
                    <a:p>
                      <a:pPr marL="0" marR="0">
                        <a:lnSpc>
                          <a:spcPct val="107000"/>
                        </a:lnSpc>
                        <a:spcBef>
                          <a:spcPts val="0"/>
                        </a:spcBef>
                        <a:spcAft>
                          <a:spcPts val="0"/>
                        </a:spcAft>
                      </a:pPr>
                      <a:r>
                        <a:rPr lang="en-CA" sz="1100" cap="all" dirty="0">
                          <a:effectLst/>
                        </a:rPr>
                        <a:t>RESSOURCES</a:t>
                      </a:r>
                      <a:endParaRPr lang="fr-CA" sz="1100" dirty="0">
                        <a:effectLst/>
                        <a:latin typeface="+mn-lt"/>
                        <a:ea typeface="Calibri" panose="020F0502020204030204" pitchFamily="34" charset="0"/>
                        <a:cs typeface="Times New Roman" panose="02020603050405020304" pitchFamily="18" charset="0"/>
                      </a:endParaRPr>
                    </a:p>
                  </a:txBody>
                  <a:tcPr marL="42503" marR="42503" marT="0" marB="0" anchor="ctr"/>
                </a:tc>
                <a:tc>
                  <a:txBody>
                    <a:bodyPr/>
                    <a:lstStyle/>
                    <a:p>
                      <a:pPr marL="0" marR="0" algn="ctr">
                        <a:lnSpc>
                          <a:spcPct val="107000"/>
                        </a:lnSpc>
                        <a:spcBef>
                          <a:spcPts val="0"/>
                        </a:spcBef>
                        <a:spcAft>
                          <a:spcPts val="0"/>
                        </a:spcAft>
                      </a:pPr>
                      <a:r>
                        <a:rPr lang="en-CA" sz="1100" cap="all" dirty="0">
                          <a:effectLst/>
                        </a:rPr>
                        <a:t>ORGANISATIONS PARTENAIRES</a:t>
                      </a:r>
                      <a:endParaRPr lang="fr-CA" sz="1100" dirty="0">
                        <a:effectLst/>
                        <a:latin typeface="+mn-lt"/>
                        <a:ea typeface="Calibri" panose="020F0502020204030204" pitchFamily="34" charset="0"/>
                        <a:cs typeface="Times New Roman" panose="02020603050405020304" pitchFamily="18" charset="0"/>
                      </a:endParaRPr>
                    </a:p>
                  </a:txBody>
                  <a:tcPr marL="42503" marR="42503" marT="0" marB="0"/>
                </a:tc>
                <a:extLst>
                  <a:ext uri="{0D108BD9-81ED-4DB2-BD59-A6C34878D82A}">
                    <a16:rowId xmlns:a16="http://schemas.microsoft.com/office/drawing/2014/main" val="1905365613"/>
                  </a:ext>
                </a:extLst>
              </a:tr>
              <a:tr h="496178">
                <a:tc>
                  <a:txBody>
                    <a:bodyPr/>
                    <a:lstStyle/>
                    <a:p>
                      <a:pPr marL="457200" marR="0" indent="-457200">
                        <a:lnSpc>
                          <a:spcPct val="115000"/>
                        </a:lnSpc>
                        <a:spcBef>
                          <a:spcPts val="0"/>
                        </a:spcBef>
                        <a:spcAft>
                          <a:spcPts val="0"/>
                        </a:spcAft>
                      </a:pPr>
                      <a:r>
                        <a:rPr lang="en-US" sz="1100" cap="all" dirty="0">
                          <a:effectLst/>
                        </a:rPr>
                        <a:t>Protection de la jeunesse</a:t>
                      </a:r>
                      <a:endParaRPr lang="fr-CA" sz="1100" dirty="0">
                        <a:effectLst/>
                        <a:latin typeface="+mn-lt"/>
                        <a:ea typeface="Calibri" panose="020F0502020204030204" pitchFamily="34" charset="0"/>
                        <a:cs typeface="Times New Roman" panose="02020603050405020304" pitchFamily="18" charset="0"/>
                      </a:endParaRPr>
                    </a:p>
                  </a:txBody>
                  <a:tcPr marL="42503" marR="42503" marT="0" marB="0" anchor="ctr"/>
                </a:tc>
                <a:tc>
                  <a:txBody>
                    <a:bodyPr/>
                    <a:lstStyle/>
                    <a:p>
                      <a:pPr marL="0" marR="0" algn="just">
                        <a:lnSpc>
                          <a:spcPct val="107000"/>
                        </a:lnSpc>
                        <a:spcBef>
                          <a:spcPts val="0"/>
                        </a:spcBef>
                        <a:spcAft>
                          <a:spcPts val="0"/>
                        </a:spcAft>
                      </a:pPr>
                      <a:r>
                        <a:rPr lang="en-CA" sz="1100">
                          <a:effectLst/>
                        </a:rPr>
                        <a:t>Centres de la jeunesse et de la famille de Batshaw</a:t>
                      </a:r>
                      <a:endParaRPr lang="fr-CA" sz="1100">
                        <a:effectLst/>
                      </a:endParaRPr>
                    </a:p>
                    <a:p>
                      <a:pPr marL="0" marR="0" algn="just">
                        <a:lnSpc>
                          <a:spcPct val="107000"/>
                        </a:lnSpc>
                        <a:spcBef>
                          <a:spcPts val="0"/>
                        </a:spcBef>
                        <a:spcAft>
                          <a:spcPts val="0"/>
                        </a:spcAft>
                      </a:pPr>
                      <a:r>
                        <a:rPr lang="en-CA" sz="1100">
                          <a:effectLst/>
                        </a:rPr>
                        <a:t>Centre Jeunesse Montréal</a:t>
                      </a:r>
                      <a:endParaRPr lang="fr-CA" sz="1100">
                        <a:effectLst/>
                        <a:latin typeface="+mn-lt"/>
                        <a:ea typeface="Calibri" panose="020F0502020204030204" pitchFamily="34" charset="0"/>
                        <a:cs typeface="Times New Roman" panose="02020603050405020304" pitchFamily="18" charset="0"/>
                      </a:endParaRPr>
                    </a:p>
                  </a:txBody>
                  <a:tcPr marL="42503" marR="42503" marT="0" marB="0"/>
                </a:tc>
                <a:extLst>
                  <a:ext uri="{0D108BD9-81ED-4DB2-BD59-A6C34878D82A}">
                    <a16:rowId xmlns:a16="http://schemas.microsoft.com/office/drawing/2014/main" val="2266795914"/>
                  </a:ext>
                </a:extLst>
              </a:tr>
              <a:tr h="824276">
                <a:tc>
                  <a:txBody>
                    <a:bodyPr/>
                    <a:lstStyle/>
                    <a:p>
                      <a:pPr marL="457200" marR="0" indent="-476250">
                        <a:lnSpc>
                          <a:spcPct val="115000"/>
                        </a:lnSpc>
                        <a:spcBef>
                          <a:spcPts val="0"/>
                        </a:spcBef>
                        <a:spcAft>
                          <a:spcPts val="0"/>
                        </a:spcAft>
                      </a:pPr>
                      <a:r>
                        <a:rPr lang="en-US" sz="1100" cap="all" dirty="0">
                          <a:effectLst/>
                        </a:rPr>
                        <a:t> </a:t>
                      </a:r>
                      <a:endParaRPr lang="fr-CA" sz="1100" dirty="0">
                        <a:effectLst/>
                      </a:endParaRPr>
                    </a:p>
                    <a:p>
                      <a:pPr marL="457200" marR="0" indent="-476250">
                        <a:lnSpc>
                          <a:spcPct val="115000"/>
                        </a:lnSpc>
                        <a:spcBef>
                          <a:spcPts val="0"/>
                        </a:spcBef>
                        <a:spcAft>
                          <a:spcPts val="0"/>
                        </a:spcAft>
                      </a:pPr>
                      <a:r>
                        <a:rPr lang="en-US" sz="1100" cap="all" dirty="0">
                          <a:effectLst/>
                        </a:rPr>
                        <a:t>Services médicaux</a:t>
                      </a:r>
                      <a:endParaRPr lang="fr-CA" sz="1100" dirty="0">
                        <a:effectLst/>
                        <a:latin typeface="+mn-lt"/>
                        <a:ea typeface="Calibri" panose="020F0502020204030204" pitchFamily="34" charset="0"/>
                        <a:cs typeface="Times New Roman" panose="02020603050405020304" pitchFamily="18" charset="0"/>
                      </a:endParaRPr>
                    </a:p>
                  </a:txBody>
                  <a:tcPr marL="42503" marR="42503" marT="0" marB="0" anchor="ctr"/>
                </a:tc>
                <a:tc>
                  <a:txBody>
                    <a:bodyPr/>
                    <a:lstStyle/>
                    <a:p>
                      <a:pPr marL="0" marR="0" algn="just">
                        <a:lnSpc>
                          <a:spcPct val="115000"/>
                        </a:lnSpc>
                        <a:spcBef>
                          <a:spcPts val="0"/>
                        </a:spcBef>
                        <a:spcAft>
                          <a:spcPts val="0"/>
                        </a:spcAft>
                      </a:pPr>
                      <a:r>
                        <a:rPr lang="en-CA" sz="1100" dirty="0">
                          <a:effectLst/>
                        </a:rPr>
                        <a:t>Hôpital général juif </a:t>
                      </a:r>
                      <a:endParaRPr lang="fr-CA" sz="1100" dirty="0">
                        <a:effectLst/>
                      </a:endParaRPr>
                    </a:p>
                    <a:p>
                      <a:pPr marL="0" marR="0" algn="just">
                        <a:lnSpc>
                          <a:spcPct val="115000"/>
                        </a:lnSpc>
                        <a:spcBef>
                          <a:spcPts val="0"/>
                        </a:spcBef>
                        <a:spcAft>
                          <a:spcPts val="0"/>
                        </a:spcAft>
                      </a:pPr>
                      <a:r>
                        <a:rPr lang="en-CA" sz="1100" dirty="0">
                          <a:effectLst/>
                        </a:rPr>
                        <a:t>Hôpital de Montréal pour Enfants - Clinique de médecine de l'adolescence</a:t>
                      </a:r>
                      <a:endParaRPr lang="fr-CA" sz="1100" dirty="0">
                        <a:effectLst/>
                      </a:endParaRPr>
                    </a:p>
                    <a:p>
                      <a:pPr marL="0" marR="0" algn="just">
                        <a:lnSpc>
                          <a:spcPct val="115000"/>
                        </a:lnSpc>
                        <a:spcBef>
                          <a:spcPts val="0"/>
                        </a:spcBef>
                        <a:spcAft>
                          <a:spcPts val="0"/>
                        </a:spcAft>
                      </a:pPr>
                      <a:r>
                        <a:rPr lang="en-CA" sz="1100" dirty="0">
                          <a:effectLst/>
                        </a:rPr>
                        <a:t>Hôpital de Montréal pour enfants</a:t>
                      </a:r>
                      <a:endParaRPr lang="fr-CA" sz="1100" dirty="0">
                        <a:effectLst/>
                      </a:endParaRPr>
                    </a:p>
                    <a:p>
                      <a:pPr marL="0" marR="0" algn="just">
                        <a:lnSpc>
                          <a:spcPct val="115000"/>
                        </a:lnSpc>
                        <a:spcBef>
                          <a:spcPts val="0"/>
                        </a:spcBef>
                        <a:spcAft>
                          <a:spcPts val="0"/>
                        </a:spcAft>
                      </a:pPr>
                      <a:r>
                        <a:rPr lang="en-CA" sz="1100" dirty="0">
                          <a:effectLst/>
                        </a:rPr>
                        <a:t>Hôpital Sainte-Justine</a:t>
                      </a:r>
                      <a:endParaRPr lang="fr-CA" sz="1100" dirty="0">
                        <a:effectLst/>
                        <a:latin typeface="+mn-lt"/>
                        <a:ea typeface="Calibri" panose="020F0502020204030204" pitchFamily="34" charset="0"/>
                        <a:cs typeface="Times New Roman" panose="02020603050405020304" pitchFamily="18" charset="0"/>
                      </a:endParaRPr>
                    </a:p>
                  </a:txBody>
                  <a:tcPr marL="42503" marR="42503" marT="0" marB="0"/>
                </a:tc>
                <a:extLst>
                  <a:ext uri="{0D108BD9-81ED-4DB2-BD59-A6C34878D82A}">
                    <a16:rowId xmlns:a16="http://schemas.microsoft.com/office/drawing/2014/main" val="3113973272"/>
                  </a:ext>
                </a:extLst>
              </a:tr>
              <a:tr h="330787">
                <a:tc>
                  <a:txBody>
                    <a:bodyPr/>
                    <a:lstStyle/>
                    <a:p>
                      <a:pPr marL="457200" marR="0" indent="-457200">
                        <a:lnSpc>
                          <a:spcPct val="115000"/>
                        </a:lnSpc>
                        <a:spcBef>
                          <a:spcPts val="0"/>
                        </a:spcBef>
                        <a:spcAft>
                          <a:spcPts val="0"/>
                        </a:spcAft>
                      </a:pPr>
                      <a:r>
                        <a:rPr lang="en-US" sz="1100" cap="all">
                          <a:effectLst/>
                        </a:rPr>
                        <a:t>Santé communautaire</a:t>
                      </a:r>
                      <a:endParaRPr lang="fr-CA" sz="1100">
                        <a:effectLst/>
                        <a:latin typeface="+mn-lt"/>
                        <a:ea typeface="Calibri" panose="020F0502020204030204" pitchFamily="34" charset="0"/>
                        <a:cs typeface="Times New Roman" panose="02020603050405020304" pitchFamily="18" charset="0"/>
                      </a:endParaRPr>
                    </a:p>
                  </a:txBody>
                  <a:tcPr marL="42503" marR="42503" marT="0" marB="0" anchor="ctr"/>
                </a:tc>
                <a:tc>
                  <a:txBody>
                    <a:bodyPr/>
                    <a:lstStyle/>
                    <a:p>
                      <a:pPr marL="0" marR="0" algn="just">
                        <a:lnSpc>
                          <a:spcPct val="115000"/>
                        </a:lnSpc>
                        <a:spcBef>
                          <a:spcPts val="0"/>
                        </a:spcBef>
                        <a:spcAft>
                          <a:spcPts val="0"/>
                        </a:spcAft>
                      </a:pPr>
                      <a:r>
                        <a:rPr lang="en-CA" sz="1100" dirty="0">
                          <a:effectLst/>
                        </a:rPr>
                        <a:t>CLSC Benny-Farm</a:t>
                      </a:r>
                      <a:endParaRPr lang="fr-CA" sz="1100" dirty="0">
                        <a:effectLst/>
                        <a:latin typeface="+mn-lt"/>
                        <a:ea typeface="Calibri" panose="020F0502020204030204" pitchFamily="34" charset="0"/>
                        <a:cs typeface="Times New Roman" panose="02020603050405020304" pitchFamily="18" charset="0"/>
                      </a:endParaRPr>
                    </a:p>
                  </a:txBody>
                  <a:tcPr marL="42503" marR="42503" marT="0" marB="0"/>
                </a:tc>
                <a:extLst>
                  <a:ext uri="{0D108BD9-81ED-4DB2-BD59-A6C34878D82A}">
                    <a16:rowId xmlns:a16="http://schemas.microsoft.com/office/drawing/2014/main" val="3664794497"/>
                  </a:ext>
                </a:extLst>
              </a:tr>
              <a:tr h="330787">
                <a:tc>
                  <a:txBody>
                    <a:bodyPr/>
                    <a:lstStyle/>
                    <a:p>
                      <a:pPr marL="457200" marR="0" indent="-457200">
                        <a:lnSpc>
                          <a:spcPct val="115000"/>
                        </a:lnSpc>
                        <a:spcBef>
                          <a:spcPts val="0"/>
                        </a:spcBef>
                        <a:spcAft>
                          <a:spcPts val="0"/>
                        </a:spcAft>
                      </a:pPr>
                      <a:endParaRPr lang="fr-CA" sz="1100" dirty="0">
                        <a:effectLst/>
                        <a:latin typeface="+mn-lt"/>
                        <a:ea typeface="Calibri" panose="020F0502020204030204" pitchFamily="34" charset="0"/>
                        <a:cs typeface="Times New Roman" panose="02020603050405020304" pitchFamily="18" charset="0"/>
                      </a:endParaRPr>
                    </a:p>
                  </a:txBody>
                  <a:tcPr marL="42503" marR="42503" marT="0" marB="0" anchor="ctr"/>
                </a:tc>
                <a:tc>
                  <a:txBody>
                    <a:bodyPr/>
                    <a:lstStyle/>
                    <a:p>
                      <a:pPr marL="0" marR="0" algn="just">
                        <a:lnSpc>
                          <a:spcPct val="115000"/>
                        </a:lnSpc>
                        <a:spcBef>
                          <a:spcPts val="0"/>
                        </a:spcBef>
                        <a:spcAft>
                          <a:spcPts val="0"/>
                        </a:spcAft>
                      </a:pPr>
                      <a:r>
                        <a:rPr lang="fr-CA" sz="1100" dirty="0">
                          <a:effectLst/>
                        </a:rPr>
                        <a:t>Maison Bleue de Verdun</a:t>
                      </a:r>
                      <a:endParaRPr lang="fr-CA" sz="1100" dirty="0">
                        <a:effectLst/>
                        <a:latin typeface="+mn-lt"/>
                        <a:ea typeface="Calibri" panose="020F0502020204030204" pitchFamily="34" charset="0"/>
                        <a:cs typeface="Times New Roman" panose="02020603050405020304" pitchFamily="18" charset="0"/>
                      </a:endParaRPr>
                    </a:p>
                  </a:txBody>
                  <a:tcPr marL="42503" marR="42503" marT="0" marB="0"/>
                </a:tc>
                <a:extLst>
                  <a:ext uri="{0D108BD9-81ED-4DB2-BD59-A6C34878D82A}">
                    <a16:rowId xmlns:a16="http://schemas.microsoft.com/office/drawing/2014/main" val="4506259"/>
                  </a:ext>
                </a:extLst>
              </a:tr>
              <a:tr h="206069">
                <a:tc>
                  <a:txBody>
                    <a:bodyPr/>
                    <a:lstStyle/>
                    <a:p>
                      <a:pPr marL="457200" marR="0" indent="-457200">
                        <a:lnSpc>
                          <a:spcPct val="115000"/>
                        </a:lnSpc>
                        <a:spcBef>
                          <a:spcPts val="0"/>
                        </a:spcBef>
                        <a:spcAft>
                          <a:spcPts val="0"/>
                        </a:spcAft>
                      </a:pPr>
                      <a:r>
                        <a:rPr lang="en-US" sz="1100" cap="all">
                          <a:effectLst/>
                        </a:rPr>
                        <a:t> </a:t>
                      </a:r>
                      <a:endParaRPr lang="fr-CA" sz="1100">
                        <a:effectLst/>
                        <a:latin typeface="+mn-lt"/>
                        <a:ea typeface="Calibri" panose="020F0502020204030204" pitchFamily="34" charset="0"/>
                        <a:cs typeface="Times New Roman" panose="02020603050405020304" pitchFamily="18" charset="0"/>
                      </a:endParaRPr>
                    </a:p>
                  </a:txBody>
                  <a:tcPr marL="42503" marR="42503" marT="0" marB="0" anchor="ctr"/>
                </a:tc>
                <a:tc>
                  <a:txBody>
                    <a:bodyPr/>
                    <a:lstStyle/>
                    <a:p>
                      <a:pPr marL="457200" marR="0" indent="-457200">
                        <a:lnSpc>
                          <a:spcPct val="115000"/>
                        </a:lnSpc>
                        <a:spcBef>
                          <a:spcPts val="0"/>
                        </a:spcBef>
                        <a:spcAft>
                          <a:spcPts val="0"/>
                        </a:spcAft>
                      </a:pPr>
                      <a:r>
                        <a:rPr lang="fr-CA" sz="1100">
                          <a:effectLst/>
                        </a:rPr>
                        <a:t>Garage a Musique (Fondation Dr. Julien)</a:t>
                      </a:r>
                      <a:endParaRPr lang="fr-CA" sz="1100">
                        <a:effectLst/>
                        <a:latin typeface="+mn-lt"/>
                        <a:ea typeface="Calibri" panose="020F0502020204030204" pitchFamily="34" charset="0"/>
                        <a:cs typeface="Times New Roman" panose="02020603050405020304" pitchFamily="18" charset="0"/>
                      </a:endParaRPr>
                    </a:p>
                  </a:txBody>
                  <a:tcPr marL="42503" marR="42503" marT="0" marB="0"/>
                </a:tc>
                <a:extLst>
                  <a:ext uri="{0D108BD9-81ED-4DB2-BD59-A6C34878D82A}">
                    <a16:rowId xmlns:a16="http://schemas.microsoft.com/office/drawing/2014/main" val="3153376419"/>
                  </a:ext>
                </a:extLst>
              </a:tr>
              <a:tr h="2060689">
                <a:tc>
                  <a:txBody>
                    <a:bodyPr/>
                    <a:lstStyle/>
                    <a:p>
                      <a:pPr marL="0" marR="0">
                        <a:lnSpc>
                          <a:spcPct val="115000"/>
                        </a:lnSpc>
                        <a:spcBef>
                          <a:spcPts val="0"/>
                        </a:spcBef>
                        <a:spcAft>
                          <a:spcPts val="0"/>
                        </a:spcAft>
                      </a:pPr>
                      <a:r>
                        <a:rPr lang="en-CA" sz="1100" cap="all">
                          <a:effectLst/>
                        </a:rPr>
                        <a:t>Tables de concertation et partenaires</a:t>
                      </a:r>
                      <a:endParaRPr lang="fr-CA" sz="1100">
                        <a:effectLst/>
                      </a:endParaRPr>
                    </a:p>
                    <a:p>
                      <a:pPr marL="457200" marR="0">
                        <a:lnSpc>
                          <a:spcPct val="115000"/>
                        </a:lnSpc>
                        <a:spcBef>
                          <a:spcPts val="0"/>
                        </a:spcBef>
                        <a:spcAft>
                          <a:spcPts val="0"/>
                        </a:spcAft>
                      </a:pPr>
                      <a:r>
                        <a:rPr lang="en-US" sz="1100" cap="all">
                          <a:effectLst/>
                        </a:rPr>
                        <a:t> </a:t>
                      </a:r>
                      <a:endParaRPr lang="fr-CA" sz="1100">
                        <a:effectLst/>
                        <a:latin typeface="+mn-lt"/>
                        <a:ea typeface="Calibri" panose="020F0502020204030204" pitchFamily="34" charset="0"/>
                        <a:cs typeface="Times New Roman" panose="02020603050405020304" pitchFamily="18" charset="0"/>
                      </a:endParaRPr>
                    </a:p>
                  </a:txBody>
                  <a:tcPr marL="42503" marR="42503" marT="0" marB="0" anchor="ctr"/>
                </a:tc>
                <a:tc>
                  <a:txBody>
                    <a:bodyPr/>
                    <a:lstStyle/>
                    <a:p>
                      <a:pPr marL="342900" marR="0" lvl="0" indent="-342900">
                        <a:lnSpc>
                          <a:spcPct val="115000"/>
                        </a:lnSpc>
                        <a:spcBef>
                          <a:spcPts val="0"/>
                        </a:spcBef>
                        <a:spcAft>
                          <a:spcPts val="0"/>
                        </a:spcAft>
                        <a:buClr>
                          <a:srgbClr val="47C6C9"/>
                        </a:buClr>
                        <a:buFont typeface="Symbol" panose="05050102010706020507" pitchFamily="18" charset="2"/>
                        <a:buChar char=""/>
                      </a:pPr>
                      <a:r>
                        <a:rPr lang="en-US" sz="1100" dirty="0">
                          <a:effectLst/>
                        </a:rPr>
                        <a:t>Tableau 0-5 ans Cavendish</a:t>
                      </a:r>
                      <a:endParaRPr lang="fr-CA" sz="1100" dirty="0">
                        <a:effectLst/>
                      </a:endParaRPr>
                    </a:p>
                    <a:p>
                      <a:pPr marL="342900" marR="0" lvl="0" indent="-342900">
                        <a:lnSpc>
                          <a:spcPct val="115000"/>
                        </a:lnSpc>
                        <a:spcBef>
                          <a:spcPts val="0"/>
                        </a:spcBef>
                        <a:spcAft>
                          <a:spcPts val="0"/>
                        </a:spcAft>
                        <a:buClr>
                          <a:srgbClr val="47C6C9"/>
                        </a:buClr>
                        <a:buFont typeface="Symbol" panose="05050102010706020507" pitchFamily="18" charset="2"/>
                        <a:buChar char=""/>
                      </a:pPr>
                      <a:r>
                        <a:rPr lang="en-US" sz="1100" dirty="0">
                          <a:effectLst/>
                        </a:rPr>
                        <a:t>SIPPE </a:t>
                      </a:r>
                      <a:endParaRPr lang="fr-CA" sz="1100" dirty="0">
                        <a:effectLst/>
                      </a:endParaRPr>
                    </a:p>
                    <a:p>
                      <a:pPr marL="342900" marR="0" lvl="0" indent="-342900">
                        <a:lnSpc>
                          <a:spcPct val="115000"/>
                        </a:lnSpc>
                        <a:spcBef>
                          <a:spcPts val="0"/>
                        </a:spcBef>
                        <a:spcAft>
                          <a:spcPts val="0"/>
                        </a:spcAft>
                        <a:buClr>
                          <a:srgbClr val="47C6C9"/>
                        </a:buClr>
                        <a:buFont typeface="Symbol" panose="05050102010706020507" pitchFamily="18" charset="2"/>
                        <a:buChar char=""/>
                      </a:pPr>
                      <a:r>
                        <a:rPr lang="fr-CA" sz="1100" dirty="0">
                          <a:effectLst/>
                        </a:rPr>
                        <a:t>Comité stratégique du Programme Alliance à NDG </a:t>
                      </a:r>
                    </a:p>
                    <a:p>
                      <a:pPr marL="342900" marR="0" lvl="0" indent="-342900">
                        <a:lnSpc>
                          <a:spcPct val="115000"/>
                        </a:lnSpc>
                        <a:spcBef>
                          <a:spcPts val="0"/>
                        </a:spcBef>
                        <a:spcAft>
                          <a:spcPts val="0"/>
                        </a:spcAft>
                        <a:buClr>
                          <a:srgbClr val="47C6C9"/>
                        </a:buClr>
                        <a:buFont typeface="Symbol" panose="05050102010706020507" pitchFamily="18" charset="2"/>
                        <a:buChar char=""/>
                      </a:pPr>
                      <a:r>
                        <a:rPr lang="fr-CA" sz="1100" dirty="0">
                          <a:effectLst/>
                        </a:rPr>
                        <a:t>Regroupement pour la Valorisation de la Paternité</a:t>
                      </a:r>
                    </a:p>
                    <a:p>
                      <a:pPr marL="342900" marR="0" lvl="0" indent="-342900">
                        <a:lnSpc>
                          <a:spcPct val="115000"/>
                        </a:lnSpc>
                        <a:spcBef>
                          <a:spcPts val="0"/>
                        </a:spcBef>
                        <a:spcAft>
                          <a:spcPts val="0"/>
                        </a:spcAft>
                        <a:buClr>
                          <a:srgbClr val="47C6C9"/>
                        </a:buClr>
                        <a:buFont typeface="Symbol" panose="05050102010706020507" pitchFamily="18" charset="2"/>
                        <a:buChar char=""/>
                      </a:pPr>
                      <a:r>
                        <a:rPr lang="en-US" sz="1100" dirty="0">
                          <a:effectLst/>
                        </a:rPr>
                        <a:t>Anglais Commission scolaire de Montréal </a:t>
                      </a:r>
                      <a:endParaRPr lang="fr-CA" sz="1100" dirty="0">
                        <a:effectLst/>
                      </a:endParaRPr>
                    </a:p>
                    <a:p>
                      <a:pPr marL="342900" marR="0" lvl="0" indent="-342900">
                        <a:lnSpc>
                          <a:spcPct val="115000"/>
                        </a:lnSpc>
                        <a:spcBef>
                          <a:spcPts val="0"/>
                        </a:spcBef>
                        <a:spcAft>
                          <a:spcPts val="0"/>
                        </a:spcAft>
                        <a:buClr>
                          <a:srgbClr val="47C6C9"/>
                        </a:buClr>
                        <a:buFont typeface="Symbol" panose="05050102010706020507" pitchFamily="18" charset="2"/>
                        <a:buChar char=""/>
                      </a:pPr>
                      <a:r>
                        <a:rPr lang="fr-CA" sz="1100" dirty="0">
                          <a:effectLst/>
                        </a:rPr>
                        <a:t>Table de Concertation Locale en Violence Conjugale du Territoire du CIUSSS </a:t>
                      </a:r>
                      <a:r>
                        <a:rPr lang="fr-CA" sz="1100" dirty="0" err="1">
                          <a:effectLst/>
                        </a:rPr>
                        <a:t>Centre-Ouest-de-L'île-de-MontréaL</a:t>
                      </a:r>
                      <a:endParaRPr lang="fr-CA" sz="1100" dirty="0">
                        <a:effectLst/>
                      </a:endParaRPr>
                    </a:p>
                    <a:p>
                      <a:pPr marL="342900" marR="0" lvl="0" indent="-342900">
                        <a:lnSpc>
                          <a:spcPct val="115000"/>
                        </a:lnSpc>
                        <a:spcBef>
                          <a:spcPts val="0"/>
                        </a:spcBef>
                        <a:spcAft>
                          <a:spcPts val="0"/>
                        </a:spcAft>
                        <a:buClr>
                          <a:srgbClr val="47C6C9"/>
                        </a:buClr>
                        <a:buFont typeface="Symbol" panose="05050102010706020507" pitchFamily="18" charset="2"/>
                        <a:buChar char=""/>
                      </a:pPr>
                      <a:r>
                        <a:rPr lang="en-US" sz="1100" dirty="0">
                          <a:effectLst/>
                        </a:rPr>
                        <a:t>Centres de la jeunesse et de la famille de Batshaw</a:t>
                      </a:r>
                      <a:endParaRPr lang="fr-CA" sz="1100" dirty="0">
                        <a:effectLst/>
                      </a:endParaRPr>
                    </a:p>
                    <a:p>
                      <a:pPr marL="342900" marR="0" lvl="0" indent="-342900">
                        <a:lnSpc>
                          <a:spcPct val="115000"/>
                        </a:lnSpc>
                        <a:spcBef>
                          <a:spcPts val="0"/>
                        </a:spcBef>
                        <a:spcAft>
                          <a:spcPts val="0"/>
                        </a:spcAft>
                        <a:buClr>
                          <a:srgbClr val="47C6C9"/>
                        </a:buClr>
                        <a:buFont typeface="Symbol" panose="05050102010706020507" pitchFamily="18" charset="2"/>
                        <a:buChar char=""/>
                      </a:pPr>
                      <a:r>
                        <a:rPr lang="en-US" sz="1100" dirty="0">
                          <a:effectLst/>
                        </a:rPr>
                        <a:t>Quebec Writers' Federation (Fédération des écrivains du Québec)</a:t>
                      </a:r>
                      <a:endParaRPr lang="fr-CA" sz="1100" dirty="0">
                        <a:effectLst/>
                        <a:latin typeface="+mn-lt"/>
                        <a:ea typeface="Calibri" panose="020F0502020204030204" pitchFamily="34" charset="0"/>
                        <a:cs typeface="Times New Roman" panose="02020603050405020304" pitchFamily="18" charset="0"/>
                      </a:endParaRPr>
                    </a:p>
                  </a:txBody>
                  <a:tcPr marL="42503" marR="42503" marT="0" marB="0"/>
                </a:tc>
                <a:extLst>
                  <a:ext uri="{0D108BD9-81ED-4DB2-BD59-A6C34878D82A}">
                    <a16:rowId xmlns:a16="http://schemas.microsoft.com/office/drawing/2014/main" val="1094163043"/>
                  </a:ext>
                </a:extLst>
              </a:tr>
              <a:tr h="716761">
                <a:tc>
                  <a:txBody>
                    <a:bodyPr/>
                    <a:lstStyle/>
                    <a:p>
                      <a:pPr marL="0" marR="0">
                        <a:lnSpc>
                          <a:spcPct val="107000"/>
                        </a:lnSpc>
                        <a:spcBef>
                          <a:spcPts val="0"/>
                        </a:spcBef>
                        <a:spcAft>
                          <a:spcPts val="0"/>
                        </a:spcAft>
                      </a:pPr>
                      <a:r>
                        <a:rPr lang="en-CA" sz="1100" cap="all">
                          <a:effectLst/>
                        </a:rPr>
                        <a:t>Suicide </a:t>
                      </a:r>
                      <a:endParaRPr lang="fr-CA" sz="1100">
                        <a:effectLst/>
                        <a:latin typeface="+mn-lt"/>
                        <a:ea typeface="Calibri" panose="020F0502020204030204" pitchFamily="34" charset="0"/>
                        <a:cs typeface="Times New Roman" panose="02020603050405020304" pitchFamily="18" charset="0"/>
                      </a:endParaRPr>
                    </a:p>
                  </a:txBody>
                  <a:tcPr marL="42503" marR="42503" marT="0" marB="0" anchor="ctr"/>
                </a:tc>
                <a:tc>
                  <a:txBody>
                    <a:bodyPr/>
                    <a:lstStyle/>
                    <a:p>
                      <a:pPr marL="342900" marR="0" lvl="0" indent="-342900">
                        <a:spcBef>
                          <a:spcPts val="0"/>
                        </a:spcBef>
                        <a:spcAft>
                          <a:spcPts val="0"/>
                        </a:spcAft>
                        <a:buClr>
                          <a:srgbClr val="47C6C9"/>
                        </a:buClr>
                        <a:buFont typeface="Symbol" panose="05050102010706020507" pitchFamily="18" charset="2"/>
                        <a:buChar char=""/>
                      </a:pPr>
                      <a:r>
                        <a:rPr lang="fr-CA" sz="1100" dirty="0">
                          <a:effectLst/>
                        </a:rPr>
                        <a:t>Service de police de la Ville de Montréal - Poste de Quartier 11</a:t>
                      </a:r>
                    </a:p>
                    <a:p>
                      <a:pPr marL="342900" marR="0" lvl="0" indent="-342900">
                        <a:spcBef>
                          <a:spcPts val="0"/>
                        </a:spcBef>
                        <a:spcAft>
                          <a:spcPts val="0"/>
                        </a:spcAft>
                        <a:buClr>
                          <a:srgbClr val="47C6C9"/>
                        </a:buClr>
                        <a:buFont typeface="Symbol" panose="05050102010706020507" pitchFamily="18" charset="2"/>
                        <a:buChar char=""/>
                      </a:pPr>
                      <a:r>
                        <a:rPr lang="en-CA" sz="1100" dirty="0">
                          <a:effectLst/>
                        </a:rPr>
                        <a:t>Suicide Action Montréal</a:t>
                      </a:r>
                      <a:endParaRPr lang="fr-CA" sz="1100" dirty="0">
                        <a:effectLst/>
                      </a:endParaRPr>
                    </a:p>
                    <a:p>
                      <a:pPr marL="342900" marR="0" lvl="0" indent="-342900">
                        <a:spcBef>
                          <a:spcPts val="0"/>
                        </a:spcBef>
                        <a:spcAft>
                          <a:spcPts val="0"/>
                        </a:spcAft>
                        <a:buClr>
                          <a:srgbClr val="47C6C9"/>
                        </a:buClr>
                        <a:buFont typeface="Symbol" panose="05050102010706020507" pitchFamily="18" charset="2"/>
                        <a:buChar char=""/>
                      </a:pPr>
                      <a:r>
                        <a:rPr lang="en-CA" sz="1100" dirty="0">
                          <a:effectLst/>
                        </a:rPr>
                        <a:t>TRACOM</a:t>
                      </a:r>
                      <a:endParaRPr lang="fr-CA" sz="1100" dirty="0">
                        <a:effectLst/>
                        <a:latin typeface="+mn-lt"/>
                        <a:ea typeface="Calibri" panose="020F0502020204030204" pitchFamily="34" charset="0"/>
                        <a:cs typeface="Times New Roman" panose="02020603050405020304" pitchFamily="18" charset="0"/>
                      </a:endParaRPr>
                    </a:p>
                  </a:txBody>
                  <a:tcPr marL="42503" marR="42503" marT="0" marB="0"/>
                </a:tc>
                <a:extLst>
                  <a:ext uri="{0D108BD9-81ED-4DB2-BD59-A6C34878D82A}">
                    <a16:rowId xmlns:a16="http://schemas.microsoft.com/office/drawing/2014/main" val="908337231"/>
                  </a:ext>
                </a:extLst>
              </a:tr>
              <a:tr h="537571">
                <a:tc>
                  <a:txBody>
                    <a:bodyPr/>
                    <a:lstStyle/>
                    <a:p>
                      <a:pPr marL="0" marR="0">
                        <a:lnSpc>
                          <a:spcPct val="107000"/>
                        </a:lnSpc>
                        <a:spcBef>
                          <a:spcPts val="0"/>
                        </a:spcBef>
                        <a:spcAft>
                          <a:spcPts val="0"/>
                        </a:spcAft>
                      </a:pPr>
                      <a:r>
                        <a:rPr lang="en-CA" sz="1100" cap="all">
                          <a:effectLst/>
                        </a:rPr>
                        <a:t>Addiction </a:t>
                      </a:r>
                      <a:endParaRPr lang="fr-CA" sz="1100">
                        <a:effectLst/>
                      </a:endParaRPr>
                    </a:p>
                    <a:p>
                      <a:pPr marL="0" marR="0">
                        <a:lnSpc>
                          <a:spcPct val="107000"/>
                        </a:lnSpc>
                        <a:spcBef>
                          <a:spcPts val="0"/>
                        </a:spcBef>
                        <a:spcAft>
                          <a:spcPts val="0"/>
                        </a:spcAft>
                      </a:pPr>
                      <a:r>
                        <a:rPr lang="en-CA" sz="1100" cap="all">
                          <a:effectLst/>
                        </a:rPr>
                        <a:t> </a:t>
                      </a:r>
                      <a:endParaRPr lang="fr-CA" sz="1100">
                        <a:effectLst/>
                        <a:latin typeface="+mn-lt"/>
                        <a:ea typeface="Calibri" panose="020F0502020204030204" pitchFamily="34" charset="0"/>
                        <a:cs typeface="Times New Roman" panose="02020603050405020304" pitchFamily="18" charset="0"/>
                      </a:endParaRPr>
                    </a:p>
                  </a:txBody>
                  <a:tcPr marL="42503" marR="42503" marT="0" marB="0" anchor="ctr"/>
                </a:tc>
                <a:tc>
                  <a:txBody>
                    <a:bodyPr/>
                    <a:lstStyle/>
                    <a:p>
                      <a:pPr marL="342900" marR="0" lvl="0" indent="-342900">
                        <a:spcBef>
                          <a:spcPts val="0"/>
                        </a:spcBef>
                        <a:spcAft>
                          <a:spcPts val="0"/>
                        </a:spcAft>
                        <a:buClr>
                          <a:srgbClr val="47C6C9"/>
                        </a:buClr>
                        <a:buFont typeface="Symbol" panose="05050102010706020507" pitchFamily="18" charset="2"/>
                        <a:buChar char=""/>
                      </a:pPr>
                      <a:r>
                        <a:rPr lang="fr-CA" sz="1100">
                          <a:effectLst/>
                        </a:rPr>
                        <a:t>Pavillon Foster, Montréal</a:t>
                      </a:r>
                    </a:p>
                    <a:p>
                      <a:pPr marL="342900" marR="0" lvl="0" indent="-342900">
                        <a:spcBef>
                          <a:spcPts val="0"/>
                        </a:spcBef>
                        <a:spcAft>
                          <a:spcPts val="0"/>
                        </a:spcAft>
                        <a:buClr>
                          <a:srgbClr val="47C6C9"/>
                        </a:buClr>
                        <a:buFont typeface="Symbol" panose="05050102010706020507" pitchFamily="18" charset="2"/>
                        <a:buChar char=""/>
                      </a:pPr>
                      <a:r>
                        <a:rPr lang="fr-CA" sz="1100">
                          <a:effectLst/>
                        </a:rPr>
                        <a:t>Réunions NA / AA en ligne</a:t>
                      </a:r>
                    </a:p>
                    <a:p>
                      <a:pPr marL="342900" marR="0" lvl="0" indent="-342900">
                        <a:spcBef>
                          <a:spcPts val="0"/>
                        </a:spcBef>
                        <a:spcAft>
                          <a:spcPts val="0"/>
                        </a:spcAft>
                        <a:buClr>
                          <a:srgbClr val="47C6C9"/>
                        </a:buClr>
                        <a:buFont typeface="Symbol" panose="05050102010706020507" pitchFamily="18" charset="2"/>
                        <a:buChar char=""/>
                      </a:pPr>
                      <a:r>
                        <a:rPr lang="en-US" sz="1100">
                          <a:effectLst/>
                        </a:rPr>
                        <a:t>Thérapie de la dépendance au CLSC Benny Farm</a:t>
                      </a:r>
                      <a:endParaRPr lang="fr-CA" sz="1100">
                        <a:effectLst/>
                        <a:latin typeface="+mn-lt"/>
                        <a:ea typeface="Calibri" panose="020F0502020204030204" pitchFamily="34" charset="0"/>
                        <a:cs typeface="Times New Roman" panose="02020603050405020304" pitchFamily="18" charset="0"/>
                      </a:endParaRPr>
                    </a:p>
                  </a:txBody>
                  <a:tcPr marL="42503" marR="42503" marT="0" marB="0"/>
                </a:tc>
                <a:extLst>
                  <a:ext uri="{0D108BD9-81ED-4DB2-BD59-A6C34878D82A}">
                    <a16:rowId xmlns:a16="http://schemas.microsoft.com/office/drawing/2014/main" val="1648241867"/>
                  </a:ext>
                </a:extLst>
              </a:tr>
              <a:tr h="358381">
                <a:tc>
                  <a:txBody>
                    <a:bodyPr/>
                    <a:lstStyle/>
                    <a:p>
                      <a:pPr marL="0" marR="0">
                        <a:lnSpc>
                          <a:spcPct val="107000"/>
                        </a:lnSpc>
                        <a:spcBef>
                          <a:spcPts val="0"/>
                        </a:spcBef>
                        <a:spcAft>
                          <a:spcPts val="0"/>
                        </a:spcAft>
                      </a:pPr>
                      <a:r>
                        <a:rPr lang="en-CA" sz="1100" cap="all">
                          <a:effectLst/>
                        </a:rPr>
                        <a:t>Violence domestique</a:t>
                      </a:r>
                      <a:endParaRPr lang="fr-CA" sz="1100">
                        <a:effectLst/>
                        <a:latin typeface="+mn-lt"/>
                        <a:ea typeface="Calibri" panose="020F0502020204030204" pitchFamily="34" charset="0"/>
                        <a:cs typeface="Times New Roman" panose="02020603050405020304" pitchFamily="18" charset="0"/>
                      </a:endParaRPr>
                    </a:p>
                  </a:txBody>
                  <a:tcPr marL="42503" marR="42503" marT="0" marB="0" anchor="ctr"/>
                </a:tc>
                <a:tc>
                  <a:txBody>
                    <a:bodyPr/>
                    <a:lstStyle/>
                    <a:p>
                      <a:pPr marL="342900" marR="0" lvl="0" indent="-342900">
                        <a:spcBef>
                          <a:spcPts val="0"/>
                        </a:spcBef>
                        <a:spcAft>
                          <a:spcPts val="0"/>
                        </a:spcAft>
                        <a:buClr>
                          <a:srgbClr val="47C6C9"/>
                        </a:buClr>
                        <a:buFont typeface="Symbol" panose="05050102010706020507" pitchFamily="18" charset="2"/>
                        <a:buChar char=""/>
                      </a:pPr>
                      <a:r>
                        <a:rPr lang="fr-CA" sz="1100" dirty="0">
                          <a:effectLst/>
                        </a:rPr>
                        <a:t>Auberge </a:t>
                      </a:r>
                      <a:r>
                        <a:rPr lang="fr-CA" sz="1100" dirty="0" err="1">
                          <a:effectLst/>
                        </a:rPr>
                        <a:t>Shalom</a:t>
                      </a:r>
                      <a:endParaRPr lang="fr-CA" sz="1100" dirty="0">
                        <a:effectLst/>
                      </a:endParaRPr>
                    </a:p>
                    <a:p>
                      <a:pPr marL="342900" marR="0" lvl="0" indent="-342900">
                        <a:spcBef>
                          <a:spcPts val="0"/>
                        </a:spcBef>
                        <a:spcAft>
                          <a:spcPts val="0"/>
                        </a:spcAft>
                        <a:buClr>
                          <a:srgbClr val="47C6C9"/>
                        </a:buClr>
                        <a:buFont typeface="Symbol" panose="05050102010706020507" pitchFamily="18" charset="2"/>
                        <a:buChar char=""/>
                      </a:pPr>
                      <a:r>
                        <a:rPr lang="fr-CA" sz="1100" dirty="0" err="1">
                          <a:effectLst/>
                        </a:rPr>
                        <a:t>Boucliers </a:t>
                      </a:r>
                      <a:r>
                        <a:rPr lang="fr-CA" sz="1100" dirty="0">
                          <a:effectLst/>
                        </a:rPr>
                        <a:t>d</a:t>
                      </a:r>
                      <a:r>
                        <a:rPr lang="fr-CA" sz="1100" dirty="0" err="1">
                          <a:effectLst/>
                        </a:rPr>
                        <a:t>'Athéna</a:t>
                      </a:r>
                      <a:endParaRPr lang="fr-CA" sz="1100" dirty="0">
                        <a:effectLst/>
                        <a:latin typeface="+mn-lt"/>
                        <a:ea typeface="Calibri" panose="020F0502020204030204" pitchFamily="34" charset="0"/>
                        <a:cs typeface="Times New Roman" panose="02020603050405020304" pitchFamily="18" charset="0"/>
                      </a:endParaRPr>
                    </a:p>
                  </a:txBody>
                  <a:tcPr marL="42503" marR="42503" marT="0" marB="0"/>
                </a:tc>
                <a:extLst>
                  <a:ext uri="{0D108BD9-81ED-4DB2-BD59-A6C34878D82A}">
                    <a16:rowId xmlns:a16="http://schemas.microsoft.com/office/drawing/2014/main" val="3528384904"/>
                  </a:ext>
                </a:extLst>
              </a:tr>
              <a:tr h="358381">
                <a:tc>
                  <a:txBody>
                    <a:bodyPr/>
                    <a:lstStyle/>
                    <a:p>
                      <a:pPr marL="0" marR="0">
                        <a:lnSpc>
                          <a:spcPct val="107000"/>
                        </a:lnSpc>
                        <a:spcBef>
                          <a:spcPts val="0"/>
                        </a:spcBef>
                        <a:spcAft>
                          <a:spcPts val="0"/>
                        </a:spcAft>
                      </a:pPr>
                      <a:r>
                        <a:rPr lang="en-CA" sz="1100" cap="all">
                          <a:effectLst/>
                        </a:rPr>
                        <a:t>Alimentation </a:t>
                      </a:r>
                      <a:endParaRPr lang="fr-CA" sz="1100">
                        <a:effectLst/>
                        <a:latin typeface="+mn-lt"/>
                        <a:ea typeface="Calibri" panose="020F0502020204030204" pitchFamily="34" charset="0"/>
                        <a:cs typeface="Times New Roman" panose="02020603050405020304" pitchFamily="18" charset="0"/>
                      </a:endParaRPr>
                    </a:p>
                  </a:txBody>
                  <a:tcPr marL="42503" marR="42503" marT="0" marB="0" anchor="ctr"/>
                </a:tc>
                <a:tc>
                  <a:txBody>
                    <a:bodyPr/>
                    <a:lstStyle/>
                    <a:p>
                      <a:pPr marL="342900" marR="0" lvl="0" indent="-342900">
                        <a:spcBef>
                          <a:spcPts val="0"/>
                        </a:spcBef>
                        <a:spcAft>
                          <a:spcPts val="0"/>
                        </a:spcAft>
                        <a:buClr>
                          <a:srgbClr val="47C6C9"/>
                        </a:buClr>
                        <a:buFont typeface="Symbol" panose="05050102010706020507" pitchFamily="18" charset="2"/>
                        <a:buChar char=""/>
                      </a:pPr>
                      <a:r>
                        <a:rPr lang="fr-CA" sz="1100" dirty="0" err="1">
                          <a:effectLst/>
                        </a:rPr>
                        <a:t>Dispensaire diététique de </a:t>
                      </a:r>
                      <a:r>
                        <a:rPr lang="fr-CA" sz="1100" dirty="0">
                          <a:effectLst/>
                        </a:rPr>
                        <a:t>Montréal</a:t>
                      </a:r>
                    </a:p>
                    <a:p>
                      <a:pPr marL="342900" marR="0" lvl="0" indent="-342900">
                        <a:spcBef>
                          <a:spcPts val="0"/>
                        </a:spcBef>
                        <a:spcAft>
                          <a:spcPts val="0"/>
                        </a:spcAft>
                        <a:buClr>
                          <a:srgbClr val="47C6C9"/>
                        </a:buClr>
                        <a:buFont typeface="Symbol" panose="05050102010706020507" pitchFamily="18" charset="2"/>
                        <a:buChar char=""/>
                      </a:pPr>
                      <a:r>
                        <a:rPr lang="fr-CA" sz="1100" dirty="0" err="1">
                          <a:effectLst/>
                        </a:rPr>
                        <a:t>Dépôt </a:t>
                      </a:r>
                      <a:r>
                        <a:rPr lang="fr-CA" sz="1100" dirty="0">
                          <a:effectLst/>
                        </a:rPr>
                        <a:t>alimentaire NDG</a:t>
                      </a:r>
                      <a:endParaRPr lang="fr-CA" sz="1100" dirty="0">
                        <a:effectLst/>
                        <a:latin typeface="+mn-lt"/>
                        <a:ea typeface="Calibri" panose="020F0502020204030204" pitchFamily="34" charset="0"/>
                        <a:cs typeface="Times New Roman" panose="02020603050405020304" pitchFamily="18" charset="0"/>
                      </a:endParaRPr>
                    </a:p>
                  </a:txBody>
                  <a:tcPr marL="42503" marR="42503" marT="0" marB="0"/>
                </a:tc>
                <a:extLst>
                  <a:ext uri="{0D108BD9-81ED-4DB2-BD59-A6C34878D82A}">
                    <a16:rowId xmlns:a16="http://schemas.microsoft.com/office/drawing/2014/main" val="2138963735"/>
                  </a:ext>
                </a:extLst>
              </a:tr>
              <a:tr h="895952">
                <a:tc>
                  <a:txBody>
                    <a:bodyPr/>
                    <a:lstStyle/>
                    <a:p>
                      <a:pPr marL="0" marR="0">
                        <a:lnSpc>
                          <a:spcPct val="107000"/>
                        </a:lnSpc>
                        <a:spcBef>
                          <a:spcPts val="0"/>
                        </a:spcBef>
                        <a:spcAft>
                          <a:spcPts val="0"/>
                        </a:spcAft>
                      </a:pPr>
                      <a:r>
                        <a:rPr lang="en-CA" sz="1100" cap="all">
                          <a:effectLst/>
                        </a:rPr>
                        <a:t>Logement</a:t>
                      </a:r>
                      <a:endParaRPr lang="fr-CA" sz="1100">
                        <a:effectLst/>
                        <a:latin typeface="+mn-lt"/>
                        <a:ea typeface="Calibri" panose="020F0502020204030204" pitchFamily="34" charset="0"/>
                        <a:cs typeface="Times New Roman" panose="02020603050405020304" pitchFamily="18" charset="0"/>
                      </a:endParaRPr>
                    </a:p>
                  </a:txBody>
                  <a:tcPr marL="42503" marR="42503" marT="0" marB="0" anchor="ctr"/>
                </a:tc>
                <a:tc>
                  <a:txBody>
                    <a:bodyPr/>
                    <a:lstStyle/>
                    <a:p>
                      <a:pPr marL="342900" marR="0" lvl="0" indent="-342900">
                        <a:spcBef>
                          <a:spcPts val="0"/>
                        </a:spcBef>
                        <a:spcAft>
                          <a:spcPts val="0"/>
                        </a:spcAft>
                        <a:buClr>
                          <a:srgbClr val="47C6C9"/>
                        </a:buClr>
                        <a:buFont typeface="Symbol" panose="05050102010706020507" pitchFamily="18" charset="2"/>
                        <a:buChar char=""/>
                      </a:pPr>
                      <a:r>
                        <a:rPr lang="fr-CA" sz="1100" dirty="0">
                          <a:effectLst/>
                        </a:rPr>
                        <a:t>Maisons Transitionnelles O3-On Our </a:t>
                      </a:r>
                      <a:r>
                        <a:rPr lang="fr-CA" sz="1100" dirty="0" err="1">
                          <a:effectLst/>
                        </a:rPr>
                        <a:t>Own</a:t>
                      </a:r>
                      <a:endParaRPr lang="fr-CA" sz="1100" dirty="0">
                        <a:effectLst/>
                      </a:endParaRPr>
                    </a:p>
                    <a:p>
                      <a:pPr marL="342900" marR="0" lvl="0" indent="-342900">
                        <a:spcBef>
                          <a:spcPts val="0"/>
                        </a:spcBef>
                        <a:spcAft>
                          <a:spcPts val="0"/>
                        </a:spcAft>
                        <a:buClr>
                          <a:srgbClr val="47C6C9"/>
                        </a:buClr>
                        <a:buFont typeface="Symbol" panose="05050102010706020507" pitchFamily="18" charset="2"/>
                        <a:buChar char=""/>
                      </a:pPr>
                      <a:r>
                        <a:rPr lang="fr-CA" sz="1100" dirty="0" err="1">
                          <a:effectLst/>
                        </a:rPr>
                        <a:t>Logifem</a:t>
                      </a:r>
                      <a:endParaRPr lang="fr-CA" sz="1100" dirty="0">
                        <a:effectLst/>
                      </a:endParaRPr>
                    </a:p>
                    <a:p>
                      <a:pPr marL="342900" marR="0" lvl="0" indent="-342900">
                        <a:spcBef>
                          <a:spcPts val="0"/>
                        </a:spcBef>
                        <a:spcAft>
                          <a:spcPts val="0"/>
                        </a:spcAft>
                        <a:buClr>
                          <a:srgbClr val="47C6C9"/>
                        </a:buClr>
                        <a:buFont typeface="Symbol" panose="05050102010706020507" pitchFamily="18" charset="2"/>
                        <a:buChar char=""/>
                      </a:pPr>
                      <a:r>
                        <a:rPr lang="fr-CA" sz="1100" dirty="0">
                          <a:effectLst/>
                        </a:rPr>
                        <a:t>Escale Famille le Triolet</a:t>
                      </a:r>
                    </a:p>
                    <a:p>
                      <a:pPr marL="342900" marR="0" lvl="0" indent="-342900">
                        <a:spcBef>
                          <a:spcPts val="0"/>
                        </a:spcBef>
                        <a:spcAft>
                          <a:spcPts val="0"/>
                        </a:spcAft>
                        <a:buClr>
                          <a:srgbClr val="47C6C9"/>
                        </a:buClr>
                        <a:buFont typeface="Symbol" panose="05050102010706020507" pitchFamily="18" charset="2"/>
                        <a:buChar char=""/>
                      </a:pPr>
                      <a:r>
                        <a:rPr lang="fr-CA" sz="1100" dirty="0">
                          <a:effectLst/>
                        </a:rPr>
                        <a:t>Chez Doris</a:t>
                      </a:r>
                    </a:p>
                    <a:p>
                      <a:pPr marL="342900" marR="0" lvl="0" indent="-342900">
                        <a:spcBef>
                          <a:spcPts val="0"/>
                        </a:spcBef>
                        <a:spcAft>
                          <a:spcPts val="0"/>
                        </a:spcAft>
                        <a:buClr>
                          <a:srgbClr val="47C6C9"/>
                        </a:buClr>
                        <a:buFont typeface="Symbol" panose="05050102010706020507" pitchFamily="18" charset="2"/>
                        <a:buChar char=""/>
                      </a:pPr>
                      <a:r>
                        <a:rPr lang="fr-CA" sz="1100" dirty="0" err="1">
                          <a:effectLst/>
                        </a:rPr>
                        <a:t>Heberjeunes</a:t>
                      </a:r>
                      <a:endParaRPr lang="fr-CA" sz="1100" dirty="0">
                        <a:effectLst/>
                        <a:latin typeface="+mn-lt"/>
                        <a:ea typeface="Calibri" panose="020F0502020204030204" pitchFamily="34" charset="0"/>
                        <a:cs typeface="Times New Roman" panose="02020603050405020304" pitchFamily="18" charset="0"/>
                      </a:endParaRPr>
                    </a:p>
                  </a:txBody>
                  <a:tcPr marL="42503" marR="42503" marT="0" marB="0"/>
                </a:tc>
                <a:extLst>
                  <a:ext uri="{0D108BD9-81ED-4DB2-BD59-A6C34878D82A}">
                    <a16:rowId xmlns:a16="http://schemas.microsoft.com/office/drawing/2014/main" val="1364569083"/>
                  </a:ext>
                </a:extLst>
              </a:tr>
              <a:tr h="191759">
                <a:tc>
                  <a:txBody>
                    <a:bodyPr/>
                    <a:lstStyle/>
                    <a:p>
                      <a:pPr marL="0" marR="0">
                        <a:lnSpc>
                          <a:spcPct val="107000"/>
                        </a:lnSpc>
                        <a:spcBef>
                          <a:spcPts val="0"/>
                        </a:spcBef>
                        <a:spcAft>
                          <a:spcPts val="0"/>
                        </a:spcAft>
                      </a:pPr>
                      <a:r>
                        <a:rPr lang="en-CA" sz="1100" cap="all">
                          <a:effectLst/>
                        </a:rPr>
                        <a:t>Communauté</a:t>
                      </a:r>
                      <a:endParaRPr lang="fr-CA" sz="1100">
                        <a:effectLst/>
                        <a:latin typeface="+mn-lt"/>
                        <a:ea typeface="Calibri" panose="020F0502020204030204" pitchFamily="34" charset="0"/>
                        <a:cs typeface="Times New Roman" panose="02020603050405020304" pitchFamily="18" charset="0"/>
                      </a:endParaRPr>
                    </a:p>
                  </a:txBody>
                  <a:tcPr marL="42503" marR="42503" marT="0" marB="0" anchor="ctr"/>
                </a:tc>
                <a:tc>
                  <a:txBody>
                    <a:bodyPr/>
                    <a:lstStyle/>
                    <a:p>
                      <a:pPr marL="0" marR="0">
                        <a:lnSpc>
                          <a:spcPct val="107000"/>
                        </a:lnSpc>
                        <a:spcBef>
                          <a:spcPts val="0"/>
                        </a:spcBef>
                        <a:spcAft>
                          <a:spcPts val="0"/>
                        </a:spcAft>
                      </a:pPr>
                      <a:r>
                        <a:rPr lang="en-CA" sz="1100" dirty="0">
                          <a:effectLst/>
                        </a:rPr>
                        <a:t>Centre de ressources familiales </a:t>
                      </a:r>
                      <a:r>
                        <a:rPr lang="en-CA" sz="1100" dirty="0" err="1">
                          <a:effectLst/>
                        </a:rPr>
                        <a:t>Mosaik</a:t>
                      </a:r>
                      <a:endParaRPr lang="fr-CA" sz="1100" dirty="0">
                        <a:effectLst/>
                        <a:latin typeface="+mn-lt"/>
                        <a:ea typeface="Calibri" panose="020F0502020204030204" pitchFamily="34" charset="0"/>
                        <a:cs typeface="Times New Roman" panose="02020603050405020304" pitchFamily="18" charset="0"/>
                      </a:endParaRPr>
                    </a:p>
                  </a:txBody>
                  <a:tcPr marL="42503" marR="42503" marT="0" marB="0"/>
                </a:tc>
                <a:extLst>
                  <a:ext uri="{0D108BD9-81ED-4DB2-BD59-A6C34878D82A}">
                    <a16:rowId xmlns:a16="http://schemas.microsoft.com/office/drawing/2014/main" val="4125783885"/>
                  </a:ext>
                </a:extLst>
              </a:tr>
              <a:tr h="217262">
                <a:tc>
                  <a:txBody>
                    <a:bodyPr/>
                    <a:lstStyle/>
                    <a:p>
                      <a:pPr marL="0" marR="0">
                        <a:lnSpc>
                          <a:spcPct val="107000"/>
                        </a:lnSpc>
                        <a:spcBef>
                          <a:spcPts val="0"/>
                        </a:spcBef>
                        <a:spcAft>
                          <a:spcPts val="0"/>
                        </a:spcAft>
                      </a:pPr>
                      <a:r>
                        <a:rPr lang="en-CA" sz="1100" cap="all">
                          <a:effectLst/>
                        </a:rPr>
                        <a:t>L'éducation</a:t>
                      </a:r>
                      <a:endParaRPr lang="fr-CA" sz="1100">
                        <a:effectLst/>
                        <a:latin typeface="+mn-lt"/>
                        <a:ea typeface="Calibri" panose="020F0502020204030204" pitchFamily="34" charset="0"/>
                        <a:cs typeface="Times New Roman" panose="02020603050405020304" pitchFamily="18" charset="0"/>
                      </a:endParaRPr>
                    </a:p>
                  </a:txBody>
                  <a:tcPr marL="42503" marR="42503" marT="0" marB="0" anchor="ctr"/>
                </a:tc>
                <a:tc>
                  <a:txBody>
                    <a:bodyPr/>
                    <a:lstStyle/>
                    <a:p>
                      <a:pPr marL="0" marR="0">
                        <a:lnSpc>
                          <a:spcPct val="107000"/>
                        </a:lnSpc>
                        <a:spcBef>
                          <a:spcPts val="0"/>
                        </a:spcBef>
                        <a:spcAft>
                          <a:spcPts val="0"/>
                        </a:spcAft>
                      </a:pPr>
                      <a:r>
                        <a:rPr lang="en-CA" sz="1100" dirty="0">
                          <a:effectLst/>
                        </a:rPr>
                        <a:t>Mini-Biblio</a:t>
                      </a:r>
                      <a:endParaRPr lang="fr-CA" sz="1100" dirty="0">
                        <a:effectLst/>
                        <a:latin typeface="+mn-lt"/>
                        <a:ea typeface="Calibri" panose="020F0502020204030204" pitchFamily="34" charset="0"/>
                        <a:cs typeface="Times New Roman" panose="02020603050405020304" pitchFamily="18" charset="0"/>
                      </a:endParaRPr>
                    </a:p>
                  </a:txBody>
                  <a:tcPr marL="42503" marR="42503" marT="0" marB="0"/>
                </a:tc>
                <a:extLst>
                  <a:ext uri="{0D108BD9-81ED-4DB2-BD59-A6C34878D82A}">
                    <a16:rowId xmlns:a16="http://schemas.microsoft.com/office/drawing/2014/main" val="3685770964"/>
                  </a:ext>
                </a:extLst>
              </a:tr>
              <a:tr h="191759">
                <a:tc>
                  <a:txBody>
                    <a:bodyPr/>
                    <a:lstStyle/>
                    <a:p>
                      <a:pPr marL="0" marR="0">
                        <a:lnSpc>
                          <a:spcPct val="107000"/>
                        </a:lnSpc>
                        <a:spcBef>
                          <a:spcPts val="0"/>
                        </a:spcBef>
                        <a:spcAft>
                          <a:spcPts val="0"/>
                        </a:spcAft>
                      </a:pPr>
                      <a:r>
                        <a:rPr lang="en-CA" sz="1100" cap="all">
                          <a:effectLst/>
                        </a:rPr>
                        <a:t>Communauté</a:t>
                      </a:r>
                      <a:endParaRPr lang="fr-CA" sz="1100">
                        <a:effectLst/>
                        <a:latin typeface="+mn-lt"/>
                        <a:ea typeface="Calibri" panose="020F0502020204030204" pitchFamily="34" charset="0"/>
                        <a:cs typeface="Times New Roman" panose="02020603050405020304" pitchFamily="18" charset="0"/>
                      </a:endParaRPr>
                    </a:p>
                  </a:txBody>
                  <a:tcPr marL="42503" marR="42503" marT="0" marB="0" anchor="ctr"/>
                </a:tc>
                <a:tc>
                  <a:txBody>
                    <a:bodyPr/>
                    <a:lstStyle/>
                    <a:p>
                      <a:pPr marL="0" marR="0">
                        <a:lnSpc>
                          <a:spcPct val="107000"/>
                        </a:lnSpc>
                        <a:spcBef>
                          <a:spcPts val="0"/>
                        </a:spcBef>
                        <a:spcAft>
                          <a:spcPts val="0"/>
                        </a:spcAft>
                      </a:pPr>
                      <a:r>
                        <a:rPr lang="en-CA" sz="1100" dirty="0">
                          <a:effectLst/>
                        </a:rPr>
                        <a:t>Église unitarienne de Montréal</a:t>
                      </a:r>
                      <a:endParaRPr lang="fr-CA" sz="1100" dirty="0">
                        <a:effectLst/>
                        <a:latin typeface="+mn-lt"/>
                        <a:ea typeface="Calibri" panose="020F0502020204030204" pitchFamily="34" charset="0"/>
                        <a:cs typeface="Times New Roman" panose="02020603050405020304" pitchFamily="18" charset="0"/>
                      </a:endParaRPr>
                    </a:p>
                  </a:txBody>
                  <a:tcPr marL="42503" marR="42503" marT="0" marB="0"/>
                </a:tc>
                <a:extLst>
                  <a:ext uri="{0D108BD9-81ED-4DB2-BD59-A6C34878D82A}">
                    <a16:rowId xmlns:a16="http://schemas.microsoft.com/office/drawing/2014/main" val="1922768843"/>
                  </a:ext>
                </a:extLst>
              </a:tr>
              <a:tr h="958793">
                <a:tc>
                  <a:txBody>
                    <a:bodyPr/>
                    <a:lstStyle/>
                    <a:p>
                      <a:pPr marL="0" marR="0">
                        <a:lnSpc>
                          <a:spcPct val="107000"/>
                        </a:lnSpc>
                        <a:spcBef>
                          <a:spcPts val="0"/>
                        </a:spcBef>
                        <a:spcAft>
                          <a:spcPts val="0"/>
                        </a:spcAft>
                      </a:pPr>
                      <a:r>
                        <a:rPr lang="en-CA" sz="1100" cap="all">
                          <a:effectLst/>
                        </a:rPr>
                        <a:t>Bénévoles / étudiants en stage</a:t>
                      </a:r>
                      <a:endParaRPr lang="fr-CA" sz="1100">
                        <a:effectLst/>
                        <a:latin typeface="+mn-lt"/>
                        <a:ea typeface="Calibri" panose="020F0502020204030204" pitchFamily="34" charset="0"/>
                        <a:cs typeface="Times New Roman" panose="02020603050405020304" pitchFamily="18" charset="0"/>
                      </a:endParaRPr>
                    </a:p>
                  </a:txBody>
                  <a:tcPr marL="42503" marR="42503" marT="0" marB="0" anchor="ct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100" dirty="0">
                          <a:effectLst/>
                        </a:rPr>
                        <a:t>Centre d'action bénévole de Montréal</a:t>
                      </a:r>
                      <a:endParaRPr lang="fr-CA" sz="1100" dirty="0">
                        <a:effectLst/>
                      </a:endParaRPr>
                    </a:p>
                    <a:p>
                      <a:pPr marL="342900" marR="0" lvl="0" indent="-342900">
                        <a:lnSpc>
                          <a:spcPct val="107000"/>
                        </a:lnSpc>
                        <a:spcBef>
                          <a:spcPts val="0"/>
                        </a:spcBef>
                        <a:spcAft>
                          <a:spcPts val="0"/>
                        </a:spcAft>
                        <a:buFont typeface="Symbol" panose="05050102010706020507" pitchFamily="18" charset="2"/>
                        <a:buChar char=""/>
                      </a:pPr>
                      <a:r>
                        <a:rPr lang="en-US" sz="1100" dirty="0">
                          <a:effectLst/>
                        </a:rPr>
                        <a:t>Université de Concordia</a:t>
                      </a:r>
                      <a:endParaRPr lang="fr-CA" sz="1100" dirty="0">
                        <a:effectLst/>
                      </a:endParaRPr>
                    </a:p>
                    <a:p>
                      <a:pPr marL="342900" marR="0" lvl="0" indent="-342900">
                        <a:lnSpc>
                          <a:spcPct val="107000"/>
                        </a:lnSpc>
                        <a:spcBef>
                          <a:spcPts val="0"/>
                        </a:spcBef>
                        <a:spcAft>
                          <a:spcPts val="0"/>
                        </a:spcAft>
                        <a:buFont typeface="Symbol" panose="05050102010706020507" pitchFamily="18" charset="2"/>
                        <a:buChar char=""/>
                      </a:pPr>
                      <a:r>
                        <a:rPr lang="en-US" sz="1100" dirty="0">
                          <a:effectLst/>
                        </a:rPr>
                        <a:t>Collège St. Lawrence</a:t>
                      </a:r>
                      <a:endParaRPr lang="fr-CA" sz="1100" dirty="0">
                        <a:effectLst/>
                      </a:endParaRPr>
                    </a:p>
                    <a:p>
                      <a:pPr marL="342900" marR="0" lvl="0" indent="-342900">
                        <a:lnSpc>
                          <a:spcPct val="107000"/>
                        </a:lnSpc>
                        <a:spcBef>
                          <a:spcPts val="0"/>
                        </a:spcBef>
                        <a:spcAft>
                          <a:spcPts val="0"/>
                        </a:spcAft>
                        <a:buFont typeface="Symbol" panose="05050102010706020507" pitchFamily="18" charset="2"/>
                        <a:buChar char=""/>
                      </a:pPr>
                      <a:r>
                        <a:rPr lang="en-US" sz="1100" dirty="0">
                          <a:effectLst/>
                        </a:rPr>
                        <a:t>Collège Vanier</a:t>
                      </a:r>
                      <a:endParaRPr lang="fr-CA" sz="1100" dirty="0">
                        <a:effectLst/>
                      </a:endParaRPr>
                    </a:p>
                    <a:p>
                      <a:pPr marL="342900" marR="0" lvl="0" indent="-342900">
                        <a:lnSpc>
                          <a:spcPct val="107000"/>
                        </a:lnSpc>
                        <a:spcBef>
                          <a:spcPts val="0"/>
                        </a:spcBef>
                        <a:spcAft>
                          <a:spcPts val="0"/>
                        </a:spcAft>
                        <a:buFont typeface="Symbol" panose="05050102010706020507" pitchFamily="18" charset="2"/>
                        <a:buChar char=""/>
                      </a:pPr>
                      <a:r>
                        <a:rPr lang="en-US" sz="1100" dirty="0">
                          <a:effectLst/>
                        </a:rPr>
                        <a:t>Collège CDI</a:t>
                      </a:r>
                      <a:endParaRPr lang="fr-CA" sz="1100" dirty="0">
                        <a:effectLst/>
                        <a:latin typeface="+mn-lt"/>
                        <a:ea typeface="Calibri" panose="020F0502020204030204" pitchFamily="34" charset="0"/>
                        <a:cs typeface="Times New Roman" panose="02020603050405020304" pitchFamily="18" charset="0"/>
                      </a:endParaRPr>
                    </a:p>
                  </a:txBody>
                  <a:tcPr marL="42503" marR="42503" marT="0" marB="0"/>
                </a:tc>
                <a:extLst>
                  <a:ext uri="{0D108BD9-81ED-4DB2-BD59-A6C34878D82A}">
                    <a16:rowId xmlns:a16="http://schemas.microsoft.com/office/drawing/2014/main" val="1439319791"/>
                  </a:ext>
                </a:extLst>
              </a:tr>
              <a:tr h="473518">
                <a:tc>
                  <a:txBody>
                    <a:bodyPr/>
                    <a:lstStyle/>
                    <a:p>
                      <a:pPr marL="0" marR="0">
                        <a:lnSpc>
                          <a:spcPct val="107000"/>
                        </a:lnSpc>
                        <a:spcBef>
                          <a:spcPts val="0"/>
                        </a:spcBef>
                        <a:spcAft>
                          <a:spcPts val="0"/>
                        </a:spcAft>
                      </a:pPr>
                      <a:r>
                        <a:rPr lang="en-CA" sz="1100" cap="all" dirty="0">
                          <a:effectLst/>
                        </a:rPr>
                        <a:t>Communauté</a:t>
                      </a:r>
                      <a:endParaRPr lang="fr-CA" sz="1100" dirty="0">
                        <a:effectLst/>
                        <a:latin typeface="+mn-lt"/>
                        <a:ea typeface="Calibri" panose="020F0502020204030204" pitchFamily="34" charset="0"/>
                        <a:cs typeface="Times New Roman" panose="02020603050405020304" pitchFamily="18" charset="0"/>
                      </a:endParaRPr>
                    </a:p>
                  </a:txBody>
                  <a:tcPr marL="42503" marR="42503" marT="0" marB="0" anchor="ctr"/>
                </a:tc>
                <a:tc>
                  <a:txBody>
                    <a:bodyPr/>
                    <a:lstStyle/>
                    <a:p>
                      <a:pPr marL="0" marR="0">
                        <a:lnSpc>
                          <a:spcPct val="107000"/>
                        </a:lnSpc>
                        <a:spcBef>
                          <a:spcPts val="0"/>
                        </a:spcBef>
                        <a:spcAft>
                          <a:spcPts val="0"/>
                        </a:spcAft>
                      </a:pPr>
                      <a:r>
                        <a:rPr lang="en-CA" sz="1100" dirty="0">
                          <a:effectLst/>
                        </a:rPr>
                        <a:t>Fondation des générations</a:t>
                      </a:r>
                      <a:endParaRPr lang="fr-CA" sz="1100" dirty="0">
                        <a:effectLst/>
                        <a:latin typeface="+mn-lt"/>
                        <a:ea typeface="Calibri" panose="020F0502020204030204" pitchFamily="34" charset="0"/>
                        <a:cs typeface="Times New Roman" panose="02020603050405020304" pitchFamily="18" charset="0"/>
                      </a:endParaRPr>
                    </a:p>
                  </a:txBody>
                  <a:tcPr marL="42503" marR="42503" marT="0" marB="0" anchor="ctr"/>
                </a:tc>
                <a:extLst>
                  <a:ext uri="{0D108BD9-81ED-4DB2-BD59-A6C34878D82A}">
                    <a16:rowId xmlns:a16="http://schemas.microsoft.com/office/drawing/2014/main" val="3052766995"/>
                  </a:ext>
                </a:extLst>
              </a:tr>
            </a:tbl>
          </a:graphicData>
        </a:graphic>
      </p:graphicFrame>
      <p:sp>
        <p:nvSpPr>
          <p:cNvPr id="4" name="Slide Number Placeholder 3"/>
          <p:cNvSpPr>
            <a:spLocks noGrp="1"/>
          </p:cNvSpPr>
          <p:nvPr>
            <p:ph type="sldNum" sz="quarter" idx="12"/>
          </p:nvPr>
        </p:nvSpPr>
        <p:spPr>
          <a:xfrm>
            <a:off x="4746812" y="9330507"/>
            <a:ext cx="1882588" cy="359593"/>
          </a:xfrm>
        </p:spPr>
        <p:txBody>
          <a:bodyPr/>
          <a:lstStyle/>
          <a:p>
            <a:pPr marL="0" marR="0" lvl="0" indent="0" algn="r" defTabSz="8596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36</a:t>
            </a:r>
          </a:p>
        </p:txBody>
      </p:sp>
    </p:spTree>
    <p:extLst>
      <p:ext uri="{BB962C8B-B14F-4D97-AF65-F5344CB8AC3E}">
        <p14:creationId xmlns:p14="http://schemas.microsoft.com/office/powerpoint/2010/main" val="39206353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304800"/>
            <a:ext cx="4498848" cy="1216152"/>
          </a:xfrm>
          <a:prstGeom prst="rect">
            <a:avLst/>
          </a:prstGeom>
          <a:solidFill>
            <a:srgbClr val="68A4A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683" tIns="41342" rIns="82683" bIns="41342" numCol="1" spcCol="0" rtlCol="0" fromWordArt="0" anchor="ctr" anchorCtr="0" forceAA="0" compatLnSpc="1">
            <a:prstTxWarp prst="textNoShape">
              <a:avLst/>
            </a:prstTxWarp>
            <a:noAutofit/>
          </a:bodyPr>
          <a:lstStyle/>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Bodoni MT" panose="02070603080606020203" pitchFamily="18" charset="0"/>
                <a:ea typeface="+mn-ea"/>
                <a:cs typeface="+mn-cs"/>
              </a:rPr>
              <a:t>SECTION 5</a:t>
            </a:r>
            <a:endParaRPr kumimoji="0" lang="en-US" sz="2000" b="0" i="0" u="none" strike="noStrike" kern="1200" cap="none" spc="0" normalizeH="0" baseline="0" noProof="0" dirty="0">
              <a:ln>
                <a:noFill/>
              </a:ln>
              <a:solidFill>
                <a:prstClr val="white"/>
              </a:solidFill>
              <a:effectLst/>
              <a:uLnTx/>
              <a:uFillTx/>
              <a:latin typeface="Bodoni MT" panose="02070603080606020203" pitchFamily="18" charset="0"/>
              <a:ea typeface="+mn-ea"/>
              <a:cs typeface="+mn-cs"/>
            </a:endParaRPr>
          </a:p>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Bodoni MT" panose="02070603080606020203" pitchFamily="18" charset="0"/>
                <a:ea typeface="+mn-ea"/>
                <a:cs typeface="+mn-cs"/>
              </a:rPr>
              <a:t>Gestion des </a:t>
            </a:r>
            <a:r>
              <a:rPr kumimoji="0" lang="en-US" sz="2400" b="0" i="0" u="none" strike="noStrike" kern="1200" cap="none" spc="0" normalizeH="0" baseline="0" noProof="0" dirty="0">
                <a:ln>
                  <a:noFill/>
                </a:ln>
                <a:solidFill>
                  <a:prstClr val="white"/>
                </a:solidFill>
                <a:effectLst/>
                <a:uLnTx/>
                <a:uFillTx/>
                <a:latin typeface="Bodoni MT" panose="02070603080606020203" pitchFamily="18" charset="0"/>
                <a:ea typeface="+mn-ea"/>
                <a:cs typeface="+mn-cs"/>
              </a:rPr>
              <a:t>risques </a:t>
            </a:r>
            <a:r>
              <a:rPr kumimoji="0" lang="en-US" sz="2000" b="0" i="0" u="none" strike="noStrike" kern="1200" cap="none" spc="0" normalizeH="0" baseline="0" noProof="0" dirty="0">
                <a:ln>
                  <a:noFill/>
                </a:ln>
                <a:solidFill>
                  <a:prstClr val="white"/>
                </a:solidFill>
                <a:effectLst/>
                <a:uLnTx/>
                <a:uFillTx/>
                <a:latin typeface="Bodoni MT" panose="02070603080606020203" pitchFamily="18" charset="0"/>
                <a:ea typeface="+mn-ea"/>
                <a:cs typeface="+mn-cs"/>
              </a:rPr>
              <a:t>et amélioration de la qualité</a:t>
            </a:r>
            <a:endParaRPr kumimoji="0" lang="en-US" sz="2800" b="0" i="0" u="none" strike="noStrike" kern="1200" cap="none" spc="0" normalizeH="0" baseline="0" noProof="0" dirty="0">
              <a:ln>
                <a:noFill/>
              </a:ln>
              <a:solidFill>
                <a:prstClr val="white"/>
              </a:solidFill>
              <a:effectLst/>
              <a:uLnTx/>
              <a:uFillTx/>
              <a:latin typeface="Bodoni MT" panose="02070603080606020203" pitchFamily="18" charset="0"/>
              <a:ea typeface="+mn-ea"/>
              <a:cs typeface="+mn-cs"/>
            </a:endParaRPr>
          </a:p>
        </p:txBody>
      </p:sp>
      <p:sp>
        <p:nvSpPr>
          <p:cNvPr id="7" name="TextBox 11"/>
          <p:cNvSpPr txBox="1"/>
          <p:nvPr/>
        </p:nvSpPr>
        <p:spPr>
          <a:xfrm>
            <a:off x="2287524" y="1803524"/>
            <a:ext cx="1752600" cy="436017"/>
          </a:xfrm>
          <a:prstGeom prst="rect">
            <a:avLst/>
          </a:prstGeom>
        </p:spPr>
        <p:txBody>
          <a:bodyPr wrap="square" lIns="0" tIns="0" rIns="0" bIns="0" rtlCol="0" anchor="t">
            <a:spAutoFit/>
          </a:bodyPr>
          <a:lstStyle/>
          <a:p>
            <a:pPr marL="0" marR="0" lvl="0" indent="0" algn="l" defTabSz="859627" rtl="0" eaLnBrk="1" fontAlgn="auto" latinLnBrk="0" hangingPunct="1">
              <a:lnSpc>
                <a:spcPts val="3369"/>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956F6"/>
                </a:solidFill>
                <a:effectLst/>
                <a:uLnTx/>
                <a:uFillTx/>
                <a:latin typeface="Tahoma" panose="020B0604030504040204" pitchFamily="34" charset="0"/>
                <a:ea typeface="Tahoma" panose="020B0604030504040204" pitchFamily="34" charset="0"/>
                <a:cs typeface="Tahoma" panose="020B0604030504040204" pitchFamily="34" charset="0"/>
              </a:rPr>
              <a:t>Accréditation</a:t>
            </a:r>
          </a:p>
        </p:txBody>
      </p:sp>
      <p:sp>
        <p:nvSpPr>
          <p:cNvPr id="2" name="Rectangle 1"/>
          <p:cNvSpPr/>
          <p:nvPr/>
        </p:nvSpPr>
        <p:spPr>
          <a:xfrm>
            <a:off x="187576" y="2379268"/>
            <a:ext cx="4726349" cy="646331"/>
          </a:xfrm>
          <a:prstGeom prst="rect">
            <a:avLst/>
          </a:prstGeom>
        </p:spPr>
        <p:txBody>
          <a:bodyPr wrap="square">
            <a:spAutoFit/>
          </a:bodyPr>
          <a:lstStyle/>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Dépasser les normes nationales d'excellence en matière de soins de haute qualité</a:t>
            </a:r>
          </a:p>
        </p:txBody>
      </p:sp>
      <p:pic>
        <p:nvPicPr>
          <p:cNvPr id="3" name="Picture 2"/>
          <p:cNvPicPr>
            <a:picLocks noChangeAspect="1"/>
          </p:cNvPicPr>
          <p:nvPr/>
        </p:nvPicPr>
        <p:blipFill>
          <a:blip r:embed="rId3"/>
          <a:stretch>
            <a:fillRect/>
          </a:stretch>
        </p:blipFill>
        <p:spPr>
          <a:xfrm>
            <a:off x="4849451" y="243675"/>
            <a:ext cx="1574800" cy="1559849"/>
          </a:xfrm>
          <a:prstGeom prst="rect">
            <a:avLst/>
          </a:prstGeom>
          <a:ln>
            <a:noFill/>
          </a:ln>
          <a:effectLst>
            <a:outerShdw blurRad="50800" dist="38100" dir="16200000" rotWithShape="0">
              <a:prstClr val="black">
                <a:alpha val="40000"/>
              </a:prstClr>
            </a:outerShdw>
          </a:effectLst>
        </p:spPr>
      </p:pic>
      <p:sp>
        <p:nvSpPr>
          <p:cNvPr id="4" name="Rectangle 3"/>
          <p:cNvSpPr/>
          <p:nvPr/>
        </p:nvSpPr>
        <p:spPr>
          <a:xfrm>
            <a:off x="190499" y="3029309"/>
            <a:ext cx="6498503" cy="1815882"/>
          </a:xfrm>
          <a:prstGeom prst="rect">
            <a:avLst/>
          </a:prstGeom>
        </p:spPr>
        <p:txBody>
          <a:bodyPr wrap="square">
            <a:spAutoFit/>
          </a:bodyPr>
          <a:lstStyle/>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La Maison Elizabeth est agréée par Agrément Canada, dépassant les normes nationales d'excellence en matière de soins de haute qualité dans les domaines de la santé et des services sociaux. Nous sommes fiers d'annoncer que nous avons de nouveau obtenu l'agrément en 2021 avec une mention élogieuse, répondant à 94% des normes nationales d'agrément. Ce résultat reflète le dévouement et l'engagement du personnel de la Maison Elizabeth, des membres du conseil d'administration et des bénévoles à aider, soutenir et responsabiliser les jeunes mères, pères et enfants afin qu'ils aient tous la possibilité de développer leur plein potentiel. </a:t>
            </a:r>
          </a:p>
        </p:txBody>
      </p:sp>
      <p:graphicFrame>
        <p:nvGraphicFramePr>
          <p:cNvPr id="13" name="Diagram 12"/>
          <p:cNvGraphicFramePr/>
          <p:nvPr/>
        </p:nvGraphicFramePr>
        <p:xfrm>
          <a:off x="429851" y="4878755"/>
          <a:ext cx="5994400" cy="4495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Slide Number Placeholder 7"/>
          <p:cNvSpPr>
            <a:spLocks noGrp="1"/>
          </p:cNvSpPr>
          <p:nvPr>
            <p:ph type="sldNum" sz="quarter" idx="12"/>
          </p:nvPr>
        </p:nvSpPr>
        <p:spPr>
          <a:xfrm>
            <a:off x="4793714" y="9349155"/>
            <a:ext cx="1882588" cy="359593"/>
          </a:xfrm>
        </p:spPr>
        <p:txBody>
          <a:bodyPr/>
          <a:lstStyle/>
          <a:p>
            <a:pPr marL="0" marR="0" lvl="0" indent="0" algn="r" defTabSz="8596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37</a:t>
            </a:r>
          </a:p>
        </p:txBody>
      </p:sp>
    </p:spTree>
    <p:extLst>
      <p:ext uri="{BB962C8B-B14F-4D97-AF65-F5344CB8AC3E}">
        <p14:creationId xmlns:p14="http://schemas.microsoft.com/office/powerpoint/2010/main" val="11621272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TextBox 11"/>
          <p:cNvSpPr txBox="1"/>
          <p:nvPr/>
        </p:nvSpPr>
        <p:spPr>
          <a:xfrm>
            <a:off x="279400" y="470436"/>
            <a:ext cx="4572000" cy="379656"/>
          </a:xfrm>
          <a:prstGeom prst="rect">
            <a:avLst/>
          </a:prstGeom>
        </p:spPr>
        <p:txBody>
          <a:bodyPr wrap="square" lIns="0" tIns="0" rIns="0" bIns="0" rtlCol="0" anchor="t">
            <a:spAutoFit/>
          </a:bodyPr>
          <a:lstStyle/>
          <a:p>
            <a:pPr marL="0" marR="0" lvl="0" indent="0" algn="l" defTabSz="859627" rtl="0" eaLnBrk="1" fontAlgn="auto" latinLnBrk="0" hangingPunct="1">
              <a:lnSpc>
                <a:spcPts val="3369"/>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956F6"/>
                </a:solidFill>
                <a:effectLst/>
                <a:uLnTx/>
                <a:uFillTx/>
                <a:latin typeface="Tahoma" panose="020B0604030504040204" pitchFamily="34" charset="0"/>
                <a:ea typeface="Tahoma" panose="020B0604030504040204" pitchFamily="34" charset="0"/>
                <a:cs typeface="Tahoma" panose="020B0604030504040204" pitchFamily="34" charset="0"/>
              </a:rPr>
              <a:t>La sécurité des soins et des services </a:t>
            </a:r>
          </a:p>
        </p:txBody>
      </p:sp>
      <p:sp>
        <p:nvSpPr>
          <p:cNvPr id="17" name="Rectangle 16"/>
          <p:cNvSpPr/>
          <p:nvPr/>
        </p:nvSpPr>
        <p:spPr>
          <a:xfrm>
            <a:off x="254000" y="1041400"/>
            <a:ext cx="3251200" cy="2693045"/>
          </a:xfrm>
          <a:prstGeom prst="rect">
            <a:avLst/>
          </a:prstGeom>
        </p:spPr>
        <p:txBody>
          <a:bodyPr wrap="square">
            <a:spAutoFit/>
          </a:bodyPr>
          <a:lstStyle/>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La Maison Elizabeth s'engage à améliorer la sécurité et la qualité des services, tout en se conformant à la loi sur la santé et les services sociaux. Pour aller au-delà de ces exigences, la Maison Elizabeth a mis en place son propre système de surveillance et de signalement des événements à risque qui peuvent ne pas correspondre aux définitions légales des incidents et des accidents. Cette surveillance complète vise à identifier et à traiter tout risque susceptible de nuire au bien-être et à la sécurité des clients, des étudiants, des visiteurs, des bénévoles et du personnel.</a:t>
            </a:r>
          </a:p>
        </p:txBody>
      </p:sp>
      <p:sp>
        <p:nvSpPr>
          <p:cNvPr id="18" name="Rectangle 17"/>
          <p:cNvSpPr/>
          <p:nvPr/>
        </p:nvSpPr>
        <p:spPr>
          <a:xfrm>
            <a:off x="3644900" y="990431"/>
            <a:ext cx="3048000" cy="3108543"/>
          </a:xfrm>
          <a:prstGeom prst="rect">
            <a:avLst/>
          </a:prstGeom>
        </p:spPr>
        <p:txBody>
          <a:bodyPr wrap="square">
            <a:spAutoFit/>
          </a:bodyPr>
          <a:lstStyle/>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Pour favoriser une culture de prévention et de signalement des risques, nous impliquons activement toutes les parties mentionnées ci-dessus. Dès que des personnes sont associées à la Maison Elizabeth, nous leur fournissons une orientation sur la prévention et le signalement des risques. Cela permet de s'assurer que chacun est conscient de ses responsabilités à cet égard.</a:t>
            </a:r>
          </a:p>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Le processus est supervisé par le comité de gestion des risques et d'amélioration de la qualité, mandaté par la loi, et un suivi continu est assuré par la direction de tous les départements.</a:t>
            </a:r>
          </a:p>
        </p:txBody>
      </p:sp>
      <p:sp>
        <p:nvSpPr>
          <p:cNvPr id="19" name="TextBox 11"/>
          <p:cNvSpPr txBox="1"/>
          <p:nvPr/>
        </p:nvSpPr>
        <p:spPr>
          <a:xfrm>
            <a:off x="457200" y="3990817"/>
            <a:ext cx="4572000" cy="379656"/>
          </a:xfrm>
          <a:prstGeom prst="rect">
            <a:avLst/>
          </a:prstGeom>
        </p:spPr>
        <p:txBody>
          <a:bodyPr wrap="square" lIns="0" tIns="0" rIns="0" bIns="0" rtlCol="0" anchor="t">
            <a:spAutoFit/>
          </a:bodyPr>
          <a:lstStyle/>
          <a:p>
            <a:pPr marL="0" marR="0" lvl="0" indent="0" algn="l" defTabSz="859627" rtl="0" eaLnBrk="1" fontAlgn="auto" latinLnBrk="0" hangingPunct="1">
              <a:lnSpc>
                <a:spcPts val="3369"/>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Incidents/Accidents et événements </a:t>
            </a:r>
          </a:p>
        </p:txBody>
      </p:sp>
      <p:sp>
        <p:nvSpPr>
          <p:cNvPr id="4" name="Slide Number Placeholder 3"/>
          <p:cNvSpPr>
            <a:spLocks noGrp="1"/>
          </p:cNvSpPr>
          <p:nvPr>
            <p:ph type="sldNum" sz="quarter" idx="12"/>
          </p:nvPr>
        </p:nvSpPr>
        <p:spPr>
          <a:xfrm>
            <a:off x="4810312" y="9448267"/>
            <a:ext cx="1882588" cy="359593"/>
          </a:xfrm>
        </p:spPr>
        <p:txBody>
          <a:bodyPr/>
          <a:lstStyle/>
          <a:p>
            <a:pPr marL="0" marR="0" lvl="0" indent="0" algn="r" defTabSz="8596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38</a:t>
            </a:r>
          </a:p>
        </p:txBody>
      </p:sp>
      <p:graphicFrame>
        <p:nvGraphicFramePr>
          <p:cNvPr id="9" name="Chart 8">
            <a:extLst>
              <a:ext uri="{FF2B5EF4-FFF2-40B4-BE49-F238E27FC236}">
                <a16:creationId xmlns:a16="http://schemas.microsoft.com/office/drawing/2014/main" id="{00000000-0008-0000-0400-000002000000}"/>
              </a:ext>
            </a:extLst>
          </p:cNvPr>
          <p:cNvGraphicFramePr>
            <a:graphicFrameLocks/>
          </p:cNvGraphicFramePr>
          <p:nvPr>
            <p:extLst>
              <p:ext uri="{D42A27DB-BD31-4B8C-83A1-F6EECF244321}">
                <p14:modId xmlns:p14="http://schemas.microsoft.com/office/powerpoint/2010/main" val="3707389076"/>
              </p:ext>
            </p:extLst>
          </p:nvPr>
        </p:nvGraphicFramePr>
        <p:xfrm>
          <a:off x="690558" y="4340545"/>
          <a:ext cx="5210176" cy="26098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a:extLst>
              <a:ext uri="{FF2B5EF4-FFF2-40B4-BE49-F238E27FC236}">
                <a16:creationId xmlns:a16="http://schemas.microsoft.com/office/drawing/2014/main" id="{00000000-0008-0000-0400-000004000000}"/>
              </a:ext>
            </a:extLst>
          </p:cNvPr>
          <p:cNvGraphicFramePr>
            <a:graphicFrameLocks/>
          </p:cNvGraphicFramePr>
          <p:nvPr>
            <p:extLst>
              <p:ext uri="{D42A27DB-BD31-4B8C-83A1-F6EECF244321}">
                <p14:modId xmlns:p14="http://schemas.microsoft.com/office/powerpoint/2010/main" val="2393137329"/>
              </p:ext>
            </p:extLst>
          </p:nvPr>
        </p:nvGraphicFramePr>
        <p:xfrm>
          <a:off x="1009646" y="6971266"/>
          <a:ext cx="4891088"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753986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1"/>
          <p:cNvSpPr txBox="1"/>
          <p:nvPr/>
        </p:nvSpPr>
        <p:spPr>
          <a:xfrm>
            <a:off x="457200" y="530202"/>
            <a:ext cx="5791200" cy="436017"/>
          </a:xfrm>
          <a:prstGeom prst="rect">
            <a:avLst/>
          </a:prstGeom>
        </p:spPr>
        <p:txBody>
          <a:bodyPr wrap="square" lIns="0" tIns="0" rIns="0" bIns="0" rtlCol="0" anchor="t">
            <a:spAutoFit/>
          </a:bodyPr>
          <a:lstStyle/>
          <a:p>
            <a:pPr marL="0" marR="0" lvl="0" indent="0" algn="l" defTabSz="859627" rtl="0" eaLnBrk="1" fontAlgn="auto" latinLnBrk="0" hangingPunct="1">
              <a:lnSpc>
                <a:spcPts val="3369"/>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Tendances générales et résultats de l'accréditation </a:t>
            </a:r>
          </a:p>
        </p:txBody>
      </p:sp>
      <p:sp>
        <p:nvSpPr>
          <p:cNvPr id="4" name="Rectangle 3"/>
          <p:cNvSpPr/>
          <p:nvPr/>
        </p:nvSpPr>
        <p:spPr>
          <a:xfrm>
            <a:off x="381000" y="1169218"/>
            <a:ext cx="3048000" cy="3293209"/>
          </a:xfrm>
          <a:prstGeom prst="rect">
            <a:avLst/>
          </a:prstGeom>
        </p:spPr>
        <p:txBody>
          <a:bodyPr wrap="square">
            <a:spAutoFit/>
          </a:bodyPr>
          <a:lstStyle/>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Plusieurs tendances ont été observées dans la survenue d'incidents et d'accidents au cours de l'année. Une diminution significative des incidents (44 %) a été signalée au cours du deuxième trimestre, et aucun incident n'a été signalé pendant le reste de l'année.  Sur les 14 incidents déclarés, 43 % (6) étaient liés à la prise de médicaments.</a:t>
            </a:r>
          </a:p>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Les accidents, quant à eux, sont restés constants tout au long de l'année, avec un total de 14 signalés et 64% (9) liés à des chutes. Il y a eu des variations dans 9 incidents liés à l'IPAC, dont 89% (8) ont été signalés comme des événements liés au COVID. </a:t>
            </a:r>
          </a:p>
        </p:txBody>
      </p:sp>
      <p:sp>
        <p:nvSpPr>
          <p:cNvPr id="5" name="Rectangle 4"/>
          <p:cNvSpPr/>
          <p:nvPr/>
        </p:nvSpPr>
        <p:spPr>
          <a:xfrm>
            <a:off x="3429000" y="1169218"/>
            <a:ext cx="3200400" cy="4093428"/>
          </a:xfrm>
          <a:prstGeom prst="rect">
            <a:avLst/>
          </a:prstGeom>
        </p:spPr>
        <p:txBody>
          <a:bodyPr wrap="square">
            <a:spAutoFit/>
          </a:bodyPr>
          <a:lstStyle/>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Nous avons également constaté une tendance à la baisse des 38 incidents liés aux risques généraux tout au long de l'année, 79 % (30) étant liés à la sécurité générale. 30 événements liés à des interventions ont été enregistrés, et plus de la moitié (53 %) étaient des événements liés au co-sleeping.</a:t>
            </a:r>
          </a:p>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Globalement, une comparaison avec les années précédentes révèle une augmentation du nombre d'incidents par rapport à l'année précédente, ce qui pourrait s'expliquer par une augmentation de 40 % de la population de clients cette année. Néanmoins, tous les autres domaines montrent une tendance à la baisse tout au long de l'année, à l'exception des interventions qui ont connu un pic au troisième trimestre et des rapports moyens par rapport aux années précédentes.</a:t>
            </a:r>
          </a:p>
        </p:txBody>
      </p:sp>
      <p:grpSp>
        <p:nvGrpSpPr>
          <p:cNvPr id="7" name="Group 5"/>
          <p:cNvGrpSpPr/>
          <p:nvPr/>
        </p:nvGrpSpPr>
        <p:grpSpPr>
          <a:xfrm>
            <a:off x="0" y="9220200"/>
            <a:ext cx="6858000" cy="469916"/>
            <a:chOff x="0" y="0"/>
            <a:chExt cx="3756906" cy="254273"/>
          </a:xfrm>
          <a:solidFill>
            <a:srgbClr val="68A4AC"/>
          </a:solidFill>
        </p:grpSpPr>
        <p:sp>
          <p:nvSpPr>
            <p:cNvPr id="8" name="Freeform 6"/>
            <p:cNvSpPr/>
            <p:nvPr/>
          </p:nvSpPr>
          <p:spPr>
            <a:xfrm>
              <a:off x="0" y="0"/>
              <a:ext cx="3756906" cy="254273"/>
            </a:xfrm>
            <a:custGeom>
              <a:avLst/>
              <a:gdLst/>
              <a:ahLst/>
              <a:cxnLst/>
              <a:rect l="l" t="t" r="r" b="b"/>
              <a:pathLst>
                <a:path w="3756906" h="254273">
                  <a:moveTo>
                    <a:pt x="0" y="0"/>
                  </a:moveTo>
                  <a:lnTo>
                    <a:pt x="3756906" y="0"/>
                  </a:lnTo>
                  <a:lnTo>
                    <a:pt x="3756906" y="254273"/>
                  </a:lnTo>
                  <a:lnTo>
                    <a:pt x="0" y="254273"/>
                  </a:lnTo>
                  <a:close/>
                </a:path>
              </a:pathLst>
            </a:custGeom>
            <a:grpFill/>
          </p:spPr>
          <p:txBody>
            <a:bodyPr/>
            <a:lstStyle/>
            <a:p>
              <a:endParaRPr lang="en-CA"/>
            </a:p>
          </p:txBody>
        </p:sp>
      </p:grpSp>
      <p:sp>
        <p:nvSpPr>
          <p:cNvPr id="10" name="Slide Number Placeholder 9"/>
          <p:cNvSpPr>
            <a:spLocks noGrp="1"/>
          </p:cNvSpPr>
          <p:nvPr>
            <p:ph type="sldNum" sz="quarter" idx="12"/>
          </p:nvPr>
        </p:nvSpPr>
        <p:spPr>
          <a:xfrm>
            <a:off x="4876800" y="9275361"/>
            <a:ext cx="1882588" cy="359593"/>
          </a:xfrm>
        </p:spPr>
        <p:txBody>
          <a:bodyPr/>
          <a:lstStyle/>
          <a:p>
            <a:pPr marL="0" marR="0" lvl="0" indent="0" algn="r" defTabSz="8596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39</a:t>
            </a:r>
          </a:p>
        </p:txBody>
      </p:sp>
      <p:graphicFrame>
        <p:nvGraphicFramePr>
          <p:cNvPr id="9" name="Chart 8"/>
          <p:cNvGraphicFramePr>
            <a:graphicFrameLocks/>
          </p:cNvGraphicFramePr>
          <p:nvPr>
            <p:extLst>
              <p:ext uri="{D42A27DB-BD31-4B8C-83A1-F6EECF244321}">
                <p14:modId xmlns:p14="http://schemas.microsoft.com/office/powerpoint/2010/main" val="1255700503"/>
              </p:ext>
            </p:extLst>
          </p:nvPr>
        </p:nvGraphicFramePr>
        <p:xfrm>
          <a:off x="1066800" y="5465646"/>
          <a:ext cx="4876800" cy="314737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993334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1"/>
          <p:cNvSpPr txBox="1"/>
          <p:nvPr/>
        </p:nvSpPr>
        <p:spPr>
          <a:xfrm>
            <a:off x="406116" y="485638"/>
            <a:ext cx="5727984" cy="436017"/>
          </a:xfrm>
          <a:prstGeom prst="rect">
            <a:avLst/>
          </a:prstGeom>
        </p:spPr>
        <p:txBody>
          <a:bodyPr wrap="square" lIns="0" tIns="0" rIns="0" bIns="0" rtlCol="0" anchor="t">
            <a:spAutoFit/>
          </a:bodyPr>
          <a:lstStyle/>
          <a:p>
            <a:pPr>
              <a:lnSpc>
                <a:spcPts val="3369"/>
              </a:lnSpc>
            </a:pPr>
            <a:r>
              <a:rPr lang="en-US" sz="1800" dirty="0">
                <a:solidFill>
                  <a:srgbClr val="6956F6"/>
                </a:solidFill>
                <a:latin typeface="Tahoma" panose="020B0604030504040204" pitchFamily="34" charset="0"/>
                <a:ea typeface="Tahoma" panose="020B0604030504040204" pitchFamily="34" charset="0"/>
                <a:cs typeface="Tahoma" panose="020B0604030504040204" pitchFamily="34" charset="0"/>
              </a:rPr>
              <a:t>Message de la </a:t>
            </a:r>
            <a:r>
              <a:rPr lang="en-US" sz="1800" dirty="0" err="1">
                <a:solidFill>
                  <a:srgbClr val="6956F6"/>
                </a:solidFill>
                <a:latin typeface="Tahoma" panose="020B0604030504040204" pitchFamily="34" charset="0"/>
                <a:ea typeface="Tahoma" panose="020B0604030504040204" pitchFamily="34" charset="0"/>
                <a:cs typeface="Tahoma" panose="020B0604030504040204" pitchFamily="34" charset="0"/>
              </a:rPr>
              <a:t>présidente</a:t>
            </a:r>
            <a:r>
              <a:rPr lang="en-US" sz="1800" dirty="0">
                <a:solidFill>
                  <a:srgbClr val="6956F6"/>
                </a:solidFill>
                <a:latin typeface="Tahoma" panose="020B0604030504040204" pitchFamily="34" charset="0"/>
                <a:ea typeface="Tahoma" panose="020B0604030504040204" pitchFamily="34" charset="0"/>
                <a:cs typeface="Tahoma" panose="020B0604030504040204" pitchFamily="34" charset="0"/>
              </a:rPr>
              <a:t> du conseil d'administration</a:t>
            </a:r>
          </a:p>
        </p:txBody>
      </p:sp>
      <p:sp>
        <p:nvSpPr>
          <p:cNvPr id="12" name="TextBox 12"/>
          <p:cNvSpPr txBox="1"/>
          <p:nvPr/>
        </p:nvSpPr>
        <p:spPr>
          <a:xfrm>
            <a:off x="3429000" y="1115850"/>
            <a:ext cx="2895600" cy="4955203"/>
          </a:xfrm>
          <a:prstGeom prst="rect">
            <a:avLst/>
          </a:prstGeom>
        </p:spPr>
        <p:txBody>
          <a:bodyPr wrap="square" lIns="0" tIns="0" rIns="0" bIns="0" rtlCol="0" anchor="t">
            <a:spAutoFit/>
          </a:bodyPr>
          <a:lstStyle/>
          <a:p>
            <a:pPr algn="just"/>
            <a:r>
              <a:rPr lang="en-CA" sz="1400" dirty="0"/>
              <a:t>L'année qui vient de s'écouler a apporté de nombreux changements à la Maison Elizabeth, puisque Anitra Bostock, notre directrice exécutive, a pris les rênes à partir du 9 juin 2022.</a:t>
            </a:r>
          </a:p>
          <a:p>
            <a:pPr algn="just"/>
            <a:endParaRPr lang="fr-CA" sz="1400" dirty="0"/>
          </a:p>
          <a:p>
            <a:r>
              <a:rPr lang="en-CA" sz="1400" dirty="0"/>
              <a:t>Anitra a de grands projets pour le développement continu de l'offre de services de la Maison Elizabeth, ce qui nécessitera une rénovation complète de nos deux bâtiments.  Cela nécessitera une stratégie de collecte de fonds comme la Maison Elizabeth ne l'a jamais fait </a:t>
            </a:r>
            <a:r>
              <a:rPr lang="en-CA" sz="1400" dirty="0" err="1"/>
              <a:t>auparavant</a:t>
            </a:r>
            <a:r>
              <a:rPr lang="en-CA" sz="1400" dirty="0"/>
              <a:t>. À </a:t>
            </a:r>
            <a:r>
              <a:rPr lang="en-CA" sz="1400" dirty="0" err="1"/>
              <a:t>cette</a:t>
            </a:r>
            <a:r>
              <a:rPr lang="en-CA" sz="1400" dirty="0"/>
              <a:t> fin, nous avons passé un contrat avec un expert en collecte de fonds pour nous aider, et nous sommes prêts à relever le défi !</a:t>
            </a:r>
          </a:p>
          <a:p>
            <a:pPr algn="just"/>
            <a:endParaRPr lang="fr-CA" sz="1400" dirty="0"/>
          </a:p>
          <a:p>
            <a:pPr algn="just"/>
            <a:r>
              <a:rPr lang="en-CA" sz="1400" dirty="0"/>
              <a:t>Je suis très enthousiaste à l'idée de faire partie de cette nouvelle vision de la Maison Elizabeth, et j'attends avec impatience l'année à venir !</a:t>
            </a:r>
            <a:endParaRPr lang="fr-CA" sz="1400" dirty="0"/>
          </a:p>
          <a:p>
            <a:pPr algn="just"/>
            <a:r>
              <a:rPr lang="en-CA" sz="1400" b="1" dirty="0"/>
              <a:t> </a:t>
            </a:r>
            <a:endParaRPr lang="fr-CA" sz="1400" b="1" dirty="0"/>
          </a:p>
        </p:txBody>
      </p:sp>
      <p:sp>
        <p:nvSpPr>
          <p:cNvPr id="14" name="Oval 13"/>
          <p:cNvSpPr/>
          <p:nvPr/>
        </p:nvSpPr>
        <p:spPr>
          <a:xfrm>
            <a:off x="1447800" y="6705599"/>
            <a:ext cx="1981200" cy="2451049"/>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0" y="9296400"/>
            <a:ext cx="6858000" cy="469433"/>
          </a:xfrm>
          <a:prstGeom prst="rect">
            <a:avLst/>
          </a:prstGeom>
        </p:spPr>
      </p:pic>
      <p:sp>
        <p:nvSpPr>
          <p:cNvPr id="3" name="Rectangle 2"/>
          <p:cNvSpPr/>
          <p:nvPr/>
        </p:nvSpPr>
        <p:spPr>
          <a:xfrm>
            <a:off x="304800" y="1073452"/>
            <a:ext cx="3048000" cy="5909310"/>
          </a:xfrm>
          <a:prstGeom prst="rect">
            <a:avLst/>
          </a:prstGeom>
        </p:spPr>
        <p:txBody>
          <a:bodyPr wrap="square">
            <a:spAutoFit/>
          </a:bodyPr>
          <a:lstStyle/>
          <a:p>
            <a:r>
              <a:rPr lang="en-US" sz="1400" dirty="0"/>
              <a:t>Alors que je termine ma première année en tant que présidente du Conseil d'Administration de la Maison Elizabeth, je voudrais remercier tous les autres membres du Conseil pour leur dévouement, leur engagement et </a:t>
            </a:r>
            <a:r>
              <a:rPr lang="en-US" sz="1400" dirty="0" err="1"/>
              <a:t>leur</a:t>
            </a:r>
            <a:r>
              <a:rPr lang="en-US" sz="1400" dirty="0"/>
              <a:t> temps. Je suis très heureuse d'annoncer que tous les membres du Conseil d'Administration ont exprimé le souhait de continuer à en faire partie, deux d'entre eux allant même jusqu'à indiquer qu'ils pourraient être intéressés, à un moment donné dans le futur, à faire partie de l'exécutif ! </a:t>
            </a:r>
          </a:p>
          <a:p>
            <a:endParaRPr lang="en-US" sz="1400" dirty="0"/>
          </a:p>
          <a:p>
            <a:r>
              <a:rPr lang="en-US" sz="1400" dirty="0"/>
              <a:t>De même, je voudrais profiter de ce moment pour remercier le personnel et les bénévoles de la Maison Elizabeth pour leur travail continu. Ces dernières années, alors que nous nous adaptions aux conséquences du COVID-19, nous avons rencontré de nombreux obstacles. Cependant, notre équipe dévouée et nos bénévoles se sont toujours mobilisés pour donner la priorité au bien-être de nos clients et à celui des autres.</a:t>
            </a:r>
          </a:p>
        </p:txBody>
      </p:sp>
      <p:sp>
        <p:nvSpPr>
          <p:cNvPr id="4" name="Rectangle 3"/>
          <p:cNvSpPr/>
          <p:nvPr/>
        </p:nvSpPr>
        <p:spPr>
          <a:xfrm>
            <a:off x="3619500" y="6991229"/>
            <a:ext cx="2052983" cy="369332"/>
          </a:xfrm>
          <a:prstGeom prst="rect">
            <a:avLst/>
          </a:prstGeom>
        </p:spPr>
        <p:txBody>
          <a:bodyPr wrap="square">
            <a:spAutoFit/>
          </a:bodyPr>
          <a:lstStyle/>
          <a:p>
            <a:r>
              <a:rPr lang="en-US" sz="1800" b="1" dirty="0"/>
              <a:t>Leigh Johnston</a:t>
            </a:r>
          </a:p>
        </p:txBody>
      </p:sp>
      <p:sp>
        <p:nvSpPr>
          <p:cNvPr id="5" name="Rectangle 4"/>
          <p:cNvSpPr/>
          <p:nvPr/>
        </p:nvSpPr>
        <p:spPr>
          <a:xfrm>
            <a:off x="3619500" y="7338200"/>
            <a:ext cx="2514600" cy="584775"/>
          </a:xfrm>
          <a:prstGeom prst="rect">
            <a:avLst/>
          </a:prstGeom>
        </p:spPr>
        <p:txBody>
          <a:bodyPr wrap="square">
            <a:spAutoFit/>
          </a:bodyPr>
          <a:lstStyle/>
          <a:p>
            <a:r>
              <a:rPr lang="en-US" sz="1600" dirty="0" err="1"/>
              <a:t>Présidente</a:t>
            </a:r>
            <a:r>
              <a:rPr lang="en-US" sz="1600" dirty="0"/>
              <a:t> du conseil d'administration</a:t>
            </a:r>
          </a:p>
        </p:txBody>
      </p:sp>
      <p:sp>
        <p:nvSpPr>
          <p:cNvPr id="6" name="Rectangle 5"/>
          <p:cNvSpPr/>
          <p:nvPr/>
        </p:nvSpPr>
        <p:spPr>
          <a:xfrm>
            <a:off x="3632200" y="6473687"/>
            <a:ext cx="1665720" cy="517542"/>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8"/>
          <p:cNvSpPr>
            <a:spLocks noGrp="1"/>
          </p:cNvSpPr>
          <p:nvPr>
            <p:ph type="sldNum" sz="quarter" idx="12"/>
          </p:nvPr>
        </p:nvSpPr>
        <p:spPr>
          <a:xfrm>
            <a:off x="4800600" y="9316502"/>
            <a:ext cx="1882588" cy="359593"/>
          </a:xfrm>
        </p:spPr>
        <p:txBody>
          <a:bodyPr/>
          <a:lstStyle/>
          <a:p>
            <a:fld id="{B6F15528-21DE-4FAA-801E-634DDDAF4B2B}" type="slidenum">
              <a:rPr lang="en-US" sz="1800" b="1" smtClean="0">
                <a:solidFill>
                  <a:schemeClr val="bg1"/>
                </a:solidFill>
              </a:rPr>
              <a:t>4</a:t>
            </a:fld>
            <a:endParaRPr lang="en-US" sz="1800" b="1" dirty="0">
              <a:solidFill>
                <a:schemeClr val="bg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1"/>
          <p:cNvSpPr txBox="1"/>
          <p:nvPr/>
        </p:nvSpPr>
        <p:spPr>
          <a:xfrm>
            <a:off x="1053513" y="285576"/>
            <a:ext cx="1066800" cy="379656"/>
          </a:xfrm>
          <a:prstGeom prst="rect">
            <a:avLst/>
          </a:prstGeom>
        </p:spPr>
        <p:txBody>
          <a:bodyPr wrap="square" lIns="0" tIns="0" rIns="0" bIns="0" rtlCol="0" anchor="t">
            <a:spAutoFit/>
          </a:bodyPr>
          <a:lstStyle/>
          <a:p>
            <a:pPr marL="0" marR="0" lvl="0" indent="0" algn="l" defTabSz="859627" rtl="0" eaLnBrk="1" fontAlgn="auto" latinLnBrk="0" hangingPunct="1">
              <a:lnSpc>
                <a:spcPts val="3369"/>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Incidents</a:t>
            </a:r>
          </a:p>
        </p:txBody>
      </p:sp>
      <p:sp>
        <p:nvSpPr>
          <p:cNvPr id="4" name="TextBox 11"/>
          <p:cNvSpPr txBox="1"/>
          <p:nvPr/>
        </p:nvSpPr>
        <p:spPr>
          <a:xfrm>
            <a:off x="4419600" y="396461"/>
            <a:ext cx="1143000" cy="379656"/>
          </a:xfrm>
          <a:prstGeom prst="rect">
            <a:avLst/>
          </a:prstGeom>
        </p:spPr>
        <p:txBody>
          <a:bodyPr wrap="square" lIns="0" tIns="0" rIns="0" bIns="0" rtlCol="0" anchor="t">
            <a:spAutoFit/>
          </a:bodyPr>
          <a:lstStyle/>
          <a:p>
            <a:pPr marL="0" marR="0" lvl="0" indent="0" algn="l" defTabSz="859627" rtl="0" eaLnBrk="1" fontAlgn="auto" latinLnBrk="0" hangingPunct="1">
              <a:lnSpc>
                <a:spcPts val="3369"/>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Accidents</a:t>
            </a:r>
          </a:p>
        </p:txBody>
      </p:sp>
      <p:sp>
        <p:nvSpPr>
          <p:cNvPr id="5" name="TextBox 11"/>
          <p:cNvSpPr txBox="1"/>
          <p:nvPr/>
        </p:nvSpPr>
        <p:spPr>
          <a:xfrm>
            <a:off x="596313" y="4062924"/>
            <a:ext cx="990600" cy="379656"/>
          </a:xfrm>
          <a:prstGeom prst="rect">
            <a:avLst/>
          </a:prstGeom>
        </p:spPr>
        <p:txBody>
          <a:bodyPr wrap="square" lIns="0" tIns="0" rIns="0" bIns="0" rtlCol="0" anchor="t">
            <a:spAutoFit/>
          </a:bodyPr>
          <a:lstStyle/>
          <a:p>
            <a:pPr marL="0" marR="0" lvl="0" indent="0" algn="l" defTabSz="859627" rtl="0" eaLnBrk="1" fontAlgn="auto" latinLnBrk="0" hangingPunct="1">
              <a:lnSpc>
                <a:spcPts val="3369"/>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Analyse</a:t>
            </a:r>
          </a:p>
        </p:txBody>
      </p:sp>
      <p:sp>
        <p:nvSpPr>
          <p:cNvPr id="9" name="Rectangle 8"/>
          <p:cNvSpPr/>
          <p:nvPr/>
        </p:nvSpPr>
        <p:spPr>
          <a:xfrm>
            <a:off x="443840" y="5735581"/>
            <a:ext cx="2861681" cy="456215"/>
          </a:xfrm>
          <a:prstGeom prst="rect">
            <a:avLst/>
          </a:prstGeom>
        </p:spPr>
        <p:txBody>
          <a:bodyPr wrap="none">
            <a:spAutoFit/>
          </a:bodyPr>
          <a:lstStyle/>
          <a:p>
            <a:pPr marL="0" marR="0" lvl="0" indent="0" algn="l" defTabSz="859627" rtl="0" eaLnBrk="1" fontAlgn="auto" latinLnBrk="0" hangingPunct="1">
              <a:lnSpc>
                <a:spcPts val="3369"/>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Incident Description de l'accident</a:t>
            </a:r>
          </a:p>
        </p:txBody>
      </p:sp>
      <p:sp>
        <p:nvSpPr>
          <p:cNvPr id="10" name="Rectangle 9"/>
          <p:cNvSpPr/>
          <p:nvPr/>
        </p:nvSpPr>
        <p:spPr>
          <a:xfrm>
            <a:off x="443840" y="4521598"/>
            <a:ext cx="6223635" cy="1384995"/>
          </a:xfrm>
          <a:prstGeom prst="rect">
            <a:avLst/>
          </a:prstGeom>
        </p:spPr>
        <p:txBody>
          <a:bodyPr wrap="square">
            <a:spAutoFit/>
          </a:bodyPr>
          <a:lstStyle/>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Sujet de préoccupation : 6 incidents liés à des médicaments laissés sans surveillance ou échappés par des clients. Cela peut être dû à la distraction, au fait que les mères n'ont pas pris leurs médicaments une fois qu'ils ont été distribués, ou à un manque d'orientation des clients sur la manipulation des médicaments. </a:t>
            </a:r>
          </a:p>
          <a:p>
            <a:pPr marL="0" marR="0" lvl="0" indent="0" algn="just" defTabSz="85962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Toutes les autres zones indiquent des rapports moyens. </a:t>
            </a:r>
          </a:p>
        </p:txBody>
      </p:sp>
      <p:graphicFrame>
        <p:nvGraphicFramePr>
          <p:cNvPr id="11" name="Table 10"/>
          <p:cNvGraphicFramePr>
            <a:graphicFrameLocks noGrp="1"/>
          </p:cNvGraphicFramePr>
          <p:nvPr/>
        </p:nvGraphicFramePr>
        <p:xfrm>
          <a:off x="443840" y="6298093"/>
          <a:ext cx="6210935" cy="3035175"/>
        </p:xfrm>
        <a:graphic>
          <a:graphicData uri="http://schemas.openxmlformats.org/drawingml/2006/table">
            <a:tbl>
              <a:tblPr firstRow="1" firstCol="1" bandRow="1">
                <a:tableStyleId>{5FD0F851-EC5A-4D38-B0AD-8093EC10F338}</a:tableStyleId>
              </a:tblPr>
              <a:tblGrid>
                <a:gridCol w="1800225">
                  <a:extLst>
                    <a:ext uri="{9D8B030D-6E8A-4147-A177-3AD203B41FA5}">
                      <a16:colId xmlns:a16="http://schemas.microsoft.com/office/drawing/2014/main" val="3605984422"/>
                    </a:ext>
                  </a:extLst>
                </a:gridCol>
                <a:gridCol w="4410710">
                  <a:extLst>
                    <a:ext uri="{9D8B030D-6E8A-4147-A177-3AD203B41FA5}">
                      <a16:colId xmlns:a16="http://schemas.microsoft.com/office/drawing/2014/main" val="1113455515"/>
                    </a:ext>
                  </a:extLst>
                </a:gridCol>
              </a:tblGrid>
              <a:tr h="80645">
                <a:tc>
                  <a:txBody>
                    <a:bodyPr/>
                    <a:lstStyle/>
                    <a:p>
                      <a:pPr marL="0" marR="0">
                        <a:lnSpc>
                          <a:spcPct val="107000"/>
                        </a:lnSpc>
                        <a:spcBef>
                          <a:spcPts val="0"/>
                        </a:spcBef>
                        <a:spcAft>
                          <a:spcPts val="0"/>
                        </a:spcAft>
                      </a:pPr>
                      <a:r>
                        <a:rPr lang="en-CA" sz="1150" dirty="0">
                          <a:effectLst/>
                        </a:rPr>
                        <a:t>INCIDENTS</a:t>
                      </a:r>
                      <a:endParaRPr lang="fr-CA" sz="115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CA" sz="1150" dirty="0">
                          <a:effectLst/>
                        </a:rPr>
                        <a:t>DESCRIPTION</a:t>
                      </a:r>
                      <a:endParaRPr lang="fr-CA" sz="115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0165863"/>
                  </a:ext>
                </a:extLst>
              </a:tr>
              <a:tr h="244475">
                <a:tc>
                  <a:txBody>
                    <a:bodyPr/>
                    <a:lstStyle/>
                    <a:p>
                      <a:pPr marL="0" marR="0" fontAlgn="base">
                        <a:lnSpc>
                          <a:spcPct val="107000"/>
                        </a:lnSpc>
                        <a:spcBef>
                          <a:spcPts val="0"/>
                        </a:spcBef>
                        <a:spcAft>
                          <a:spcPts val="800"/>
                        </a:spcAft>
                      </a:pPr>
                      <a:r>
                        <a:rPr lang="en-CA" sz="1150" dirty="0">
                          <a:effectLst/>
                        </a:rPr>
                        <a:t>Enfant non surveillé</a:t>
                      </a:r>
                      <a:endParaRPr lang="fr-CA" sz="115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342900" marR="0" lvl="0" indent="-342900" algn="just">
                        <a:lnSpc>
                          <a:spcPct val="107000"/>
                        </a:lnSpc>
                        <a:spcBef>
                          <a:spcPts val="0"/>
                        </a:spcBef>
                        <a:spcAft>
                          <a:spcPts val="0"/>
                        </a:spcAft>
                        <a:buFont typeface="Symbol" panose="05050102010706020507" pitchFamily="18" charset="2"/>
                        <a:buChar char=""/>
                      </a:pPr>
                      <a:r>
                        <a:rPr lang="en-CA" sz="1150" dirty="0">
                          <a:effectLst/>
                        </a:rPr>
                        <a:t>Deux enfants ont été laissés sans surveillance à deux reprises</a:t>
                      </a:r>
                      <a:endParaRPr lang="fr-CA" sz="115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17169780"/>
                  </a:ext>
                </a:extLst>
              </a:tr>
              <a:tr h="388620">
                <a:tc>
                  <a:txBody>
                    <a:bodyPr/>
                    <a:lstStyle/>
                    <a:p>
                      <a:pPr marL="0" marR="0">
                        <a:lnSpc>
                          <a:spcPct val="107000"/>
                        </a:lnSpc>
                        <a:spcBef>
                          <a:spcPts val="0"/>
                        </a:spcBef>
                        <a:spcAft>
                          <a:spcPts val="0"/>
                        </a:spcAft>
                      </a:pPr>
                      <a:r>
                        <a:rPr lang="en-CA" sz="1150" dirty="0">
                          <a:effectLst/>
                        </a:rPr>
                        <a:t>Médicaments</a:t>
                      </a:r>
                      <a:endParaRPr lang="fr-CA" sz="115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342900" marR="0" lvl="0" indent="-342900" fontAlgn="base">
                        <a:lnSpc>
                          <a:spcPct val="107000"/>
                        </a:lnSpc>
                        <a:spcBef>
                          <a:spcPts val="0"/>
                        </a:spcBef>
                        <a:spcAft>
                          <a:spcPts val="800"/>
                        </a:spcAft>
                        <a:buFont typeface="Symbol" panose="05050102010706020507" pitchFamily="18" charset="2"/>
                        <a:buChar char=""/>
                      </a:pPr>
                      <a:r>
                        <a:rPr lang="en-CA" sz="1150" dirty="0">
                          <a:effectLst/>
                        </a:rPr>
                        <a:t>Médicaments laissés sans surveillance à une occasion</a:t>
                      </a:r>
                      <a:endParaRPr lang="fr-CA" sz="1150" dirty="0">
                        <a:effectLst/>
                      </a:endParaRPr>
                    </a:p>
                    <a:p>
                      <a:pPr marL="342900" marR="0" lvl="0" indent="-342900" fontAlgn="base">
                        <a:lnSpc>
                          <a:spcPct val="107000"/>
                        </a:lnSpc>
                        <a:spcBef>
                          <a:spcPts val="0"/>
                        </a:spcBef>
                        <a:spcAft>
                          <a:spcPts val="800"/>
                        </a:spcAft>
                        <a:buFont typeface="Symbol" panose="05050102010706020507" pitchFamily="18" charset="2"/>
                        <a:buChar char=""/>
                      </a:pPr>
                      <a:r>
                        <a:rPr lang="en-CA" sz="1150" dirty="0">
                          <a:effectLst/>
                        </a:rPr>
                        <a:t>Médicaments oubliés à 5 reprises</a:t>
                      </a:r>
                      <a:endParaRPr lang="fr-CA" sz="115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76464386"/>
                  </a:ext>
                </a:extLst>
              </a:tr>
              <a:tr h="318135">
                <a:tc>
                  <a:txBody>
                    <a:bodyPr/>
                    <a:lstStyle/>
                    <a:p>
                      <a:pPr marL="0" marR="0">
                        <a:lnSpc>
                          <a:spcPct val="107000"/>
                        </a:lnSpc>
                        <a:spcBef>
                          <a:spcPts val="0"/>
                        </a:spcBef>
                        <a:spcAft>
                          <a:spcPts val="0"/>
                        </a:spcAft>
                      </a:pPr>
                      <a:r>
                        <a:rPr lang="en-CA" sz="1150" dirty="0">
                          <a:effectLst/>
                        </a:rPr>
                        <a:t>Risques</a:t>
                      </a:r>
                      <a:endParaRPr lang="fr-CA" sz="115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342900" marR="0" lvl="0" indent="-342900" fontAlgn="base">
                        <a:lnSpc>
                          <a:spcPct val="107000"/>
                        </a:lnSpc>
                        <a:spcBef>
                          <a:spcPts val="0"/>
                        </a:spcBef>
                        <a:spcAft>
                          <a:spcPts val="800"/>
                        </a:spcAft>
                        <a:buFont typeface="Symbol" panose="05050102010706020507" pitchFamily="18" charset="2"/>
                        <a:buChar char=""/>
                      </a:pPr>
                      <a:r>
                        <a:rPr lang="en-CA" sz="1150" dirty="0">
                          <a:effectLst/>
                        </a:rPr>
                        <a:t>Deux petites perles ont été trouvées sur le sol.</a:t>
                      </a:r>
                      <a:endParaRPr lang="fr-CA" sz="1150" dirty="0">
                        <a:effectLst/>
                      </a:endParaRPr>
                    </a:p>
                    <a:p>
                      <a:pPr marL="342900" marR="0" lvl="0" indent="-342900" fontAlgn="base">
                        <a:lnSpc>
                          <a:spcPct val="107000"/>
                        </a:lnSpc>
                        <a:spcBef>
                          <a:spcPts val="0"/>
                        </a:spcBef>
                        <a:spcAft>
                          <a:spcPts val="800"/>
                        </a:spcAft>
                        <a:buFont typeface="Symbol" panose="05050102010706020507" pitchFamily="18" charset="2"/>
                        <a:buChar char=""/>
                      </a:pPr>
                      <a:r>
                        <a:rPr lang="en-CA" sz="1150" dirty="0">
                          <a:effectLst/>
                        </a:rPr>
                        <a:t>Un bébé a écrasé 2 ou 3 cigarettes laissées dans son berceau</a:t>
                      </a:r>
                      <a:endParaRPr lang="fr-CA" sz="115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91416612"/>
                  </a:ext>
                </a:extLst>
              </a:tr>
              <a:tr h="464820">
                <a:tc>
                  <a:txBody>
                    <a:bodyPr/>
                    <a:lstStyle/>
                    <a:p>
                      <a:pPr marL="0" marR="0">
                        <a:lnSpc>
                          <a:spcPct val="107000"/>
                        </a:lnSpc>
                        <a:spcBef>
                          <a:spcPts val="0"/>
                        </a:spcBef>
                        <a:spcAft>
                          <a:spcPts val="0"/>
                        </a:spcAft>
                      </a:pPr>
                      <a:r>
                        <a:rPr lang="en-CA" sz="1150" dirty="0">
                          <a:effectLst/>
                        </a:rPr>
                        <a:t>Exposition potentielle à COVID</a:t>
                      </a:r>
                      <a:endParaRPr lang="fr-CA" sz="115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342900" marR="0" lvl="0" indent="-342900" fontAlgn="base">
                        <a:lnSpc>
                          <a:spcPct val="107000"/>
                        </a:lnSpc>
                        <a:spcBef>
                          <a:spcPts val="0"/>
                        </a:spcBef>
                        <a:spcAft>
                          <a:spcPts val="800"/>
                        </a:spcAft>
                        <a:buFont typeface="Symbol" panose="05050102010706020507" pitchFamily="18" charset="2"/>
                        <a:buChar char=""/>
                      </a:pPr>
                      <a:r>
                        <a:rPr lang="en-CA" sz="1150" dirty="0">
                          <a:effectLst/>
                        </a:rPr>
                        <a:t>Un membre du personnel présentant des symptômes de COVID a été admis dans la maison. </a:t>
                      </a:r>
                      <a:endParaRPr lang="fr-CA" sz="115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60809786"/>
                  </a:ext>
                </a:extLst>
              </a:tr>
              <a:tr h="318135">
                <a:tc>
                  <a:txBody>
                    <a:bodyPr/>
                    <a:lstStyle/>
                    <a:p>
                      <a:pPr marL="0" marR="0">
                        <a:lnSpc>
                          <a:spcPct val="107000"/>
                        </a:lnSpc>
                        <a:spcBef>
                          <a:spcPts val="0"/>
                        </a:spcBef>
                        <a:spcAft>
                          <a:spcPts val="0"/>
                        </a:spcAft>
                      </a:pPr>
                      <a:r>
                        <a:rPr lang="en-CA" sz="1150" dirty="0">
                          <a:effectLst/>
                        </a:rPr>
                        <a:t>Exposition possible aux allergies</a:t>
                      </a:r>
                      <a:endParaRPr lang="fr-CA" sz="115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342900" marR="0" lvl="0" indent="-342900" fontAlgn="base">
                        <a:lnSpc>
                          <a:spcPct val="107000"/>
                        </a:lnSpc>
                        <a:spcBef>
                          <a:spcPts val="0"/>
                        </a:spcBef>
                        <a:spcAft>
                          <a:spcPts val="800"/>
                        </a:spcAft>
                        <a:buFont typeface="Symbol" panose="05050102010706020507" pitchFamily="18" charset="2"/>
                        <a:buChar char=""/>
                      </a:pPr>
                      <a:r>
                        <a:rPr lang="en-CA" sz="1150" dirty="0">
                          <a:effectLst/>
                        </a:rPr>
                        <a:t>Un client a apporté des fruits de mer au programme d'été.</a:t>
                      </a:r>
                      <a:endParaRPr lang="fr-CA" sz="115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45595700"/>
                  </a:ext>
                </a:extLst>
              </a:tr>
              <a:tr h="318135">
                <a:tc>
                  <a:txBody>
                    <a:bodyPr/>
                    <a:lstStyle/>
                    <a:p>
                      <a:pPr marL="0" marR="0">
                        <a:lnSpc>
                          <a:spcPct val="107000"/>
                        </a:lnSpc>
                        <a:spcBef>
                          <a:spcPts val="0"/>
                        </a:spcBef>
                        <a:spcAft>
                          <a:spcPts val="0"/>
                        </a:spcAft>
                      </a:pPr>
                      <a:r>
                        <a:rPr lang="en-CA" sz="1150" dirty="0">
                          <a:effectLst/>
                        </a:rPr>
                        <a:t>Liées à l'incendie</a:t>
                      </a:r>
                      <a:endParaRPr lang="fr-CA" sz="115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342900" marR="0" lvl="0" indent="-342900" fontAlgn="base">
                        <a:lnSpc>
                          <a:spcPct val="107000"/>
                        </a:lnSpc>
                        <a:spcBef>
                          <a:spcPts val="0"/>
                        </a:spcBef>
                        <a:spcAft>
                          <a:spcPts val="800"/>
                        </a:spcAft>
                        <a:buFont typeface="Symbol" panose="05050102010706020507" pitchFamily="18" charset="2"/>
                        <a:buChar char=""/>
                      </a:pPr>
                      <a:r>
                        <a:rPr lang="en-CA" sz="1150" dirty="0">
                          <a:effectLst/>
                        </a:rPr>
                        <a:t>Des flammes sortent d'un brûleur lorsque le personnel fait bouillir de l'eau.</a:t>
                      </a:r>
                      <a:endParaRPr lang="fr-CA" sz="1150" dirty="0">
                        <a:effectLst/>
                      </a:endParaRPr>
                    </a:p>
                    <a:p>
                      <a:pPr marL="342900" marR="0" lvl="0" indent="-342900" fontAlgn="base">
                        <a:lnSpc>
                          <a:spcPct val="107000"/>
                        </a:lnSpc>
                        <a:spcBef>
                          <a:spcPts val="0"/>
                        </a:spcBef>
                        <a:spcAft>
                          <a:spcPts val="800"/>
                        </a:spcAft>
                        <a:buFont typeface="Symbol" panose="05050102010706020507" pitchFamily="18" charset="2"/>
                        <a:buChar char=""/>
                      </a:pPr>
                      <a:r>
                        <a:rPr lang="en-CA" sz="1150" dirty="0">
                          <a:effectLst/>
                        </a:rPr>
                        <a:t>Un petit incendie a été provoqué par le chauffage d'aliments au micro-ondes.</a:t>
                      </a:r>
                      <a:endParaRPr lang="fr-CA" sz="115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50637966"/>
                  </a:ext>
                </a:extLst>
              </a:tr>
            </a:tbl>
          </a:graphicData>
        </a:graphic>
      </p:graphicFrame>
      <p:sp>
        <p:nvSpPr>
          <p:cNvPr id="12" name="Slide Number Placeholder 11"/>
          <p:cNvSpPr>
            <a:spLocks noGrp="1"/>
          </p:cNvSpPr>
          <p:nvPr>
            <p:ph type="sldNum" sz="quarter" idx="12"/>
          </p:nvPr>
        </p:nvSpPr>
        <p:spPr>
          <a:xfrm>
            <a:off x="4784887" y="9389872"/>
            <a:ext cx="1882588" cy="359593"/>
          </a:xfrm>
        </p:spPr>
        <p:txBody>
          <a:bodyPr/>
          <a:lstStyle/>
          <a:p>
            <a:pPr marL="0" marR="0" lvl="0" indent="0" algn="r" defTabSz="8596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40</a:t>
            </a:r>
          </a:p>
        </p:txBody>
      </p:sp>
      <p:graphicFrame>
        <p:nvGraphicFramePr>
          <p:cNvPr id="13" name="Chart 12">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3930895120"/>
              </p:ext>
            </p:extLst>
          </p:nvPr>
        </p:nvGraphicFramePr>
        <p:xfrm>
          <a:off x="152400" y="973350"/>
          <a:ext cx="3609975" cy="27051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Chart 13">
            <a:extLst>
              <a:ext uri="{FF2B5EF4-FFF2-40B4-BE49-F238E27FC236}">
                <a16:creationId xmlns:a16="http://schemas.microsoft.com/office/drawing/2014/main" id="{00000000-0008-0000-0000-000003000000}"/>
              </a:ext>
            </a:extLst>
          </p:cNvPr>
          <p:cNvGraphicFramePr>
            <a:graphicFrameLocks/>
          </p:cNvGraphicFramePr>
          <p:nvPr>
            <p:extLst>
              <p:ext uri="{D42A27DB-BD31-4B8C-83A1-F6EECF244321}">
                <p14:modId xmlns:p14="http://schemas.microsoft.com/office/powerpoint/2010/main" val="3747230162"/>
              </p:ext>
            </p:extLst>
          </p:nvPr>
        </p:nvGraphicFramePr>
        <p:xfrm>
          <a:off x="3549307" y="1029744"/>
          <a:ext cx="3225775" cy="26606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927521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5"/>
          <p:cNvGrpSpPr/>
          <p:nvPr/>
        </p:nvGrpSpPr>
        <p:grpSpPr>
          <a:xfrm>
            <a:off x="0" y="9220200"/>
            <a:ext cx="6858000" cy="469916"/>
            <a:chOff x="0" y="0"/>
            <a:chExt cx="3756906" cy="254273"/>
          </a:xfrm>
          <a:solidFill>
            <a:srgbClr val="68A4AC"/>
          </a:solidFill>
        </p:grpSpPr>
        <p:sp>
          <p:nvSpPr>
            <p:cNvPr id="15" name="Freeform 6"/>
            <p:cNvSpPr/>
            <p:nvPr/>
          </p:nvSpPr>
          <p:spPr>
            <a:xfrm>
              <a:off x="0" y="0"/>
              <a:ext cx="3756906" cy="254273"/>
            </a:xfrm>
            <a:custGeom>
              <a:avLst/>
              <a:gdLst/>
              <a:ahLst/>
              <a:cxnLst/>
              <a:rect l="l" t="t" r="r" b="b"/>
              <a:pathLst>
                <a:path w="3756906" h="254273">
                  <a:moveTo>
                    <a:pt x="0" y="0"/>
                  </a:moveTo>
                  <a:lnTo>
                    <a:pt x="3756906" y="0"/>
                  </a:lnTo>
                  <a:lnTo>
                    <a:pt x="3756906" y="254273"/>
                  </a:lnTo>
                  <a:lnTo>
                    <a:pt x="0" y="254273"/>
                  </a:lnTo>
                  <a:close/>
                </a:path>
              </a:pathLst>
            </a:custGeom>
            <a:grpFill/>
          </p:spPr>
          <p:txBody>
            <a:bodyPr/>
            <a:lstStyle/>
            <a:p>
              <a:endParaRPr lang="en-CA"/>
            </a:p>
          </p:txBody>
        </p:sp>
      </p:grpSp>
      <p:sp>
        <p:nvSpPr>
          <p:cNvPr id="2" name="Rectangle 1"/>
          <p:cNvSpPr/>
          <p:nvPr/>
        </p:nvSpPr>
        <p:spPr>
          <a:xfrm>
            <a:off x="455469" y="572917"/>
            <a:ext cx="2204450" cy="456215"/>
          </a:xfrm>
          <a:prstGeom prst="rect">
            <a:avLst/>
          </a:prstGeom>
        </p:spPr>
        <p:txBody>
          <a:bodyPr wrap="none">
            <a:spAutoFit/>
          </a:bodyPr>
          <a:lstStyle/>
          <a:p>
            <a:pPr marL="0" marR="0" lvl="0" indent="0" algn="l" defTabSz="859627" rtl="0" eaLnBrk="1" fontAlgn="auto" latinLnBrk="0" hangingPunct="1">
              <a:lnSpc>
                <a:spcPts val="3369"/>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Accident / Description</a:t>
            </a:r>
          </a:p>
        </p:txBody>
      </p:sp>
      <p:sp>
        <p:nvSpPr>
          <p:cNvPr id="3" name="Rectangle 2"/>
          <p:cNvSpPr/>
          <p:nvPr/>
        </p:nvSpPr>
        <p:spPr>
          <a:xfrm>
            <a:off x="455469" y="3989053"/>
            <a:ext cx="1690831" cy="528350"/>
          </a:xfrm>
          <a:prstGeom prst="rect">
            <a:avLst/>
          </a:prstGeom>
        </p:spPr>
        <p:txBody>
          <a:bodyPr wrap="square">
            <a:spAutoFit/>
          </a:bodyPr>
          <a:lstStyle/>
          <a:p>
            <a:pPr marL="0" marR="0" lvl="0" indent="0" algn="l" defTabSz="859627" rtl="0" eaLnBrk="1" fontAlgn="auto" latinLnBrk="0" hangingPunct="1">
              <a:lnSpc>
                <a:spcPts val="3369"/>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Evénements</a:t>
            </a:r>
          </a:p>
        </p:txBody>
      </p:sp>
      <p:sp>
        <p:nvSpPr>
          <p:cNvPr id="4" name="Rectangle 3"/>
          <p:cNvSpPr/>
          <p:nvPr/>
        </p:nvSpPr>
        <p:spPr>
          <a:xfrm>
            <a:off x="455469" y="4592857"/>
            <a:ext cx="3401893" cy="456215"/>
          </a:xfrm>
          <a:prstGeom prst="rect">
            <a:avLst/>
          </a:prstGeom>
        </p:spPr>
        <p:txBody>
          <a:bodyPr wrap="none">
            <a:spAutoFit/>
          </a:bodyPr>
          <a:lstStyle/>
          <a:p>
            <a:pPr marL="0" marR="0" lvl="0" indent="0" algn="l" defTabSz="859627" rtl="0" eaLnBrk="1" fontAlgn="auto" latinLnBrk="0" hangingPunct="1">
              <a:lnSpc>
                <a:spcPts val="3369"/>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Prévention et contrôle des infections</a:t>
            </a:r>
          </a:p>
        </p:txBody>
      </p:sp>
      <p:sp>
        <p:nvSpPr>
          <p:cNvPr id="9" name="AutoShape 2"/>
          <p:cNvSpPr/>
          <p:nvPr/>
        </p:nvSpPr>
        <p:spPr>
          <a:xfrm>
            <a:off x="851148" y="4495800"/>
            <a:ext cx="5144756" cy="0"/>
          </a:xfrm>
          <a:prstGeom prst="line">
            <a:avLst/>
          </a:prstGeom>
          <a:ln>
            <a:headEnd type="none" w="sm" len="sm"/>
            <a:tailEnd type="none" w="sm" len="sm"/>
          </a:ln>
        </p:spPr>
        <p:style>
          <a:lnRef idx="2">
            <a:schemeClr val="accent5"/>
          </a:lnRef>
          <a:fillRef idx="0">
            <a:schemeClr val="accent5"/>
          </a:fillRef>
          <a:effectRef idx="1">
            <a:schemeClr val="accent5"/>
          </a:effectRef>
          <a:fontRef idx="minor">
            <a:schemeClr val="tx1"/>
          </a:fontRef>
        </p:style>
        <p:txBody>
          <a:bodyPr/>
          <a:lstStyle/>
          <a:p>
            <a:endParaRPr lang="en-CA"/>
          </a:p>
        </p:txBody>
      </p:sp>
      <p:graphicFrame>
        <p:nvGraphicFramePr>
          <p:cNvPr id="10" name="Table 9"/>
          <p:cNvGraphicFramePr>
            <a:graphicFrameLocks noGrp="1"/>
          </p:cNvGraphicFramePr>
          <p:nvPr/>
        </p:nvGraphicFramePr>
        <p:xfrm>
          <a:off x="455469" y="1218243"/>
          <a:ext cx="5867400" cy="2603500"/>
        </p:xfrm>
        <a:graphic>
          <a:graphicData uri="http://schemas.openxmlformats.org/drawingml/2006/table">
            <a:tbl>
              <a:tblPr firstRow="1" firstCol="1" bandRow="1">
                <a:tableStyleId>{5FD0F851-EC5A-4D38-B0AD-8093EC10F338}</a:tableStyleId>
              </a:tblPr>
              <a:tblGrid>
                <a:gridCol w="1416269">
                  <a:extLst>
                    <a:ext uri="{9D8B030D-6E8A-4147-A177-3AD203B41FA5}">
                      <a16:colId xmlns:a16="http://schemas.microsoft.com/office/drawing/2014/main" val="2861480378"/>
                    </a:ext>
                  </a:extLst>
                </a:gridCol>
                <a:gridCol w="4451131">
                  <a:extLst>
                    <a:ext uri="{9D8B030D-6E8A-4147-A177-3AD203B41FA5}">
                      <a16:colId xmlns:a16="http://schemas.microsoft.com/office/drawing/2014/main" val="2941398171"/>
                    </a:ext>
                  </a:extLst>
                </a:gridCol>
              </a:tblGrid>
              <a:tr h="0">
                <a:tc>
                  <a:txBody>
                    <a:bodyPr/>
                    <a:lstStyle/>
                    <a:p>
                      <a:pPr marL="0" marR="0" algn="ctr">
                        <a:lnSpc>
                          <a:spcPct val="107000"/>
                        </a:lnSpc>
                        <a:spcBef>
                          <a:spcPts val="0"/>
                        </a:spcBef>
                        <a:spcAft>
                          <a:spcPts val="0"/>
                        </a:spcAft>
                      </a:pPr>
                      <a:r>
                        <a:rPr lang="en-CA" sz="1250" dirty="0">
                          <a:effectLst/>
                        </a:rPr>
                        <a:t>ACCIDENTS</a:t>
                      </a:r>
                      <a:endParaRPr lang="fr-CA" sz="125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CA" sz="1250">
                          <a:effectLst/>
                        </a:rPr>
                        <a:t>DESCRIPTION</a:t>
                      </a:r>
                      <a:endParaRPr lang="fr-CA" sz="125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29471894"/>
                  </a:ext>
                </a:extLst>
              </a:tr>
              <a:tr h="147955">
                <a:tc>
                  <a:txBody>
                    <a:bodyPr/>
                    <a:lstStyle/>
                    <a:p>
                      <a:pPr marL="0" marR="0" algn="ctr">
                        <a:lnSpc>
                          <a:spcPct val="107000"/>
                        </a:lnSpc>
                        <a:spcBef>
                          <a:spcPts val="0"/>
                        </a:spcBef>
                        <a:spcAft>
                          <a:spcPts val="0"/>
                        </a:spcAft>
                      </a:pPr>
                      <a:r>
                        <a:rPr lang="en-CA" sz="1250" dirty="0">
                          <a:effectLst/>
                        </a:rPr>
                        <a:t>Confidentialité</a:t>
                      </a:r>
                      <a:endParaRPr lang="fr-CA" sz="125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342900" marR="0" lvl="0" indent="-342900" fontAlgn="base">
                        <a:lnSpc>
                          <a:spcPct val="107000"/>
                        </a:lnSpc>
                        <a:spcBef>
                          <a:spcPts val="0"/>
                        </a:spcBef>
                        <a:spcAft>
                          <a:spcPts val="800"/>
                        </a:spcAft>
                        <a:buClr>
                          <a:srgbClr val="47C6C9"/>
                        </a:buClr>
                        <a:buSzPts val="1000"/>
                        <a:buFont typeface="Symbol" panose="05050102010706020507" pitchFamily="18" charset="2"/>
                        <a:buChar char=""/>
                        <a:tabLst>
                          <a:tab pos="457200" algn="l"/>
                        </a:tabLst>
                      </a:pPr>
                      <a:r>
                        <a:rPr lang="en-CA" sz="1250" dirty="0">
                          <a:effectLst/>
                        </a:rPr>
                        <a:t>Des informations sur les clients ont été laissées sur la photocopieuse</a:t>
                      </a:r>
                      <a:endParaRPr lang="fr-CA" sz="125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47966903"/>
                  </a:ext>
                </a:extLst>
              </a:tr>
              <a:tr h="0">
                <a:tc>
                  <a:txBody>
                    <a:bodyPr/>
                    <a:lstStyle/>
                    <a:p>
                      <a:pPr marL="0" marR="0" algn="ctr">
                        <a:lnSpc>
                          <a:spcPct val="107000"/>
                        </a:lnSpc>
                        <a:spcBef>
                          <a:spcPts val="0"/>
                        </a:spcBef>
                        <a:spcAft>
                          <a:spcPts val="0"/>
                        </a:spcAft>
                      </a:pPr>
                      <a:r>
                        <a:rPr lang="en-CA" sz="1250" dirty="0">
                          <a:effectLst/>
                        </a:rPr>
                        <a:t>Etouffement</a:t>
                      </a:r>
                      <a:endParaRPr lang="fr-CA" sz="125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342900" marR="0" lvl="0" indent="-342900" fontAlgn="base">
                        <a:lnSpc>
                          <a:spcPct val="107000"/>
                        </a:lnSpc>
                        <a:spcBef>
                          <a:spcPts val="0"/>
                        </a:spcBef>
                        <a:spcAft>
                          <a:spcPts val="800"/>
                        </a:spcAft>
                        <a:buClr>
                          <a:srgbClr val="47C6C9"/>
                        </a:buClr>
                        <a:buFont typeface="Symbol" panose="05050102010706020507" pitchFamily="18" charset="2"/>
                        <a:buChar char=""/>
                      </a:pPr>
                      <a:r>
                        <a:rPr lang="en-CA" sz="1250" dirty="0">
                          <a:effectLst/>
                        </a:rPr>
                        <a:t>Bébé s'étouffant avec un autocollant</a:t>
                      </a:r>
                      <a:endParaRPr lang="fr-CA" sz="125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01809799"/>
                  </a:ext>
                </a:extLst>
              </a:tr>
              <a:tr h="531495">
                <a:tc>
                  <a:txBody>
                    <a:bodyPr/>
                    <a:lstStyle/>
                    <a:p>
                      <a:pPr marL="0" marR="0" algn="ctr">
                        <a:lnSpc>
                          <a:spcPct val="107000"/>
                        </a:lnSpc>
                        <a:spcBef>
                          <a:spcPts val="0"/>
                        </a:spcBef>
                        <a:spcAft>
                          <a:spcPts val="0"/>
                        </a:spcAft>
                      </a:pPr>
                      <a:r>
                        <a:rPr lang="en-CA" sz="1250" dirty="0">
                          <a:effectLst/>
                        </a:rPr>
                        <a:t>Préjudice général</a:t>
                      </a:r>
                      <a:endParaRPr lang="fr-CA" sz="125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342900" marR="0" lvl="0" indent="-342900" fontAlgn="base">
                        <a:lnSpc>
                          <a:spcPct val="107000"/>
                        </a:lnSpc>
                        <a:spcBef>
                          <a:spcPts val="0"/>
                        </a:spcBef>
                        <a:spcAft>
                          <a:spcPts val="800"/>
                        </a:spcAft>
                        <a:buClr>
                          <a:srgbClr val="47C6C9"/>
                        </a:buClr>
                        <a:buFont typeface="Symbol" panose="05050102010706020507" pitchFamily="18" charset="2"/>
                        <a:buChar char=""/>
                      </a:pPr>
                      <a:r>
                        <a:rPr lang="en-CA" sz="1250" dirty="0">
                          <a:effectLst/>
                        </a:rPr>
                        <a:t>Une mère tombe inconsciente</a:t>
                      </a:r>
                      <a:endParaRPr lang="fr-CA" sz="1250" dirty="0">
                        <a:effectLst/>
                      </a:endParaRPr>
                    </a:p>
                    <a:p>
                      <a:pPr marL="342900" marR="0" lvl="0" indent="-342900" fontAlgn="base">
                        <a:lnSpc>
                          <a:spcPct val="107000"/>
                        </a:lnSpc>
                        <a:spcBef>
                          <a:spcPts val="0"/>
                        </a:spcBef>
                        <a:spcAft>
                          <a:spcPts val="800"/>
                        </a:spcAft>
                        <a:buClr>
                          <a:srgbClr val="47C6C9"/>
                        </a:buClr>
                        <a:buFont typeface="Symbol" panose="05050102010706020507" pitchFamily="18" charset="2"/>
                        <a:buChar char=""/>
                      </a:pPr>
                      <a:r>
                        <a:rPr lang="en-CA" sz="1250" dirty="0">
                          <a:effectLst/>
                        </a:rPr>
                        <a:t>La peau du bébé a été meurtrie lorsque le personnel a essayé de le retenir pour qu'il ne tombe pas. </a:t>
                      </a:r>
                      <a:endParaRPr lang="fr-CA" sz="1250" dirty="0">
                        <a:effectLst/>
                      </a:endParaRPr>
                    </a:p>
                    <a:p>
                      <a:pPr marL="342900" marR="0" lvl="0" indent="-342900" fontAlgn="base">
                        <a:lnSpc>
                          <a:spcPct val="107000"/>
                        </a:lnSpc>
                        <a:spcBef>
                          <a:spcPts val="0"/>
                        </a:spcBef>
                        <a:spcAft>
                          <a:spcPts val="800"/>
                        </a:spcAft>
                        <a:buClr>
                          <a:srgbClr val="47C6C9"/>
                        </a:buClr>
                        <a:buFont typeface="Symbol" panose="05050102010706020507" pitchFamily="18" charset="2"/>
                        <a:buChar char=""/>
                      </a:pPr>
                      <a:r>
                        <a:rPr lang="en-CA" sz="1250" dirty="0">
                          <a:effectLst/>
                        </a:rPr>
                        <a:t>Le genou du bébé était coincé dans la barre du lit.</a:t>
                      </a:r>
                      <a:endParaRPr lang="fr-CA" sz="125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75015475"/>
                  </a:ext>
                </a:extLst>
              </a:tr>
              <a:tr h="468630">
                <a:tc>
                  <a:txBody>
                    <a:bodyPr/>
                    <a:lstStyle/>
                    <a:p>
                      <a:pPr marL="0" marR="0" algn="ctr">
                        <a:lnSpc>
                          <a:spcPct val="107000"/>
                        </a:lnSpc>
                        <a:spcBef>
                          <a:spcPts val="0"/>
                        </a:spcBef>
                        <a:spcAft>
                          <a:spcPts val="0"/>
                        </a:spcAft>
                      </a:pPr>
                      <a:r>
                        <a:rPr lang="en-CA" sz="1250" dirty="0">
                          <a:effectLst/>
                        </a:rPr>
                        <a:t>Automne</a:t>
                      </a:r>
                      <a:endParaRPr lang="fr-CA" sz="1250" dirty="0">
                        <a:effectLst/>
                      </a:endParaRPr>
                    </a:p>
                    <a:p>
                      <a:pPr marL="0" marR="0" algn="ctr">
                        <a:lnSpc>
                          <a:spcPct val="107000"/>
                        </a:lnSpc>
                        <a:spcBef>
                          <a:spcPts val="0"/>
                        </a:spcBef>
                        <a:spcAft>
                          <a:spcPts val="0"/>
                        </a:spcAft>
                      </a:pPr>
                      <a:r>
                        <a:rPr lang="en-CA" sz="1250" dirty="0">
                          <a:effectLst/>
                        </a:rPr>
                        <a:t> </a:t>
                      </a:r>
                      <a:endParaRPr lang="fr-CA" sz="125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342900" marR="0" lvl="0" indent="-342900" fontAlgn="base">
                        <a:lnSpc>
                          <a:spcPct val="107000"/>
                        </a:lnSpc>
                        <a:spcBef>
                          <a:spcPts val="0"/>
                        </a:spcBef>
                        <a:spcAft>
                          <a:spcPts val="800"/>
                        </a:spcAft>
                        <a:buClr>
                          <a:srgbClr val="47C6C9"/>
                        </a:buClr>
                        <a:buFont typeface="Symbol" panose="05050102010706020507" pitchFamily="18" charset="2"/>
                        <a:buChar char=""/>
                      </a:pPr>
                      <a:r>
                        <a:rPr lang="en-CA" sz="1250" dirty="0">
                          <a:effectLst/>
                        </a:rPr>
                        <a:t>Chute d'un enfant en bas âge à 7 reprises</a:t>
                      </a:r>
                      <a:endParaRPr lang="fr-CA" sz="1250" dirty="0">
                        <a:effectLst/>
                      </a:endParaRPr>
                    </a:p>
                    <a:p>
                      <a:pPr marL="342900" marR="0" lvl="0" indent="-342900" fontAlgn="base">
                        <a:lnSpc>
                          <a:spcPct val="107000"/>
                        </a:lnSpc>
                        <a:spcBef>
                          <a:spcPts val="0"/>
                        </a:spcBef>
                        <a:spcAft>
                          <a:spcPts val="800"/>
                        </a:spcAft>
                        <a:buClr>
                          <a:srgbClr val="47C6C9"/>
                        </a:buClr>
                        <a:buFont typeface="Symbol" panose="05050102010706020507" pitchFamily="18" charset="2"/>
                        <a:buChar char=""/>
                      </a:pPr>
                      <a:r>
                        <a:rPr lang="en-CA" sz="1250" dirty="0">
                          <a:effectLst/>
                        </a:rPr>
                        <a:t> Une mère tombe dans la salle de bain</a:t>
                      </a:r>
                      <a:endParaRPr lang="fr-CA" sz="1250" dirty="0">
                        <a:effectLst/>
                      </a:endParaRPr>
                    </a:p>
                    <a:p>
                      <a:pPr marL="342900" marR="0" lvl="0" indent="-342900" fontAlgn="base">
                        <a:lnSpc>
                          <a:spcPct val="107000"/>
                        </a:lnSpc>
                        <a:spcBef>
                          <a:spcPts val="0"/>
                        </a:spcBef>
                        <a:spcAft>
                          <a:spcPts val="800"/>
                        </a:spcAft>
                        <a:buClr>
                          <a:srgbClr val="47C6C9"/>
                        </a:buClr>
                        <a:buFont typeface="Symbol" panose="05050102010706020507" pitchFamily="18" charset="2"/>
                        <a:buChar char=""/>
                      </a:pPr>
                      <a:r>
                        <a:rPr lang="en-CA" sz="1250" dirty="0">
                          <a:effectLst/>
                        </a:rPr>
                        <a:t> Une mère glisse et tombe sur la rampe d'accès à l'extérieur</a:t>
                      </a:r>
                      <a:endParaRPr lang="fr-CA" sz="125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37324430"/>
                  </a:ext>
                </a:extLst>
              </a:tr>
            </a:tbl>
          </a:graphicData>
        </a:graphic>
      </p:graphicFrame>
      <p:sp>
        <p:nvSpPr>
          <p:cNvPr id="12" name="Rectangle 11"/>
          <p:cNvSpPr/>
          <p:nvPr/>
        </p:nvSpPr>
        <p:spPr>
          <a:xfrm>
            <a:off x="4502058" y="4913019"/>
            <a:ext cx="928459" cy="456215"/>
          </a:xfrm>
          <a:prstGeom prst="rect">
            <a:avLst/>
          </a:prstGeom>
        </p:spPr>
        <p:txBody>
          <a:bodyPr wrap="none">
            <a:spAutoFit/>
          </a:bodyPr>
          <a:lstStyle/>
          <a:p>
            <a:pPr marL="0" marR="0" lvl="0" indent="0" algn="l" defTabSz="859627" rtl="0" eaLnBrk="1" fontAlgn="auto" latinLnBrk="0" hangingPunct="1">
              <a:lnSpc>
                <a:spcPts val="3369"/>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Analyse</a:t>
            </a:r>
          </a:p>
        </p:txBody>
      </p:sp>
      <p:sp>
        <p:nvSpPr>
          <p:cNvPr id="13" name="Rectangle 12"/>
          <p:cNvSpPr/>
          <p:nvPr/>
        </p:nvSpPr>
        <p:spPr>
          <a:xfrm>
            <a:off x="3429000" y="5377308"/>
            <a:ext cx="3074576" cy="3539430"/>
          </a:xfrm>
          <a:prstGeom prst="rect">
            <a:avLst/>
          </a:prstGeom>
        </p:spPr>
        <p:txBody>
          <a:bodyPr wrap="square">
            <a:spAutoFit/>
          </a:bodyPr>
          <a:lstStyle/>
          <a:p>
            <a:pPr marL="0" marR="0" lvl="0" indent="0" defTabSz="85962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Les événements IPAC ont été relativement moins nombreux cette année que l'année dernière, compte tenu du fait que le COVID a généralement été maîtrisé. La Maison Elizabeth a connu un pic au premier trimestre, alors que la pandémie s'atténuait, et deux cas au quatrième trimestre. Un cas suspect de virus de la grippe/gastro a été signalé mais n'a jamais été confirmé. Nous avons continué à porter des masques et à assurer l'hygiène des mains dans ces zones lorsqu'un événement a été signalé. </a:t>
            </a:r>
          </a:p>
          <a:p>
            <a:pPr marL="0" marR="0" lvl="0" indent="0" defTabSz="85962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Tous les événements IPAC et le suivi nécessaire ont été immédiatement communiqués au personnel et aux clients afin d'éviter la propagation.</a:t>
            </a:r>
          </a:p>
        </p:txBody>
      </p:sp>
      <p:sp>
        <p:nvSpPr>
          <p:cNvPr id="7" name="Slide Number Placeholder 6"/>
          <p:cNvSpPr>
            <a:spLocks noGrp="1"/>
          </p:cNvSpPr>
          <p:nvPr>
            <p:ph type="sldNum" sz="quarter" idx="12"/>
          </p:nvPr>
        </p:nvSpPr>
        <p:spPr>
          <a:xfrm>
            <a:off x="4883829" y="9330523"/>
            <a:ext cx="1882588" cy="359593"/>
          </a:xfrm>
        </p:spPr>
        <p:txBody>
          <a:bodyPr/>
          <a:lstStyle/>
          <a:p>
            <a:pPr marL="0" marR="0" lvl="0" indent="0" algn="r" defTabSz="8596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41</a:t>
            </a:r>
          </a:p>
        </p:txBody>
      </p:sp>
      <p:graphicFrame>
        <p:nvGraphicFramePr>
          <p:cNvPr id="16" name="Chart 15">
            <a:extLst>
              <a:ext uri="{FF2B5EF4-FFF2-40B4-BE49-F238E27FC236}">
                <a16:creationId xmlns:a16="http://schemas.microsoft.com/office/drawing/2014/main" id="{00000000-0008-0000-0000-000005000000}"/>
              </a:ext>
            </a:extLst>
          </p:cNvPr>
          <p:cNvGraphicFramePr>
            <a:graphicFrameLocks/>
          </p:cNvGraphicFramePr>
          <p:nvPr>
            <p:extLst>
              <p:ext uri="{D42A27DB-BD31-4B8C-83A1-F6EECF244321}">
                <p14:modId xmlns:p14="http://schemas.microsoft.com/office/powerpoint/2010/main" val="1304504694"/>
              </p:ext>
            </p:extLst>
          </p:nvPr>
        </p:nvGraphicFramePr>
        <p:xfrm>
          <a:off x="-14431" y="5475731"/>
          <a:ext cx="3403600" cy="25622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823546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3584" y="317133"/>
            <a:ext cx="2233304" cy="456215"/>
          </a:xfrm>
          <a:prstGeom prst="rect">
            <a:avLst/>
          </a:prstGeom>
        </p:spPr>
        <p:txBody>
          <a:bodyPr wrap="none">
            <a:spAutoFit/>
          </a:bodyPr>
          <a:lstStyle/>
          <a:p>
            <a:pPr marL="0" marR="0" lvl="0" indent="0" algn="l" defTabSz="859627" rtl="0" eaLnBrk="1" fontAlgn="auto" latinLnBrk="0" hangingPunct="1">
              <a:lnSpc>
                <a:spcPts val="3369"/>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 Risques généraux</a:t>
            </a:r>
          </a:p>
        </p:txBody>
      </p:sp>
      <p:sp>
        <p:nvSpPr>
          <p:cNvPr id="3" name="Rectangle 2"/>
          <p:cNvSpPr/>
          <p:nvPr/>
        </p:nvSpPr>
        <p:spPr>
          <a:xfrm>
            <a:off x="4495800" y="158769"/>
            <a:ext cx="928459" cy="456215"/>
          </a:xfrm>
          <a:prstGeom prst="rect">
            <a:avLst/>
          </a:prstGeom>
        </p:spPr>
        <p:txBody>
          <a:bodyPr wrap="none">
            <a:spAutoFit/>
          </a:bodyPr>
          <a:lstStyle/>
          <a:p>
            <a:pPr marL="0" marR="0" lvl="0" indent="0" algn="l" defTabSz="859627" rtl="0" eaLnBrk="1" fontAlgn="auto" latinLnBrk="0" hangingPunct="1">
              <a:lnSpc>
                <a:spcPts val="3369"/>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Analyse</a:t>
            </a:r>
          </a:p>
        </p:txBody>
      </p:sp>
      <p:sp>
        <p:nvSpPr>
          <p:cNvPr id="4" name="Rectangle 3"/>
          <p:cNvSpPr/>
          <p:nvPr/>
        </p:nvSpPr>
        <p:spPr>
          <a:xfrm>
            <a:off x="412901" y="5642169"/>
            <a:ext cx="2989921" cy="456215"/>
          </a:xfrm>
          <a:prstGeom prst="rect">
            <a:avLst/>
          </a:prstGeom>
        </p:spPr>
        <p:txBody>
          <a:bodyPr wrap="none">
            <a:spAutoFit/>
          </a:bodyPr>
          <a:lstStyle/>
          <a:p>
            <a:pPr marL="0" marR="0" lvl="0" indent="0" algn="l" defTabSz="859627" rtl="0" eaLnBrk="1" fontAlgn="auto" latinLnBrk="0" hangingPunct="1">
              <a:lnSpc>
                <a:spcPts val="3369"/>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 Événements liés à l'intervention</a:t>
            </a:r>
          </a:p>
        </p:txBody>
      </p:sp>
      <p:sp>
        <p:nvSpPr>
          <p:cNvPr id="6" name="Rectangle 5"/>
          <p:cNvSpPr/>
          <p:nvPr/>
        </p:nvSpPr>
        <p:spPr>
          <a:xfrm>
            <a:off x="4648197" y="5567650"/>
            <a:ext cx="928459" cy="456215"/>
          </a:xfrm>
          <a:prstGeom prst="rect">
            <a:avLst/>
          </a:prstGeom>
        </p:spPr>
        <p:txBody>
          <a:bodyPr wrap="none">
            <a:spAutoFit/>
          </a:bodyPr>
          <a:lstStyle/>
          <a:p>
            <a:pPr marL="0" marR="0" lvl="0" indent="0" algn="l" defTabSz="859627" rtl="0" eaLnBrk="1" fontAlgn="auto" latinLnBrk="0" hangingPunct="1">
              <a:lnSpc>
                <a:spcPts val="3369"/>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Analyse</a:t>
            </a:r>
          </a:p>
        </p:txBody>
      </p:sp>
      <p:sp>
        <p:nvSpPr>
          <p:cNvPr id="8" name="Rectangle 7"/>
          <p:cNvSpPr/>
          <p:nvPr/>
        </p:nvSpPr>
        <p:spPr>
          <a:xfrm>
            <a:off x="3402822" y="587498"/>
            <a:ext cx="3302777" cy="5493812"/>
          </a:xfrm>
          <a:prstGeom prst="rect">
            <a:avLst/>
          </a:prstGeom>
        </p:spPr>
        <p:txBody>
          <a:bodyPr wrap="square">
            <a:spAutoFit/>
          </a:bodyPr>
          <a:lstStyle/>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Le nombre d'événements à risque général a légèrement augmenté par rapport à l'année précédente. Toutefois, les risques liés à COVID ont fortement diminué, le personnel et les clients étant davantage sensibilisés aux protocoles de prévention. 30 (79%) événements à risque étaient liés à la sécurité générale : plusieurs d'entre eux concernaient des barrières pour bébés laissées ouvertes, une porte de PATH laissée ouverte, d'autres risques pour la sécurité des bébés, des mères et du personnel, des mégots de cigarettes mal éliminés, des dangers trouvés dans des berceaux, des dangers retirés de la bouche des bébés, et une situation de risque de confidentialité. Les cinq rapports relatifs au bâtiment et à l'équipement ont été traités rapidement par le personnel d'entretien. Alors qu'un certain suivi était nécessaire pour les événements liés à des risques généraux, d'autres résultaient d'une maison très occupée, avec la possibilité que le personnel et les clients négligent certains risques. Néanmoins, un retour d'information régulier a été fourni au personnel concernant ces rapports.</a:t>
            </a:r>
          </a:p>
        </p:txBody>
      </p:sp>
      <p:sp>
        <p:nvSpPr>
          <p:cNvPr id="10" name="Rectangle 9"/>
          <p:cNvSpPr/>
          <p:nvPr/>
        </p:nvSpPr>
        <p:spPr>
          <a:xfrm>
            <a:off x="3495827" y="6096000"/>
            <a:ext cx="3209772" cy="3323987"/>
          </a:xfrm>
          <a:prstGeom prst="rect">
            <a:avLst/>
          </a:prstGeom>
        </p:spPr>
        <p:txBody>
          <a:bodyPr wrap="square">
            <a:spAutoFit/>
          </a:bodyPr>
          <a:lstStyle/>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Les événements liés aux interventions ont été nettement plus nombreux cette année que l'année dernière, ce qui pourrait être attribué à une augmentation (40 %) de la population de clients. Plus de 50 % des événements ont été signalés dans le domaine du co-sommeil, tandis que 33 % et 13 % concernaient respectivement les interventions générales et le fait de laisser les bébés sans surveillance. Les barrières de sécurité ouvertes, les matériaux dangereux laissés à la portée des enfants et les produits de la pêche trouvés dans le réfrigérateur ont été enregistrés dans la catégorie des interventions générales. </a:t>
            </a:r>
          </a:p>
          <a:p>
            <a:pPr marL="0" marR="0" lvl="0" indent="0" algn="just" defTabSz="85962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3" name="Group 12"/>
          <p:cNvGrpSpPr/>
          <p:nvPr/>
        </p:nvGrpSpPr>
        <p:grpSpPr>
          <a:xfrm>
            <a:off x="412902" y="9071813"/>
            <a:ext cx="6445098" cy="594728"/>
            <a:chOff x="367306" y="544029"/>
            <a:chExt cx="6445098" cy="594728"/>
          </a:xfrm>
        </p:grpSpPr>
        <p:sp>
          <p:nvSpPr>
            <p:cNvPr id="14" name="Rectangle 13"/>
            <p:cNvSpPr/>
            <p:nvPr/>
          </p:nvSpPr>
          <p:spPr>
            <a:xfrm>
              <a:off x="367306" y="544029"/>
              <a:ext cx="2710999" cy="453586"/>
            </a:xfrm>
            <a:prstGeom prst="rect">
              <a:avLst/>
            </a:prstGeom>
          </p:spPr>
          <p:txBody>
            <a:bodyPr wrap="none">
              <a:spAutoFit/>
            </a:bodyPr>
            <a:lstStyle/>
            <a:p>
              <a:pPr marL="0" marR="0" lvl="0" indent="0" algn="l" defTabSz="859627" rtl="0" eaLnBrk="1" fontAlgn="auto" latinLnBrk="0" hangingPunct="1">
                <a:lnSpc>
                  <a:spcPts val="3369"/>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a:t>
              </a:r>
              <a:r>
                <a:rPr kumimoji="0" lang="en-US" sz="13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Événements liés au travail </a:t>
              </a:r>
              <a:r>
                <a:rPr kumimoji="0" lang="en-US" sz="13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5" name="Rectangle 14"/>
            <p:cNvSpPr/>
            <p:nvPr/>
          </p:nvSpPr>
          <p:spPr>
            <a:xfrm>
              <a:off x="3534443" y="646314"/>
              <a:ext cx="3277961" cy="492443"/>
            </a:xfrm>
            <a:prstGeom prst="rect">
              <a:avLst/>
            </a:prstGeom>
          </p:spPr>
          <p:txBody>
            <a:bodyPr wrap="square">
              <a:spAutoFit/>
            </a:bodyPr>
            <a:lstStyle/>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Aucun événement lié au travail n'a été enregistré cette année.</a:t>
              </a:r>
            </a:p>
          </p:txBody>
        </p:sp>
      </p:grpSp>
      <p:sp>
        <p:nvSpPr>
          <p:cNvPr id="17" name="Slide Number Placeholder 16"/>
          <p:cNvSpPr>
            <a:spLocks noGrp="1"/>
          </p:cNvSpPr>
          <p:nvPr>
            <p:ph type="sldNum" sz="quarter" idx="12"/>
          </p:nvPr>
        </p:nvSpPr>
        <p:spPr>
          <a:xfrm>
            <a:off x="4726097" y="9492122"/>
            <a:ext cx="1882588" cy="359593"/>
          </a:xfrm>
        </p:spPr>
        <p:txBody>
          <a:bodyPr/>
          <a:lstStyle/>
          <a:p>
            <a:pPr marL="0" marR="0" lvl="0" indent="0" algn="r" defTabSz="8596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42</a:t>
            </a:r>
          </a:p>
        </p:txBody>
      </p:sp>
      <p:graphicFrame>
        <p:nvGraphicFramePr>
          <p:cNvPr id="16" name="Chart 15">
            <a:extLst>
              <a:ext uri="{FF2B5EF4-FFF2-40B4-BE49-F238E27FC236}">
                <a16:creationId xmlns:a16="http://schemas.microsoft.com/office/drawing/2014/main" id="{00000000-0008-0000-0000-000007000000}"/>
              </a:ext>
            </a:extLst>
          </p:cNvPr>
          <p:cNvGraphicFramePr>
            <a:graphicFrameLocks/>
          </p:cNvGraphicFramePr>
          <p:nvPr>
            <p:extLst>
              <p:ext uri="{D42A27DB-BD31-4B8C-83A1-F6EECF244321}">
                <p14:modId xmlns:p14="http://schemas.microsoft.com/office/powerpoint/2010/main" val="1182807942"/>
              </p:ext>
            </p:extLst>
          </p:nvPr>
        </p:nvGraphicFramePr>
        <p:xfrm>
          <a:off x="-94770" y="1174921"/>
          <a:ext cx="4005263" cy="26765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8" name="Chart 17">
            <a:extLst>
              <a:ext uri="{FF2B5EF4-FFF2-40B4-BE49-F238E27FC236}">
                <a16:creationId xmlns:a16="http://schemas.microsoft.com/office/drawing/2014/main" id="{00000000-0008-0000-0000-000006000000}"/>
              </a:ext>
            </a:extLst>
          </p:cNvPr>
          <p:cNvGraphicFramePr>
            <a:graphicFrameLocks/>
          </p:cNvGraphicFramePr>
          <p:nvPr>
            <p:extLst>
              <p:ext uri="{D42A27DB-BD31-4B8C-83A1-F6EECF244321}">
                <p14:modId xmlns:p14="http://schemas.microsoft.com/office/powerpoint/2010/main" val="4098024461"/>
              </p:ext>
            </p:extLst>
          </p:nvPr>
        </p:nvGraphicFramePr>
        <p:xfrm>
          <a:off x="-118973" y="6113074"/>
          <a:ext cx="3857625" cy="279800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77111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3506" y="276607"/>
            <a:ext cx="2347117" cy="466794"/>
          </a:xfrm>
          <a:prstGeom prst="rect">
            <a:avLst/>
          </a:prstGeom>
        </p:spPr>
        <p:txBody>
          <a:bodyPr wrap="none">
            <a:spAutoFit/>
          </a:bodyPr>
          <a:lstStyle/>
          <a:p>
            <a:pPr marL="0" marR="0" lvl="0" indent="0" algn="l" defTabSz="859627" rtl="0" eaLnBrk="1" fontAlgn="auto" latinLnBrk="0" hangingPunct="1">
              <a:lnSpc>
                <a:spcPts val="3369"/>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Processus internes</a:t>
            </a:r>
          </a:p>
        </p:txBody>
      </p:sp>
      <p:sp>
        <p:nvSpPr>
          <p:cNvPr id="5" name="Rectangle 4"/>
          <p:cNvSpPr/>
          <p:nvPr/>
        </p:nvSpPr>
        <p:spPr>
          <a:xfrm>
            <a:off x="418106" y="1894815"/>
            <a:ext cx="4968027" cy="528350"/>
          </a:xfrm>
          <a:prstGeom prst="rect">
            <a:avLst/>
          </a:prstGeom>
        </p:spPr>
        <p:txBody>
          <a:bodyPr wrap="none">
            <a:spAutoFit/>
          </a:bodyPr>
          <a:lstStyle/>
          <a:p>
            <a:pPr marL="0" marR="0" lvl="0" indent="0" algn="l" defTabSz="859627" rtl="0" eaLnBrk="1" fontAlgn="auto" latinLnBrk="0" hangingPunct="1">
              <a:lnSpc>
                <a:spcPts val="3369"/>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a:t>
            </a:r>
            <a:r>
              <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Formation relative à la gestion des risques (interne uniquement)</a:t>
            </a:r>
          </a:p>
        </p:txBody>
      </p:sp>
      <p:sp>
        <p:nvSpPr>
          <p:cNvPr id="6" name="Rectangle 5"/>
          <p:cNvSpPr/>
          <p:nvPr/>
        </p:nvSpPr>
        <p:spPr>
          <a:xfrm>
            <a:off x="333689" y="836889"/>
            <a:ext cx="6070600" cy="738664"/>
          </a:xfrm>
          <a:prstGeom prst="rect">
            <a:avLst/>
          </a:prstGeom>
        </p:spPr>
        <p:txBody>
          <a:bodyPr wrap="square">
            <a:spAutoFit/>
          </a:bodyPr>
          <a:lstStyle/>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Deux réunions de l'IRMQI ont eu lieu cette année, et les incidents, accidents et événements ont continué d'être discutés avec l'équipe clinique au fur et à mesure qu'ils se produisent, avec un retour d'information régulier au personnel et aux clients. </a:t>
            </a:r>
          </a:p>
        </p:txBody>
      </p:sp>
      <p:sp>
        <p:nvSpPr>
          <p:cNvPr id="13" name="Rectangle 12"/>
          <p:cNvSpPr/>
          <p:nvPr/>
        </p:nvSpPr>
        <p:spPr>
          <a:xfrm>
            <a:off x="371788" y="3874192"/>
            <a:ext cx="4428811" cy="528350"/>
          </a:xfrm>
          <a:prstGeom prst="rect">
            <a:avLst/>
          </a:prstGeom>
        </p:spPr>
        <p:txBody>
          <a:bodyPr wrap="square">
            <a:spAutoFit/>
          </a:bodyPr>
          <a:lstStyle/>
          <a:p>
            <a:pPr marL="0" marR="0" lvl="0" indent="0" algn="l" defTabSz="859627" rtl="0" eaLnBrk="1" fontAlgn="auto" latinLnBrk="0" hangingPunct="1">
              <a:lnSpc>
                <a:spcPts val="3369"/>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 Activités de gestion proactive des risques</a:t>
            </a:r>
          </a:p>
        </p:txBody>
      </p:sp>
      <p:graphicFrame>
        <p:nvGraphicFramePr>
          <p:cNvPr id="16" name="Diagram 15"/>
          <p:cNvGraphicFramePr/>
          <p:nvPr>
            <p:extLst>
              <p:ext uri="{D42A27DB-BD31-4B8C-83A1-F6EECF244321}">
                <p14:modId xmlns:p14="http://schemas.microsoft.com/office/powerpoint/2010/main" val="1776397224"/>
              </p:ext>
            </p:extLst>
          </p:nvPr>
        </p:nvGraphicFramePr>
        <p:xfrm>
          <a:off x="228600" y="4203640"/>
          <a:ext cx="6522078" cy="54222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 name="Rectangle 16"/>
          <p:cNvSpPr/>
          <p:nvPr/>
        </p:nvSpPr>
        <p:spPr>
          <a:xfrm>
            <a:off x="748044" y="2359217"/>
            <a:ext cx="5054600" cy="1384995"/>
          </a:xfrm>
          <a:prstGeom prst="rect">
            <a:avLst/>
          </a:prstGeom>
        </p:spPr>
        <p:txBody>
          <a:bodyPr wrap="square">
            <a:spAutoFit/>
          </a:bodyPr>
          <a:lstStyle/>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Un dispositif portable d'aspiration anti-choc pour retirer les objets bloqués, un dispositif d'aspiration des voies respiratoires et une trousse de premiers secours pour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enfants</a:t>
            </a:r>
            <a:r>
              <a:rPr lang="en-US" sz="1400" noProof="0" dirty="0">
                <a:solidFill>
                  <a:prstClr val="black"/>
                </a:solidFill>
                <a:latin typeface="Calibri"/>
              </a:rPr>
              <a:t> et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adultes</a:t>
            </a:r>
            <a:r>
              <a:rPr kumimoji="0" lang="en-US" sz="1400" b="0" i="0" u="none" strike="noStrike" kern="1200" cap="none" spc="0" normalizeH="0" baseline="0" noProof="0" dirty="0">
                <a:ln>
                  <a:noFill/>
                </a:ln>
                <a:solidFill>
                  <a:prstClr val="black"/>
                </a:solidFill>
                <a:effectLst/>
                <a:uLnTx/>
                <a:uFillTx/>
                <a:latin typeface="Calibri"/>
                <a:ea typeface="+mn-ea"/>
                <a:cs typeface="+mn-cs"/>
              </a:rPr>
              <a:t> ont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été</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achetés</a:t>
            </a:r>
            <a:r>
              <a:rPr kumimoji="0" lang="en-US" sz="1400" b="0" i="0" u="none" strike="noStrike" kern="1200" cap="none" spc="0" normalizeH="0" baseline="0" noProof="0" dirty="0">
                <a:ln>
                  <a:noFill/>
                </a:ln>
                <a:solidFill>
                  <a:prstClr val="black"/>
                </a:solidFill>
                <a:effectLst/>
                <a:uLnTx/>
                <a:uFillTx/>
                <a:latin typeface="Calibri"/>
                <a:ea typeface="+mn-ea"/>
                <a:cs typeface="+mn-cs"/>
              </a:rPr>
              <a:t>,</a:t>
            </a:r>
            <a:r>
              <a:rPr lang="en-US" sz="1400" dirty="0">
                <a:solidFill>
                  <a:prstClr val="black"/>
                </a:solidFill>
                <a:latin typeface="Calibri"/>
              </a:rPr>
              <a:t> </a:t>
            </a:r>
            <a:r>
              <a:rPr lang="en-US" sz="1400" dirty="0" err="1">
                <a:solidFill>
                  <a:prstClr val="black"/>
                </a:solidFill>
                <a:latin typeface="Calibri"/>
              </a:rPr>
              <a:t>d’autre</a:t>
            </a:r>
            <a:r>
              <a:rPr lang="en-US" sz="1400" dirty="0">
                <a:solidFill>
                  <a:prstClr val="black"/>
                </a:solidFill>
                <a:latin typeface="Calibri"/>
              </a:rPr>
              <a:t> part;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tous</a:t>
            </a:r>
            <a:r>
              <a:rPr kumimoji="0" lang="en-US" sz="1400" b="0" i="0" u="none" strike="noStrike" kern="1200" cap="none" spc="0" normalizeH="0" baseline="0" noProof="0" dirty="0">
                <a:ln>
                  <a:noFill/>
                </a:ln>
                <a:solidFill>
                  <a:prstClr val="black"/>
                </a:solidFill>
                <a:effectLst/>
                <a:uLnTx/>
                <a:uFillTx/>
                <a:latin typeface="Calibri"/>
                <a:ea typeface="+mn-ea"/>
                <a:cs typeface="+mn-cs"/>
              </a:rPr>
              <a:t> les clients et le personnel ont appris à s'en servir.</a:t>
            </a:r>
          </a:p>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Un audit sur l'hygiène des mains a eu lieu en septembre 2022</a:t>
            </a:r>
          </a:p>
        </p:txBody>
      </p:sp>
      <p:sp>
        <p:nvSpPr>
          <p:cNvPr id="20" name="AutoShape 2"/>
          <p:cNvSpPr/>
          <p:nvPr/>
        </p:nvSpPr>
        <p:spPr>
          <a:xfrm>
            <a:off x="702966" y="3886200"/>
            <a:ext cx="5144756" cy="0"/>
          </a:xfrm>
          <a:prstGeom prst="line">
            <a:avLst/>
          </a:prstGeom>
          <a:ln>
            <a:headEnd type="none" w="sm" len="sm"/>
            <a:tailEnd type="none" w="sm" len="sm"/>
          </a:ln>
        </p:spPr>
        <p:style>
          <a:lnRef idx="2">
            <a:schemeClr val="accent5"/>
          </a:lnRef>
          <a:fillRef idx="0">
            <a:schemeClr val="accent5"/>
          </a:fillRef>
          <a:effectRef idx="1">
            <a:schemeClr val="accent5"/>
          </a:effectRef>
          <a:fontRef idx="minor">
            <a:schemeClr val="tx1"/>
          </a:fontRef>
        </p:style>
        <p:txBody>
          <a:bodyPr/>
          <a:lstStyle/>
          <a:p>
            <a:endParaRPr lang="en-CA"/>
          </a:p>
        </p:txBody>
      </p:sp>
      <p:sp>
        <p:nvSpPr>
          <p:cNvPr id="21" name="AutoShape 2"/>
          <p:cNvSpPr/>
          <p:nvPr/>
        </p:nvSpPr>
        <p:spPr>
          <a:xfrm>
            <a:off x="702966" y="1905000"/>
            <a:ext cx="5144756" cy="0"/>
          </a:xfrm>
          <a:prstGeom prst="line">
            <a:avLst/>
          </a:prstGeom>
          <a:ln>
            <a:headEnd type="none" w="sm" len="sm"/>
            <a:tailEnd type="none" w="sm" len="sm"/>
          </a:ln>
        </p:spPr>
        <p:style>
          <a:lnRef idx="2">
            <a:schemeClr val="accent5"/>
          </a:lnRef>
          <a:fillRef idx="0">
            <a:schemeClr val="accent5"/>
          </a:fillRef>
          <a:effectRef idx="1">
            <a:schemeClr val="accent5"/>
          </a:effectRef>
          <a:fontRef idx="minor">
            <a:schemeClr val="tx1"/>
          </a:fontRef>
        </p:style>
        <p:txBody>
          <a:bodyPr/>
          <a:lstStyle/>
          <a:p>
            <a:endParaRPr lang="en-CA"/>
          </a:p>
        </p:txBody>
      </p:sp>
      <p:grpSp>
        <p:nvGrpSpPr>
          <p:cNvPr id="14" name="Group 5"/>
          <p:cNvGrpSpPr/>
          <p:nvPr/>
        </p:nvGrpSpPr>
        <p:grpSpPr>
          <a:xfrm>
            <a:off x="0" y="9296400"/>
            <a:ext cx="6858000" cy="469916"/>
            <a:chOff x="0" y="0"/>
            <a:chExt cx="3756906" cy="254273"/>
          </a:xfrm>
          <a:solidFill>
            <a:srgbClr val="68A4AC"/>
          </a:solidFill>
        </p:grpSpPr>
        <p:sp>
          <p:nvSpPr>
            <p:cNvPr id="15" name="Freeform 6"/>
            <p:cNvSpPr/>
            <p:nvPr/>
          </p:nvSpPr>
          <p:spPr>
            <a:xfrm>
              <a:off x="0" y="0"/>
              <a:ext cx="3756906" cy="254273"/>
            </a:xfrm>
            <a:custGeom>
              <a:avLst/>
              <a:gdLst/>
              <a:ahLst/>
              <a:cxnLst/>
              <a:rect l="l" t="t" r="r" b="b"/>
              <a:pathLst>
                <a:path w="3756906" h="254273">
                  <a:moveTo>
                    <a:pt x="0" y="0"/>
                  </a:moveTo>
                  <a:lnTo>
                    <a:pt x="3756906" y="0"/>
                  </a:lnTo>
                  <a:lnTo>
                    <a:pt x="3756906" y="254273"/>
                  </a:lnTo>
                  <a:lnTo>
                    <a:pt x="0" y="254273"/>
                  </a:lnTo>
                  <a:close/>
                </a:path>
              </a:pathLst>
            </a:custGeom>
            <a:grpFill/>
          </p:spPr>
          <p:txBody>
            <a:bodyPr/>
            <a:lstStyle/>
            <a:p>
              <a:endParaRPr lang="en-CA"/>
            </a:p>
          </p:txBody>
        </p:sp>
      </p:grpSp>
      <p:sp>
        <p:nvSpPr>
          <p:cNvPr id="10" name="Slide Number Placeholder 9"/>
          <p:cNvSpPr>
            <a:spLocks noGrp="1"/>
          </p:cNvSpPr>
          <p:nvPr>
            <p:ph type="sldNum" sz="quarter" idx="12"/>
          </p:nvPr>
        </p:nvSpPr>
        <p:spPr>
          <a:xfrm>
            <a:off x="4868090" y="9406723"/>
            <a:ext cx="1882588" cy="359593"/>
          </a:xfrm>
        </p:spPr>
        <p:txBody>
          <a:bodyPr/>
          <a:lstStyle/>
          <a:p>
            <a:pPr marL="0" marR="0" lvl="0" indent="0" algn="r" defTabSz="8596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43</a:t>
            </a:r>
          </a:p>
        </p:txBody>
      </p:sp>
    </p:spTree>
    <p:extLst>
      <p:ext uri="{BB962C8B-B14F-4D97-AF65-F5344CB8AC3E}">
        <p14:creationId xmlns:p14="http://schemas.microsoft.com/office/powerpoint/2010/main" val="36999387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4"/>
          <p:cNvSpPr txBox="1"/>
          <p:nvPr/>
        </p:nvSpPr>
        <p:spPr>
          <a:xfrm>
            <a:off x="654174" y="3268170"/>
            <a:ext cx="5759573" cy="1223797"/>
          </a:xfrm>
          <a:prstGeom prst="rect">
            <a:avLst/>
          </a:prstGeom>
        </p:spPr>
        <p:txBody>
          <a:bodyPr wrap="square" lIns="0" tIns="0" rIns="0" bIns="0" rtlCol="0" anchor="t">
            <a:spAutoFit/>
          </a:bodyPr>
          <a:lstStyle/>
          <a:p>
            <a:pPr marL="171450" marR="0" lvl="0" indent="-171450" algn="just" defTabSz="859627" rtl="0" eaLnBrk="1" fontAlgn="auto" latinLnBrk="0" hangingPunct="1">
              <a:lnSpc>
                <a:spcPts val="1624"/>
              </a:lnSpc>
              <a:spcBef>
                <a:spcPct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Continuer à fournir un retour d'information régulier aux clients sur les questions de gestion des risques lors des réunions des résidents et du comité des utilisateurs. (Norme d'accréditation non respectée) </a:t>
            </a:r>
          </a:p>
          <a:p>
            <a:pPr marL="171450" marR="0" lvl="0" indent="-171450" algn="just" defTabSz="859627" rtl="0" eaLnBrk="1" fontAlgn="auto" latinLnBrk="0" hangingPunct="1">
              <a:lnSpc>
                <a:spcPts val="1624"/>
              </a:lnSpc>
              <a:spcBef>
                <a:spcPct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La rénovation du four et du local électrique est terminée</a:t>
            </a:r>
          </a:p>
          <a:p>
            <a:pPr marL="171450" marR="0" lvl="0" indent="-171450" algn="just" defTabSz="859627" rtl="0" eaLnBrk="1" fontAlgn="auto" latinLnBrk="0" hangingPunct="1">
              <a:lnSpc>
                <a:spcPts val="1624"/>
              </a:lnSpc>
              <a:spcBef>
                <a:spcPct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Compléter les objectifs énumérés dans le plan d'amélioration de la gestion des risques. </a:t>
            </a:r>
          </a:p>
        </p:txBody>
      </p:sp>
      <p:sp>
        <p:nvSpPr>
          <p:cNvPr id="19" name="TextBox 19"/>
          <p:cNvSpPr txBox="1"/>
          <p:nvPr/>
        </p:nvSpPr>
        <p:spPr>
          <a:xfrm>
            <a:off x="735783" y="5147843"/>
            <a:ext cx="5724588" cy="1839350"/>
          </a:xfrm>
          <a:prstGeom prst="rect">
            <a:avLst/>
          </a:prstGeom>
        </p:spPr>
        <p:txBody>
          <a:bodyPr wrap="square" lIns="0" tIns="0" rIns="0" bIns="0" rtlCol="0" anchor="t">
            <a:spAutoFit/>
          </a:bodyPr>
          <a:lstStyle/>
          <a:p>
            <a:pPr marL="0" marR="0" lvl="0" indent="0" algn="just" defTabSz="859627" rtl="0" eaLnBrk="1" fontAlgn="auto" latinLnBrk="0" hangingPunct="1">
              <a:lnSpc>
                <a:spcPts val="1624"/>
              </a:lnSpc>
              <a:spcBef>
                <a:spcPct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a:ea typeface="+mn-ea"/>
                <a:cs typeface="+mn-cs"/>
              </a:rPr>
              <a:t>La Maison Elizabeth adopte une approche globale du traitement et des interventions, en donnant la priorité à l'intervention non physique en cas de crise et en recherchant des alternatives à l'application de toute mesure de contrôle. Le personnel est formé aux méthodes d'intervention thérapeutique en cas de crise, en mettant l'accent sur un environnement thérapeutique et de soutien. Cette année, il n'a pas été nécessaire de recourir à des mesures extraordinaires telles que les contentions physiques, les substances chimiques ou l'isolement. L'accent est mis sur la mise en œuvre de stratégies alternatives, avec un recours minimal à des ressources externes telles que l'assistance de la police. </a:t>
            </a:r>
          </a:p>
        </p:txBody>
      </p:sp>
      <p:sp>
        <p:nvSpPr>
          <p:cNvPr id="24" name="TextBox 24"/>
          <p:cNvSpPr txBox="1"/>
          <p:nvPr/>
        </p:nvSpPr>
        <p:spPr>
          <a:xfrm>
            <a:off x="735783" y="7687542"/>
            <a:ext cx="5659605" cy="1436291"/>
          </a:xfrm>
          <a:prstGeom prst="rect">
            <a:avLst/>
          </a:prstGeom>
        </p:spPr>
        <p:txBody>
          <a:bodyPr wrap="square" lIns="0" tIns="0" rIns="0" bIns="0" rtlCol="0" anchor="t">
            <a:spAutoFit/>
          </a:bodyPr>
          <a:lstStyle/>
          <a:p>
            <a:pPr marL="0" marR="0" lvl="0" indent="0" algn="just" defTabSz="859627" rtl="0" eaLnBrk="1" fontAlgn="auto" latinLnBrk="0" hangingPunct="1">
              <a:lnSpc>
                <a:spcPts val="1624"/>
              </a:lnSpc>
              <a:spcBef>
                <a:spcPct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a:ea typeface="+mn-ea"/>
                <a:cs typeface="+mn-cs"/>
              </a:rPr>
              <a:t>Le Comité de vigilance sur la qualité des services s'est réuni via Zoom deux fois cette année, le 26 avril 2022 et le 10 janvier 2023 en raison de changements dans l'administration. Il a reçu et analysé les rapports trimestriels d'incidents, d'accidents et d'événements ainsi que les rapports du commissaire aux plaintes. Le Comité a veillé à ce que les recommandations soient suivies en ce qui concerne la qualité, la sécurité et l'efficacité des services, le traitement des plaintes des clients et la réponse COVID-19, </a:t>
            </a:r>
            <a:r>
              <a:rPr lang="en-US" sz="1300" dirty="0">
                <a:solidFill>
                  <a:srgbClr val="000000"/>
                </a:solidFill>
                <a:latin typeface="Calibri"/>
              </a:rPr>
              <a:t> de plus </a:t>
            </a:r>
            <a:r>
              <a:rPr kumimoji="0" lang="en-US" sz="1300" b="0" i="0" u="none" strike="noStrike" kern="1200" cap="none" spc="0" normalizeH="0" baseline="0" noProof="0" dirty="0" err="1">
                <a:ln>
                  <a:noFill/>
                </a:ln>
                <a:solidFill>
                  <a:srgbClr val="000000"/>
                </a:solidFill>
                <a:effectLst/>
                <a:uLnTx/>
                <a:uFillTx/>
                <a:latin typeface="Calibri"/>
                <a:ea typeface="+mn-ea"/>
                <a:cs typeface="+mn-cs"/>
              </a:rPr>
              <a:t>s'est</a:t>
            </a:r>
            <a:r>
              <a:rPr kumimoji="0" lang="en-US" sz="1300" b="0" i="0" u="none" strike="noStrike" kern="1200" cap="none" spc="0" normalizeH="0" baseline="0" noProof="0" dirty="0">
                <a:ln>
                  <a:noFill/>
                </a:ln>
                <a:solidFill>
                  <a:srgbClr val="000000"/>
                </a:solidFill>
                <a:effectLst/>
                <a:uLnTx/>
                <a:uFillTx/>
                <a:latin typeface="Calibri"/>
                <a:ea typeface="+mn-ea"/>
                <a:cs typeface="+mn-cs"/>
              </a:rPr>
              <a:t> assuré que les clients connaissaient leurs droits. </a:t>
            </a:r>
          </a:p>
        </p:txBody>
      </p:sp>
      <p:sp>
        <p:nvSpPr>
          <p:cNvPr id="30" name="Rectangle 29"/>
          <p:cNvSpPr/>
          <p:nvPr/>
        </p:nvSpPr>
        <p:spPr>
          <a:xfrm>
            <a:off x="638360" y="201103"/>
            <a:ext cx="1091966" cy="528350"/>
          </a:xfrm>
          <a:prstGeom prst="rect">
            <a:avLst/>
          </a:prstGeom>
        </p:spPr>
        <p:txBody>
          <a:bodyPr wrap="none">
            <a:spAutoFit/>
          </a:bodyPr>
          <a:lstStyle/>
          <a:p>
            <a:pPr marL="0" marR="0" lvl="0" indent="0" algn="l" defTabSz="859627" rtl="0" eaLnBrk="1" fontAlgn="auto" latinLnBrk="0" hangingPunct="1">
              <a:lnSpc>
                <a:spcPts val="3369"/>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COVID-19</a:t>
            </a:r>
          </a:p>
        </p:txBody>
      </p:sp>
      <p:sp>
        <p:nvSpPr>
          <p:cNvPr id="31" name="Rectangle 30"/>
          <p:cNvSpPr/>
          <p:nvPr/>
        </p:nvSpPr>
        <p:spPr>
          <a:xfrm>
            <a:off x="685800" y="2781531"/>
            <a:ext cx="4103693" cy="528350"/>
          </a:xfrm>
          <a:prstGeom prst="rect">
            <a:avLst/>
          </a:prstGeom>
        </p:spPr>
        <p:txBody>
          <a:bodyPr wrap="square">
            <a:spAutoFit/>
          </a:bodyPr>
          <a:lstStyle/>
          <a:p>
            <a:pPr marL="0" marR="0" lvl="0" indent="0" algn="l" defTabSz="859627" rtl="0" eaLnBrk="1" fontAlgn="auto" latinLnBrk="0" hangingPunct="1">
              <a:lnSpc>
                <a:spcPts val="3369"/>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Suivi et objectifs pour 2022-2023</a:t>
            </a:r>
          </a:p>
        </p:txBody>
      </p:sp>
      <p:sp>
        <p:nvSpPr>
          <p:cNvPr id="32" name="Rectangle 31"/>
          <p:cNvSpPr/>
          <p:nvPr/>
        </p:nvSpPr>
        <p:spPr>
          <a:xfrm>
            <a:off x="638360" y="701488"/>
            <a:ext cx="5791200" cy="2092881"/>
          </a:xfrm>
          <a:prstGeom prst="rect">
            <a:avLst/>
          </a:prstGeom>
        </p:spPr>
        <p:txBody>
          <a:bodyPr wrap="square">
            <a:spAutoFit/>
          </a:bodyPr>
          <a:lstStyle/>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Cette année, nous avons assisté à une diminution des risques liés au COVID grâce à la vaccination généralisée et à une bonne compréhension et mise en œuvre des protocoles de prévention. Jusqu'en décembre, tout le monde portait des masques ; néanmoins, la Maison Elizabeth a connu une petite épidémie de COVID en décembre 2022, la maison est restée ouverte et les services ont été maintenus pour les clients. L'ensemble du personnel et des clients ont fait preuve de diligence en portant des masques pendant deux semaines, jusqu'à ce que l'épidémie ait disparu. La distance sociale a également été maintenue pendant les réunions, et il a été demandé au personnel de rester à la maison s'il ne se sentait pas bien. Nous avons continué à recevoir de l'EPI du CIUSSS à plusieurs reprises cette année.</a:t>
            </a:r>
          </a:p>
        </p:txBody>
      </p:sp>
      <p:sp>
        <p:nvSpPr>
          <p:cNvPr id="33" name="Rectangle 32"/>
          <p:cNvSpPr/>
          <p:nvPr/>
        </p:nvSpPr>
        <p:spPr>
          <a:xfrm>
            <a:off x="642289" y="4640793"/>
            <a:ext cx="5791199" cy="523220"/>
          </a:xfrm>
          <a:prstGeom prst="rect">
            <a:avLst/>
          </a:prstGeom>
        </p:spPr>
        <p:txBody>
          <a:bodyPr wrap="square">
            <a:spAutoFit/>
          </a:bodyPr>
          <a:lstStyle/>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Mesures de contrôle et gestion des comportements dangereux des clients</a:t>
            </a:r>
          </a:p>
        </p:txBody>
      </p:sp>
      <p:sp>
        <p:nvSpPr>
          <p:cNvPr id="34" name="Rectangle 33"/>
          <p:cNvSpPr/>
          <p:nvPr/>
        </p:nvSpPr>
        <p:spPr>
          <a:xfrm>
            <a:off x="676460" y="7164322"/>
            <a:ext cx="6165974" cy="523220"/>
          </a:xfrm>
          <a:prstGeom prst="rect">
            <a:avLst/>
          </a:prstGeom>
        </p:spPr>
        <p:txBody>
          <a:bodyPr wrap="square">
            <a:spAutoFit/>
          </a:bodyPr>
          <a:lstStyle/>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Rapport d'activité du comité de vigilance sur la qualité des services</a:t>
            </a:r>
          </a:p>
        </p:txBody>
      </p:sp>
      <p:sp>
        <p:nvSpPr>
          <p:cNvPr id="39" name="AutoShape 2"/>
          <p:cNvSpPr/>
          <p:nvPr/>
        </p:nvSpPr>
        <p:spPr>
          <a:xfrm>
            <a:off x="774700" y="2871380"/>
            <a:ext cx="5144756" cy="0"/>
          </a:xfrm>
          <a:prstGeom prst="line">
            <a:avLst/>
          </a:prstGeom>
          <a:ln>
            <a:headEnd type="none" w="sm" len="sm"/>
            <a:tailEnd type="none" w="sm" len="sm"/>
          </a:ln>
        </p:spPr>
        <p:style>
          <a:lnRef idx="2">
            <a:schemeClr val="accent5"/>
          </a:lnRef>
          <a:fillRef idx="0">
            <a:schemeClr val="accent5"/>
          </a:fillRef>
          <a:effectRef idx="1">
            <a:schemeClr val="accent5"/>
          </a:effectRef>
          <a:fontRef idx="minor">
            <a:schemeClr val="tx1"/>
          </a:fontRef>
        </p:style>
        <p:txBody>
          <a:bodyPr/>
          <a:lstStyle/>
          <a:p>
            <a:endParaRPr lang="en-CA"/>
          </a:p>
        </p:txBody>
      </p:sp>
      <p:sp>
        <p:nvSpPr>
          <p:cNvPr id="41" name="AutoShape 2"/>
          <p:cNvSpPr/>
          <p:nvPr/>
        </p:nvSpPr>
        <p:spPr>
          <a:xfrm>
            <a:off x="735783" y="7086600"/>
            <a:ext cx="5144756" cy="0"/>
          </a:xfrm>
          <a:prstGeom prst="line">
            <a:avLst/>
          </a:prstGeom>
          <a:ln>
            <a:headEnd type="none" w="sm" len="sm"/>
            <a:tailEnd type="none" w="sm" len="sm"/>
          </a:ln>
        </p:spPr>
        <p:style>
          <a:lnRef idx="2">
            <a:schemeClr val="accent5"/>
          </a:lnRef>
          <a:fillRef idx="0">
            <a:schemeClr val="accent5"/>
          </a:fillRef>
          <a:effectRef idx="1">
            <a:schemeClr val="accent5"/>
          </a:effectRef>
          <a:fontRef idx="minor">
            <a:schemeClr val="tx1"/>
          </a:fontRef>
        </p:style>
        <p:txBody>
          <a:bodyPr/>
          <a:lstStyle/>
          <a:p>
            <a:endParaRPr lang="en-CA"/>
          </a:p>
        </p:txBody>
      </p:sp>
      <p:sp>
        <p:nvSpPr>
          <p:cNvPr id="42" name="AutoShape 2"/>
          <p:cNvSpPr/>
          <p:nvPr/>
        </p:nvSpPr>
        <p:spPr>
          <a:xfrm>
            <a:off x="774700" y="4517367"/>
            <a:ext cx="5144756" cy="0"/>
          </a:xfrm>
          <a:prstGeom prst="line">
            <a:avLst/>
          </a:prstGeom>
          <a:ln>
            <a:headEnd type="none" w="sm" len="sm"/>
            <a:tailEnd type="none" w="sm" len="sm"/>
          </a:ln>
        </p:spPr>
        <p:style>
          <a:lnRef idx="2">
            <a:schemeClr val="accent5"/>
          </a:lnRef>
          <a:fillRef idx="0">
            <a:schemeClr val="accent5"/>
          </a:fillRef>
          <a:effectRef idx="1">
            <a:schemeClr val="accent5"/>
          </a:effectRef>
          <a:fontRef idx="minor">
            <a:schemeClr val="tx1"/>
          </a:fontRef>
        </p:style>
        <p:txBody>
          <a:bodyPr/>
          <a:lstStyle/>
          <a:p>
            <a:endParaRPr lang="en-CA"/>
          </a:p>
        </p:txBody>
      </p:sp>
      <p:grpSp>
        <p:nvGrpSpPr>
          <p:cNvPr id="43" name="Group 5"/>
          <p:cNvGrpSpPr/>
          <p:nvPr/>
        </p:nvGrpSpPr>
        <p:grpSpPr>
          <a:xfrm>
            <a:off x="0" y="9292460"/>
            <a:ext cx="6858000" cy="469916"/>
            <a:chOff x="0" y="0"/>
            <a:chExt cx="3756906" cy="254273"/>
          </a:xfrm>
          <a:solidFill>
            <a:srgbClr val="68A4AC"/>
          </a:solidFill>
        </p:grpSpPr>
        <p:sp>
          <p:nvSpPr>
            <p:cNvPr id="44" name="Freeform 6"/>
            <p:cNvSpPr/>
            <p:nvPr/>
          </p:nvSpPr>
          <p:spPr>
            <a:xfrm>
              <a:off x="0" y="0"/>
              <a:ext cx="3756906" cy="254273"/>
            </a:xfrm>
            <a:custGeom>
              <a:avLst/>
              <a:gdLst/>
              <a:ahLst/>
              <a:cxnLst/>
              <a:rect l="l" t="t" r="r" b="b"/>
              <a:pathLst>
                <a:path w="3756906" h="254273">
                  <a:moveTo>
                    <a:pt x="0" y="0"/>
                  </a:moveTo>
                  <a:lnTo>
                    <a:pt x="3756906" y="0"/>
                  </a:lnTo>
                  <a:lnTo>
                    <a:pt x="3756906" y="254273"/>
                  </a:lnTo>
                  <a:lnTo>
                    <a:pt x="0" y="254273"/>
                  </a:lnTo>
                  <a:close/>
                </a:path>
              </a:pathLst>
            </a:custGeom>
            <a:grpFill/>
          </p:spPr>
          <p:txBody>
            <a:bodyPr/>
            <a:lstStyle/>
            <a:p>
              <a:endParaRPr lang="en-CA"/>
            </a:p>
          </p:txBody>
        </p:sp>
      </p:grpSp>
      <p:sp>
        <p:nvSpPr>
          <p:cNvPr id="4" name="Slide Number Placeholder 3"/>
          <p:cNvSpPr>
            <a:spLocks noGrp="1"/>
          </p:cNvSpPr>
          <p:nvPr>
            <p:ph type="sldNum" sz="quarter" idx="12"/>
          </p:nvPr>
        </p:nvSpPr>
        <p:spPr>
          <a:xfrm>
            <a:off x="4796639" y="9370630"/>
            <a:ext cx="1882588" cy="359593"/>
          </a:xfrm>
        </p:spPr>
        <p:txBody>
          <a:bodyPr/>
          <a:lstStyle/>
          <a:p>
            <a:pPr marL="0" marR="0" lvl="0" indent="0" algn="r" defTabSz="8596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44</a:t>
            </a:r>
          </a:p>
        </p:txBody>
      </p:sp>
    </p:spTree>
    <p:extLst>
      <p:ext uri="{BB962C8B-B14F-4D97-AF65-F5344CB8AC3E}">
        <p14:creationId xmlns:p14="http://schemas.microsoft.com/office/powerpoint/2010/main" val="4730252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alpha val="24000"/>
          </a:schemeClr>
        </a:solidFill>
        <a:effectLst/>
      </p:bgPr>
    </p:bg>
    <p:spTree>
      <p:nvGrpSpPr>
        <p:cNvPr id="1" name=""/>
        <p:cNvGrpSpPr/>
        <p:nvPr/>
      </p:nvGrpSpPr>
      <p:grpSpPr>
        <a:xfrm>
          <a:off x="0" y="0"/>
          <a:ext cx="0" cy="0"/>
          <a:chOff x="0" y="0"/>
          <a:chExt cx="0" cy="0"/>
        </a:xfrm>
      </p:grpSpPr>
      <p:pic>
        <p:nvPicPr>
          <p:cNvPr id="29" name="Picture 28"/>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2700" y="0"/>
            <a:ext cx="6858000" cy="9944100"/>
          </a:xfrm>
          <a:prstGeom prst="rect">
            <a:avLst/>
          </a:prstGeom>
          <a:ln>
            <a:noFill/>
          </a:ln>
          <a:effectLst>
            <a:outerShdw blurRad="50800" dist="38100" dir="2700000" algn="tl" rotWithShape="0">
              <a:prstClr val="black">
                <a:alpha val="40000"/>
              </a:prstClr>
            </a:outerShdw>
            <a:reflection blurRad="965200" stA="39000" endPos="24000" dist="406400" dir="5400000" sy="-100000" algn="bl" rotWithShape="0"/>
          </a:effectLst>
        </p:spPr>
      </p:pic>
      <p:sp>
        <p:nvSpPr>
          <p:cNvPr id="4" name="Freeform 4"/>
          <p:cNvSpPr/>
          <p:nvPr/>
        </p:nvSpPr>
        <p:spPr>
          <a:xfrm>
            <a:off x="497151" y="2971800"/>
            <a:ext cx="4842402" cy="6819900"/>
          </a:xfrm>
          <a:custGeom>
            <a:avLst/>
            <a:gdLst/>
            <a:ahLst/>
            <a:cxnLst/>
            <a:rect l="l" t="t" r="r" b="b"/>
            <a:pathLst>
              <a:path w="2266365" h="3244797">
                <a:moveTo>
                  <a:pt x="0" y="0"/>
                </a:moveTo>
                <a:lnTo>
                  <a:pt x="2266365" y="0"/>
                </a:lnTo>
                <a:lnTo>
                  <a:pt x="2266365" y="3244797"/>
                </a:lnTo>
                <a:lnTo>
                  <a:pt x="0" y="3244797"/>
                </a:lnTo>
                <a:close/>
              </a:path>
            </a:pathLst>
          </a:custGeom>
          <a:solidFill>
            <a:srgbClr val="68A4AC">
              <a:alpha val="60000"/>
            </a:srgbClr>
          </a:solidFill>
        </p:spPr>
        <p:txBody>
          <a:bodyPr/>
          <a:lstStyle/>
          <a:p>
            <a:endParaRPr lang="en-CA"/>
          </a:p>
        </p:txBody>
      </p:sp>
      <p:sp>
        <p:nvSpPr>
          <p:cNvPr id="27" name="Rectangle 26"/>
          <p:cNvSpPr/>
          <p:nvPr/>
        </p:nvSpPr>
        <p:spPr>
          <a:xfrm>
            <a:off x="497151" y="552728"/>
            <a:ext cx="4622800" cy="707886"/>
          </a:xfrm>
          <a:prstGeom prst="rect">
            <a:avLst/>
          </a:prstGeom>
        </p:spPr>
        <p:txBody>
          <a:bodyPr wrap="square">
            <a:spAutoFit/>
          </a:bodyPr>
          <a:lstStyle/>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6956F6"/>
                </a:solidFill>
                <a:effectLst/>
                <a:uLnTx/>
                <a:uFillTx/>
                <a:latin typeface="Calibri"/>
                <a:ea typeface="Tahoma" panose="020B0604030504040204" pitchFamily="34" charset="0"/>
                <a:cs typeface="Tahoma" panose="020B0604030504040204" pitchFamily="34" charset="0"/>
              </a:rPr>
              <a:t>Rapport du commissaire local chargé de la qualité des services et des plaintes </a:t>
            </a:r>
          </a:p>
        </p:txBody>
      </p:sp>
      <p:sp>
        <p:nvSpPr>
          <p:cNvPr id="28" name="Rectangle 27"/>
          <p:cNvSpPr/>
          <p:nvPr/>
        </p:nvSpPr>
        <p:spPr>
          <a:xfrm>
            <a:off x="537102" y="3276600"/>
            <a:ext cx="4762500" cy="5509200"/>
          </a:xfrm>
          <a:prstGeom prst="rect">
            <a:avLst/>
          </a:prstGeom>
        </p:spPr>
        <p:txBody>
          <a:bodyPr wrap="square">
            <a:spAutoFit/>
          </a:bodyPr>
          <a:lstStyle/>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Au cours de cet exercice, le Bureau du commissaire aux plaintes et à la qualité des services, le médecin légiste et le comité de révision du CIUSSS du Centre-Ouest de Montréal n'ont reçu aucune plainte, ouvert </a:t>
            </a:r>
            <a:r>
              <a:rPr kumimoji="0" lang="en-US" sz="1600" b="0" i="0" u="none" strike="noStrike" kern="1200" cap="none" spc="0" normalizeH="0" baseline="0" noProof="0" dirty="0" err="1">
                <a:ln>
                  <a:noFill/>
                </a:ln>
                <a:solidFill>
                  <a:prstClr val="white"/>
                </a:solidFill>
                <a:effectLst/>
                <a:uLnTx/>
                <a:uFillTx/>
                <a:latin typeface="Calibri"/>
                <a:ea typeface="+mn-ea"/>
                <a:cs typeface="+mn-cs"/>
              </a:rPr>
              <a:t>aucune</a:t>
            </a:r>
            <a:r>
              <a:rPr kumimoji="0" lang="en-US" sz="1600" b="0" i="0" u="none" strike="noStrike" kern="1200" cap="none" spc="0" normalizeH="0" baseline="0" noProof="0" dirty="0">
                <a:ln>
                  <a:noFill/>
                </a:ln>
                <a:solidFill>
                  <a:prstClr val="white"/>
                </a:solidFill>
                <a:effectLst/>
                <a:uLnTx/>
                <a:uFillTx/>
                <a:latin typeface="Calibri"/>
                <a:ea typeface="+mn-ea"/>
                <a:cs typeface="+mn-cs"/>
              </a:rPr>
              <a:t> intervention, ni reçu aucune demande d'assistance de la part des usagers de la Maison Elizabeth. Au cours de </a:t>
            </a:r>
            <a:r>
              <a:rPr kumimoji="0" lang="en-US" sz="1600" b="0" i="0" u="none" strike="noStrike" kern="1200" cap="none" spc="0" normalizeH="0" baseline="0" noProof="0" dirty="0" err="1">
                <a:ln>
                  <a:noFill/>
                </a:ln>
                <a:solidFill>
                  <a:prstClr val="white"/>
                </a:solidFill>
                <a:effectLst/>
                <a:uLnTx/>
                <a:uFillTx/>
                <a:latin typeface="Calibri"/>
                <a:ea typeface="+mn-ea"/>
                <a:cs typeface="+mn-cs"/>
              </a:rPr>
              <a:t>l’année</a:t>
            </a:r>
            <a:r>
              <a:rPr kumimoji="0" lang="en-US" sz="1600" b="0" i="0" u="none" strike="noStrike" kern="1200" cap="none" spc="0" normalizeH="0" baseline="0" noProof="0" dirty="0">
                <a:ln>
                  <a:noFill/>
                </a:ln>
                <a:solidFill>
                  <a:prstClr val="white"/>
                </a:solidFill>
                <a:effectLst/>
                <a:uLnTx/>
                <a:uFillTx/>
                <a:latin typeface="Calibri"/>
                <a:ea typeface="+mn-ea"/>
                <a:cs typeface="+mn-cs"/>
              </a:rPr>
              <a:t>, le Commissaire a rencontré le Comité de vigilance et de la qualité ainsi que la nouvelle direction de l'établissement. Nous croyons comprendre que la Maison Elizabeth a fait la promotion des services du Commissaire auprès de ses usagers et de ses employés au cours de l'année par le biais d'affiches officielles et de documents qu'elle prépare. Le commissaire se réjouit de renforcer ses relations avec cette institution au cours des prochaines années. </a:t>
            </a:r>
          </a:p>
          <a:p>
            <a:pPr marL="0" marR="0" lvl="0" indent="0" algn="just" defTabSz="85962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Le commissaire aux plaintes et à la qualité des services du CIUSSS du Centre-Ouest de Montréal et de la Maison Elizabeth.</a:t>
            </a:r>
          </a:p>
          <a:p>
            <a:pPr marL="0" marR="0" lvl="0" indent="0" algn="just" defTabSz="85962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Jean-Philippe Payment</a:t>
            </a:r>
          </a:p>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Médiateur civil accrédité</a:t>
            </a:r>
          </a:p>
        </p:txBody>
      </p:sp>
      <p:sp>
        <p:nvSpPr>
          <p:cNvPr id="5" name="Slide Number Placeholder 4"/>
          <p:cNvSpPr>
            <a:spLocks noGrp="1"/>
          </p:cNvSpPr>
          <p:nvPr>
            <p:ph type="sldNum" sz="quarter" idx="12"/>
          </p:nvPr>
        </p:nvSpPr>
        <p:spPr>
          <a:xfrm>
            <a:off x="4799692" y="9419407"/>
            <a:ext cx="1882588" cy="359593"/>
          </a:xfrm>
        </p:spPr>
        <p:txBody>
          <a:bodyPr/>
          <a:lstStyle/>
          <a:p>
            <a:pPr marL="0" marR="0" lvl="0" indent="0" algn="r" defTabSz="8596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45</a:t>
            </a:r>
          </a:p>
        </p:txBody>
      </p:sp>
    </p:spTree>
    <p:extLst>
      <p:ext uri="{BB962C8B-B14F-4D97-AF65-F5344CB8AC3E}">
        <p14:creationId xmlns:p14="http://schemas.microsoft.com/office/powerpoint/2010/main" val="24092965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304800"/>
            <a:ext cx="4498848" cy="1216152"/>
          </a:xfrm>
          <a:prstGeom prst="rect">
            <a:avLst/>
          </a:prstGeom>
          <a:solidFill>
            <a:srgbClr val="68A4A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683" tIns="41342" rIns="82683" bIns="41342" numCol="1" spcCol="0" rtlCol="0" fromWordArt="0" anchor="ctr" anchorCtr="0" forceAA="0" compatLnSpc="1">
            <a:prstTxWarp prst="textNoShape">
              <a:avLst/>
            </a:prstTxWarp>
            <a:noAutofit/>
          </a:bodyPr>
          <a:lstStyle/>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Bodoni MT" panose="02070603080606020203" pitchFamily="18" charset="0"/>
                <a:ea typeface="+mn-ea"/>
                <a:cs typeface="+mn-cs"/>
              </a:rPr>
              <a:t>SECTION 6</a:t>
            </a:r>
            <a:endParaRPr kumimoji="0" lang="en-US" sz="2000" b="0" i="0" u="none" strike="noStrike" kern="1200" cap="none" spc="0" normalizeH="0" baseline="0" noProof="0" dirty="0">
              <a:ln>
                <a:noFill/>
              </a:ln>
              <a:solidFill>
                <a:prstClr val="white"/>
              </a:solidFill>
              <a:effectLst/>
              <a:uLnTx/>
              <a:uFillTx/>
              <a:latin typeface="Bodoni MT" panose="02070603080606020203" pitchFamily="18" charset="0"/>
              <a:ea typeface="+mn-ea"/>
              <a:cs typeface="+mn-cs"/>
            </a:endParaRPr>
          </a:p>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Bodoni MT" panose="02070603080606020203" pitchFamily="18" charset="0"/>
                <a:ea typeface="+mn-ea"/>
                <a:cs typeface="+mn-cs"/>
              </a:rPr>
              <a:t>Dons et collecte de fonds</a:t>
            </a:r>
            <a:endParaRPr kumimoji="0" lang="en-US" sz="3200" b="0" i="0" u="none" strike="noStrike" kern="1200" cap="none" spc="0" normalizeH="0" baseline="0" noProof="0" dirty="0">
              <a:ln>
                <a:noFill/>
              </a:ln>
              <a:solidFill>
                <a:prstClr val="white"/>
              </a:solidFill>
              <a:effectLst/>
              <a:uLnTx/>
              <a:uFillTx/>
              <a:latin typeface="Bodoni MT" panose="02070603080606020203" pitchFamily="18" charset="0"/>
              <a:ea typeface="+mn-ea"/>
              <a:cs typeface="+mn-cs"/>
            </a:endParaRPr>
          </a:p>
        </p:txBody>
      </p:sp>
      <p:sp>
        <p:nvSpPr>
          <p:cNvPr id="4" name="Slide Number Placeholder 3"/>
          <p:cNvSpPr>
            <a:spLocks noGrp="1"/>
          </p:cNvSpPr>
          <p:nvPr>
            <p:ph type="sldNum" sz="quarter" idx="12"/>
          </p:nvPr>
        </p:nvSpPr>
        <p:spPr>
          <a:xfrm>
            <a:off x="4724400" y="9296400"/>
            <a:ext cx="1882588" cy="359593"/>
          </a:xfrm>
        </p:spPr>
        <p:txBody>
          <a:bodyPr/>
          <a:lstStyle/>
          <a:p>
            <a:pPr marL="0" marR="0" lvl="0" indent="0" algn="r" defTabSz="8596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46</a:t>
            </a:r>
          </a:p>
        </p:txBody>
      </p:sp>
      <p:sp>
        <p:nvSpPr>
          <p:cNvPr id="2" name="Rectangle 1"/>
          <p:cNvSpPr/>
          <p:nvPr/>
        </p:nvSpPr>
        <p:spPr>
          <a:xfrm>
            <a:off x="419100" y="2035076"/>
            <a:ext cx="5867400" cy="2308324"/>
          </a:xfrm>
          <a:prstGeom prst="rect">
            <a:avLst/>
          </a:prstGeom>
        </p:spPr>
        <p:txBody>
          <a:bodyPr wrap="square">
            <a:spAutoFit/>
          </a:bodyPr>
          <a:lstStyle/>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Cette année, nous avons reçu un total de 51 684 $ en dons, les fondations fournissant 63 % de ce montant, soit 32 754 $. Les donateurs individuels et les entreprises ont également joué un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rôle</a:t>
            </a:r>
            <a:r>
              <a:rPr kumimoji="0" lang="en-US" sz="1600" b="0" i="0" u="none" strike="noStrike" kern="1200" cap="none" spc="0" normalizeH="0" baseline="0" noProof="0" dirty="0">
                <a:ln>
                  <a:noFill/>
                </a:ln>
                <a:solidFill>
                  <a:prstClr val="black"/>
                </a:solidFill>
                <a:effectLst/>
                <a:uLnTx/>
                <a:uFillTx/>
                <a:latin typeface="Calibri"/>
                <a:ea typeface="+mn-ea"/>
                <a:cs typeface="+mn-cs"/>
              </a:rPr>
              <a:t> important</a:t>
            </a:r>
            <a:r>
              <a:rPr kumimoji="0" lang="en-US" sz="1600" b="0" i="0" u="none" strike="noStrike" kern="1200" cap="none" spc="0" normalizeH="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en</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contribuant</a:t>
            </a:r>
            <a:r>
              <a:rPr kumimoji="0" lang="en-US" sz="1600" b="0" i="0" u="none" strike="noStrike" kern="1200" cap="none" spc="0" normalizeH="0" baseline="0" noProof="0" dirty="0">
                <a:ln>
                  <a:noFill/>
                </a:ln>
                <a:solidFill>
                  <a:prstClr val="black"/>
                </a:solidFill>
                <a:effectLst/>
                <a:uLnTx/>
                <a:uFillTx/>
                <a:latin typeface="Calibri"/>
                <a:ea typeface="+mn-ea"/>
                <a:cs typeface="+mn-cs"/>
              </a:rPr>
              <a:t> 30 % (15 750 $), ce qui inclut les dons pour la Série des courses du Canada et par l'intermédiaire de CanaDon qui ont représenté 11 % (5 735 $) et 7 % (3 660 $), respectivement. Les dons les moins importants proviennent des églises et de la plateforme Fundscrip, avec respectivement 5,3 % (2 793 $) et 0,7 % (387 $).</a:t>
            </a:r>
          </a:p>
        </p:txBody>
      </p:sp>
      <p:graphicFrame>
        <p:nvGraphicFramePr>
          <p:cNvPr id="6" name="Chart 5">
            <a:extLst>
              <a:ext uri="{FF2B5EF4-FFF2-40B4-BE49-F238E27FC236}">
                <a16:creationId xmlns:a16="http://schemas.microsoft.com/office/drawing/2014/main" id="{4A9656E6-835E-2B65-C722-CCEC95DF6EDE}"/>
              </a:ext>
            </a:extLst>
          </p:cNvPr>
          <p:cNvGraphicFramePr>
            <a:graphicFrameLocks/>
          </p:cNvGraphicFramePr>
          <p:nvPr>
            <p:extLst>
              <p:ext uri="{D42A27DB-BD31-4B8C-83A1-F6EECF244321}">
                <p14:modId xmlns:p14="http://schemas.microsoft.com/office/powerpoint/2010/main" val="941708669"/>
              </p:ext>
            </p:extLst>
          </p:nvPr>
        </p:nvGraphicFramePr>
        <p:xfrm>
          <a:off x="228600" y="4648200"/>
          <a:ext cx="6057900" cy="4343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380156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981200" cy="9906000"/>
          </a:xfrm>
          <a:prstGeom prst="rect">
            <a:avLst/>
          </a:prstGeom>
          <a:solidFill>
            <a:srgbClr val="68A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9627" rtl="0" eaLnBrk="1" fontAlgn="auto" latinLnBrk="0" hangingPunct="1">
              <a:lnSpc>
                <a:spcPct val="100000"/>
              </a:lnSpc>
              <a:spcBef>
                <a:spcPts val="0"/>
              </a:spcBef>
              <a:spcAft>
                <a:spcPts val="0"/>
              </a:spcAft>
              <a:buClrTx/>
              <a:buSzTx/>
              <a:buFontTx/>
              <a:buNone/>
              <a:tabLst/>
              <a:defRPr/>
            </a:pPr>
            <a:endParaRPr kumimoji="0" lang="en-US" sz="1692"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3422650" y="978306"/>
            <a:ext cx="3352800" cy="4293483"/>
          </a:xfrm>
          <a:prstGeom prst="rect">
            <a:avLst/>
          </a:prstGeom>
        </p:spPr>
        <p:txBody>
          <a:bodyPr wrap="square">
            <a:spAutoFit/>
          </a:bodyPr>
          <a:lstStyle/>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Ce rapport fournit des informations précieuses sur nos efforts de collecte de fonds et offre des orientations importantes pour l'élaboration de stratégies futures. Nous remercions tous nos donateurs qui ont contribué cette année, en particulier nos fondations partenaires qui ont généreusement contribué à plus de la moitié de nos dons totaux. </a:t>
            </a:r>
          </a:p>
          <a:p>
            <a:pPr marL="0" marR="0" lvl="0" indent="0" algn="just" defTabSz="85962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Votre soutien nous permet de poursuivre notre travail important et d'avoir un impact positif sur la vie des jeunes familles que nous servons. Nous exprimons également notre gratitude aux donateurs individuels pour leur soutien continu et leur engagement envers la Maison Elizabeth. Nous remercions tout particulièrement l'église St. Andrew and Paul, Canada Running Series, et Fundscrip pour nous avoir aidés à atteindre un public plus large et à entrer en contact avec des personnes partageant les mêmes idées. </a:t>
            </a:r>
          </a:p>
        </p:txBody>
      </p:sp>
      <p:sp>
        <p:nvSpPr>
          <p:cNvPr id="4" name="Rectangle 3"/>
          <p:cNvSpPr/>
          <p:nvPr/>
        </p:nvSpPr>
        <p:spPr>
          <a:xfrm>
            <a:off x="3432175" y="5271789"/>
            <a:ext cx="3333750" cy="3293209"/>
          </a:xfrm>
          <a:prstGeom prst="rect">
            <a:avLst/>
          </a:prstGeom>
        </p:spPr>
        <p:txBody>
          <a:bodyPr wrap="square">
            <a:spAutoFit/>
          </a:bodyPr>
          <a:lstStyle/>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Nous sommes profondément reconnaissants à ceux qui nous ont soutenus par des dons en nature, notamment l'église St. Andrew and Paul, Contactivity, Westmount Public Security, la Fondation Hylcan, </a:t>
            </a:r>
            <a:r>
              <a:rPr kumimoji="0" lang="en-US" sz="1300" b="0" i="0" u="none" strike="noStrike" kern="1200" cap="none" spc="0" normalizeH="0" baseline="0" noProof="0" dirty="0" err="1">
                <a:ln>
                  <a:noFill/>
                </a:ln>
                <a:solidFill>
                  <a:prstClr val="black"/>
                </a:solidFill>
                <a:effectLst/>
                <a:uLnTx/>
                <a:uFillTx/>
                <a:latin typeface="Calibri"/>
                <a:ea typeface="+mn-ea"/>
                <a:cs typeface="+mn-cs"/>
              </a:rPr>
              <a:t>Hatley, </a:t>
            </a:r>
            <a:r>
              <a:rPr kumimoji="0" lang="en-US" sz="1300" b="0" i="0" u="none" strike="noStrike" kern="1200" cap="none" spc="0" normalizeH="0" baseline="0" noProof="0" dirty="0">
                <a:ln>
                  <a:noFill/>
                </a:ln>
                <a:solidFill>
                  <a:prstClr val="black"/>
                </a:solidFill>
                <a:effectLst/>
                <a:uLnTx/>
                <a:uFillTx/>
                <a:latin typeface="Calibri"/>
                <a:ea typeface="+mn-ea"/>
                <a:cs typeface="+mn-cs"/>
              </a:rPr>
              <a:t>et la succession de Giovanna Esposito Cassin. </a:t>
            </a:r>
          </a:p>
          <a:p>
            <a:pPr marL="0" marR="0" lvl="0" indent="0" algn="just" defTabSz="85962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L'établissement de partenariats solides avec les fondations reste une priorité, alors que nous explorons de nouvelles possibilités de financement. Nous continuerons à cultiver les relations avec les donateurs individuels et à rechercher de nouveaux partenariats communautaires afin de créer un avenir meilleur pour les jeunes familles que nous servons.</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5833" t="3519" r="12499" b="-1111"/>
          <a:stretch/>
        </p:blipFill>
        <p:spPr>
          <a:xfrm>
            <a:off x="95250" y="1295400"/>
            <a:ext cx="3276600" cy="6692900"/>
          </a:xfrm>
          <a:prstGeom prst="rect">
            <a:avLst/>
          </a:prstGeom>
          <a:ln>
            <a:noFill/>
          </a:ln>
          <a:effectLst>
            <a:outerShdw blurRad="50800" dist="38100" dir="16200000" rotWithShape="0">
              <a:prstClr val="black">
                <a:alpha val="40000"/>
              </a:prstClr>
            </a:outerShdw>
          </a:effectLst>
        </p:spPr>
      </p:pic>
      <p:sp>
        <p:nvSpPr>
          <p:cNvPr id="6" name="Slide Number Placeholder 5"/>
          <p:cNvSpPr>
            <a:spLocks noGrp="1"/>
          </p:cNvSpPr>
          <p:nvPr>
            <p:ph type="sldNum" sz="quarter" idx="12"/>
          </p:nvPr>
        </p:nvSpPr>
        <p:spPr>
          <a:xfrm>
            <a:off x="4746812" y="9372600"/>
            <a:ext cx="1882588" cy="359593"/>
          </a:xfrm>
        </p:spPr>
        <p:txBody>
          <a:bodyPr/>
          <a:lstStyle/>
          <a:p>
            <a:pPr marL="0" marR="0" lvl="0" indent="0" algn="r" defTabSz="8596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47</a:t>
            </a:r>
          </a:p>
        </p:txBody>
      </p:sp>
    </p:spTree>
    <p:extLst>
      <p:ext uri="{BB962C8B-B14F-4D97-AF65-F5344CB8AC3E}">
        <p14:creationId xmlns:p14="http://schemas.microsoft.com/office/powerpoint/2010/main" val="27269974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8073507"/>
            <a:ext cx="6882002" cy="1853790"/>
          </a:xfrm>
          <a:prstGeom prst="rect">
            <a:avLst/>
          </a:prstGeom>
          <a:solidFill>
            <a:srgbClr val="68A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9627" rtl="0" eaLnBrk="1" fontAlgn="auto" latinLnBrk="0" hangingPunct="1">
              <a:lnSpc>
                <a:spcPct val="100000"/>
              </a:lnSpc>
              <a:spcBef>
                <a:spcPts val="0"/>
              </a:spcBef>
              <a:spcAft>
                <a:spcPts val="0"/>
              </a:spcAft>
              <a:buClrTx/>
              <a:buSzTx/>
              <a:buFontTx/>
              <a:buNone/>
              <a:tabLst/>
              <a:defRPr/>
            </a:pPr>
            <a:endParaRPr kumimoji="0" lang="en-US" sz="1692"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8900" y="430703"/>
            <a:ext cx="2684709" cy="369332"/>
          </a:xfrm>
          <a:prstGeom prst="rect">
            <a:avLst/>
          </a:prstGeom>
        </p:spPr>
        <p:txBody>
          <a:bodyPr wrap="none">
            <a:spAutoFit/>
          </a:bodyPr>
          <a:lstStyle/>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956F6"/>
                </a:solidFill>
                <a:effectLst/>
                <a:uLnTx/>
                <a:uFillTx/>
                <a:latin typeface="Tahoma" panose="020B0604030504040204" pitchFamily="34" charset="0"/>
                <a:ea typeface="Tahoma" panose="020B0604030504040204" pitchFamily="34" charset="0"/>
                <a:cs typeface="Tahoma" panose="020B0604030504040204" pitchFamily="34" charset="0"/>
              </a:rPr>
              <a:t>Rapport sur le bénévolat</a:t>
            </a:r>
          </a:p>
        </p:txBody>
      </p:sp>
      <p:sp>
        <p:nvSpPr>
          <p:cNvPr id="11" name="Rectangle 10"/>
          <p:cNvSpPr/>
          <p:nvPr/>
        </p:nvSpPr>
        <p:spPr>
          <a:xfrm>
            <a:off x="76200" y="922930"/>
            <a:ext cx="3111977" cy="3693319"/>
          </a:xfrm>
          <a:prstGeom prst="rect">
            <a:avLst/>
          </a:prstGeom>
        </p:spPr>
        <p:txBody>
          <a:bodyPr wrap="square">
            <a:spAutoFit/>
          </a:bodyPr>
          <a:lstStyle/>
          <a:p>
            <a:pPr marL="0" marR="0" lvl="0" indent="0" defTabSz="85962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Les bénévoles continuent d'être des membres précieux de l'équipe et, cette année, 17 d'entre eux ont enregistré 106,95 heures pour soutenir quatre grandes catégories de nos services et programmes : la musicothérapie, les services résidentiels, les projets spéciaux et l'administration. </a:t>
            </a:r>
          </a:p>
          <a:p>
            <a:pPr marL="0" marR="0" lvl="0" indent="0" defTabSz="85962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a:p>
            <a:pPr marL="0" marR="0" lvl="0" indent="0" defTabSz="85962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Nous sommes particulièrement reconnaissants à trois bénévoles qui ont consacré 75,45 heures aux services de garde d'enfants, apportant ainsi un soutien vital à nos clients. Nous remercions également la musicothérapeute qui a consacré 10 heures à partager son talent avec nos clients. </a:t>
            </a:r>
          </a:p>
          <a:p>
            <a:pPr marL="0" marR="0" lvl="0" indent="0" defTabSz="85962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Rectangle 13"/>
          <p:cNvSpPr/>
          <p:nvPr/>
        </p:nvSpPr>
        <p:spPr>
          <a:xfrm>
            <a:off x="63500" y="4382602"/>
            <a:ext cx="6490568" cy="2092881"/>
          </a:xfrm>
          <a:prstGeom prst="rect">
            <a:avLst/>
          </a:prstGeom>
        </p:spPr>
        <p:txBody>
          <a:bodyPr wrap="square">
            <a:spAutoFit/>
          </a:bodyPr>
          <a:lstStyle/>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Nous remercions les 11 bénévoles qui ont consacré 16,5 heures à des projets spéciaux autour de la maison et deux bénévoles qui ont passé 5 heures à aider à la réalisation de certaines tâches administratives.  Nous sommes immensément reconnaissants aux membres du Conseil de Gouvernance et du Conseil de la Fondation de la Maison Elizabeth qui ont consacré au total environ 600 heures de bénévolat à la supervision de l'orientation stratégique et des principaux projets de collecte de fonds pour la Maison Elizabeth. </a:t>
            </a:r>
          </a:p>
          <a:p>
            <a:pPr marL="0" marR="0" lvl="0" indent="0" algn="just" defTabSz="85962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Votre </a:t>
            </a:r>
            <a:r>
              <a:rPr kumimoji="0" lang="en-US" sz="1300" b="0" i="0" u="none" strike="noStrike" kern="1200" cap="none" spc="0" normalizeH="0" baseline="0" noProof="0" dirty="0" err="1">
                <a:ln>
                  <a:noFill/>
                </a:ln>
                <a:solidFill>
                  <a:prstClr val="black"/>
                </a:solidFill>
                <a:effectLst/>
                <a:uLnTx/>
                <a:uFillTx/>
                <a:latin typeface="Calibri"/>
                <a:ea typeface="+mn-ea"/>
                <a:cs typeface="+mn-cs"/>
              </a:rPr>
              <a:t>dévouement</a:t>
            </a:r>
            <a:r>
              <a:rPr kumimoji="0" lang="en-US" sz="1300" b="0" i="0" u="none" strike="noStrike" kern="1200" cap="none" spc="0" normalizeH="0" baseline="0" noProof="0" dirty="0">
                <a:ln>
                  <a:noFill/>
                </a:ln>
                <a:solidFill>
                  <a:prstClr val="black"/>
                </a:solidFill>
                <a:effectLst/>
                <a:uLnTx/>
                <a:uFillTx/>
                <a:latin typeface="Calibri"/>
                <a:ea typeface="+mn-ea"/>
                <a:cs typeface="+mn-cs"/>
              </a:rPr>
              <a:t> à un impact significatif sur la vie de nos clients et nous aide à poursuivre notre mission. Nous nous réjouissons à l'idée de travailler ensemble une année de plus afin d'avoir un impact positif sur notre communauté.</a:t>
            </a:r>
          </a:p>
        </p:txBody>
      </p:sp>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t="12170" b="16163"/>
          <a:stretch/>
        </p:blipFill>
        <p:spPr>
          <a:xfrm>
            <a:off x="381000" y="6598378"/>
            <a:ext cx="6173068" cy="3015702"/>
          </a:xfrm>
          <a:prstGeom prst="rect">
            <a:avLst/>
          </a:prstGeom>
          <a:ln>
            <a:noFill/>
          </a:ln>
          <a:effectLst>
            <a:outerShdw blurRad="50800" dist="38100" dir="16200000" rotWithShape="0">
              <a:prstClr val="black">
                <a:alpha val="40000"/>
              </a:prstClr>
            </a:outerShdw>
          </a:effectLst>
        </p:spPr>
      </p:pic>
      <p:sp>
        <p:nvSpPr>
          <p:cNvPr id="4" name="Slide Number Placeholder 3"/>
          <p:cNvSpPr>
            <a:spLocks noGrp="1"/>
          </p:cNvSpPr>
          <p:nvPr>
            <p:ph type="sldNum" sz="quarter" idx="12"/>
          </p:nvPr>
        </p:nvSpPr>
        <p:spPr>
          <a:xfrm>
            <a:off x="4823012" y="9567704"/>
            <a:ext cx="1882588" cy="359593"/>
          </a:xfrm>
        </p:spPr>
        <p:txBody>
          <a:bodyPr/>
          <a:lstStyle/>
          <a:p>
            <a:pPr marL="0" marR="0" lvl="0" indent="0" algn="r" defTabSz="8596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48</a:t>
            </a:r>
          </a:p>
        </p:txBody>
      </p:sp>
      <p:graphicFrame>
        <p:nvGraphicFramePr>
          <p:cNvPr id="9" name="Chart 8"/>
          <p:cNvGraphicFramePr>
            <a:graphicFrameLocks/>
          </p:cNvGraphicFramePr>
          <p:nvPr>
            <p:extLst>
              <p:ext uri="{D42A27DB-BD31-4B8C-83A1-F6EECF244321}">
                <p14:modId xmlns:p14="http://schemas.microsoft.com/office/powerpoint/2010/main" val="1789834130"/>
              </p:ext>
            </p:extLst>
          </p:nvPr>
        </p:nvGraphicFramePr>
        <p:xfrm>
          <a:off x="3009900" y="1215854"/>
          <a:ext cx="3695700" cy="3015702"/>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1"/>
          <p:cNvSpPr/>
          <p:nvPr/>
        </p:nvSpPr>
        <p:spPr>
          <a:xfrm>
            <a:off x="3957004" y="753653"/>
            <a:ext cx="1732013" cy="338554"/>
          </a:xfrm>
          <a:prstGeom prst="rect">
            <a:avLst/>
          </a:prstGeom>
        </p:spPr>
        <p:txBody>
          <a:bodyPr wrap="none">
            <a:spAutoFit/>
          </a:bodyPr>
          <a:lstStyle/>
          <a:p>
            <a:pPr marL="0" marR="0" lvl="0" indent="0" algn="l" defTabSz="859627" rtl="0" eaLnBrk="1" fontAlgn="auto" latinLnBrk="0" hangingPunct="1">
              <a:lnSpc>
                <a:spcPct val="100000"/>
              </a:lnSpc>
              <a:spcBef>
                <a:spcPts val="0"/>
              </a:spcBef>
              <a:spcAft>
                <a:spcPts val="0"/>
              </a:spcAft>
              <a:buClrTx/>
              <a:buSzTx/>
              <a:buFontTx/>
              <a:buNone/>
              <a:tabLst/>
              <a:defRPr/>
            </a:pPr>
            <a:r>
              <a:rPr lang="en-US" sz="1600" dirty="0">
                <a:latin typeface="Tahoma" panose="020B0604030504040204" pitchFamily="34" charset="0"/>
                <a:ea typeface="Tahoma" panose="020B0604030504040204" pitchFamily="34" charset="0"/>
                <a:cs typeface="Tahoma" panose="020B0604030504040204" pitchFamily="34" charset="0"/>
              </a:rPr>
              <a:t>Nombre </a:t>
            </a:r>
            <a:r>
              <a:rPr lang="en-US" sz="1600" dirty="0" err="1">
                <a:latin typeface="Tahoma" panose="020B0604030504040204" pitchFamily="34" charset="0"/>
                <a:ea typeface="Tahoma" panose="020B0604030504040204" pitchFamily="34" charset="0"/>
                <a:cs typeface="Tahoma" panose="020B0604030504040204" pitchFamily="34" charset="0"/>
              </a:rPr>
              <a:t>d’heures</a:t>
            </a:r>
            <a:endParaRPr kumimoji="0" lang="en-US" sz="1600" b="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081987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t="6944" b="43056"/>
          <a:stretch/>
        </p:blipFill>
        <p:spPr>
          <a:xfrm>
            <a:off x="0" y="0"/>
            <a:ext cx="6883400" cy="2286000"/>
          </a:xfrm>
          <a:prstGeom prst="rect">
            <a:avLst/>
          </a:prstGeom>
          <a:ln>
            <a:noFill/>
          </a:ln>
          <a:effectLst>
            <a:outerShdw blurRad="50800" dist="38100" dir="16200000" rotWithShape="0">
              <a:prstClr val="black">
                <a:alpha val="40000"/>
              </a:prstClr>
            </a:outerShdw>
          </a:effectLst>
        </p:spPr>
      </p:pic>
      <p:sp>
        <p:nvSpPr>
          <p:cNvPr id="16" name="Rectangle 15"/>
          <p:cNvSpPr/>
          <p:nvPr/>
        </p:nvSpPr>
        <p:spPr>
          <a:xfrm>
            <a:off x="3606800" y="7026417"/>
            <a:ext cx="2971800" cy="2292935"/>
          </a:xfrm>
          <a:prstGeom prst="rect">
            <a:avLst/>
          </a:prstGeom>
        </p:spPr>
        <p:txBody>
          <a:bodyPr wrap="square">
            <a:spAutoFit/>
          </a:bodyPr>
          <a:lstStyle/>
          <a:p>
            <a:pPr marL="0" marR="0" lvl="0" indent="0" defTabSz="85962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Nous sommes très reconnaissants au personnel clinique qui a supervisé ces étudiants. </a:t>
            </a:r>
          </a:p>
          <a:p>
            <a:pPr marL="0" marR="0" lvl="0" indent="0" defTabSz="85962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a:p>
            <a:pPr marL="0" marR="0" lvl="0" indent="0" defTabSz="85962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Nous reconnaissons le travail et les efforts fournis par nos stagiaires et nous espérons que les expériences qu'ils ont vécues avec nous leur serviront dans leurs futures activités. Nous leur souhaitons beaucoup de succès dans leur future carrière.</a:t>
            </a:r>
          </a:p>
        </p:txBody>
      </p:sp>
      <p:sp>
        <p:nvSpPr>
          <p:cNvPr id="17" name="Rectangle 16"/>
          <p:cNvSpPr/>
          <p:nvPr/>
        </p:nvSpPr>
        <p:spPr>
          <a:xfrm>
            <a:off x="304800" y="2419290"/>
            <a:ext cx="1947969" cy="369332"/>
          </a:xfrm>
          <a:prstGeom prst="rect">
            <a:avLst/>
          </a:prstGeom>
        </p:spPr>
        <p:txBody>
          <a:bodyPr wrap="none">
            <a:spAutoFit/>
          </a:bodyPr>
          <a:lstStyle/>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956F6"/>
                </a:solidFill>
                <a:effectLst/>
                <a:uLnTx/>
                <a:uFillTx/>
                <a:latin typeface="Tahoma" panose="020B0604030504040204" pitchFamily="34" charset="0"/>
                <a:ea typeface="Tahoma" panose="020B0604030504040204" pitchFamily="34" charset="0"/>
                <a:cs typeface="Tahoma" panose="020B0604030504040204" pitchFamily="34" charset="0"/>
              </a:rPr>
              <a:t>Rapport </a:t>
            </a:r>
            <a:r>
              <a:rPr kumimoji="0" lang="en-US" sz="1800" b="0" i="0" u="none" strike="noStrike" kern="1200" cap="none" spc="0" normalizeH="0" baseline="0" noProof="0" dirty="0" err="1">
                <a:ln>
                  <a:noFill/>
                </a:ln>
                <a:solidFill>
                  <a:srgbClr val="6956F6"/>
                </a:solidFill>
                <a:effectLst/>
                <a:uLnTx/>
                <a:uFillTx/>
                <a:latin typeface="Tahoma" panose="020B0604030504040204" pitchFamily="34" charset="0"/>
                <a:ea typeface="Tahoma" panose="020B0604030504040204" pitchFamily="34" charset="0"/>
                <a:cs typeface="Tahoma" panose="020B0604030504040204" pitchFamily="34" charset="0"/>
              </a:rPr>
              <a:t>Stagiaire</a:t>
            </a:r>
          </a:p>
        </p:txBody>
      </p:sp>
      <p:sp>
        <p:nvSpPr>
          <p:cNvPr id="2" name="Rectangle 1"/>
          <p:cNvSpPr/>
          <p:nvPr/>
        </p:nvSpPr>
        <p:spPr>
          <a:xfrm>
            <a:off x="495300" y="6878063"/>
            <a:ext cx="3048000" cy="2893100"/>
          </a:xfrm>
          <a:prstGeom prst="rect">
            <a:avLst/>
          </a:prstGeom>
        </p:spPr>
        <p:txBody>
          <a:bodyPr wrap="square">
            <a:spAutoFit/>
          </a:bodyPr>
          <a:lstStyle/>
          <a:p>
            <a:pPr marL="0" marR="0" lvl="0" indent="0" defTabSz="85962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Cette année, nous avons eu le plaisir d'accueillir six stagiaires de cinq institutions qui poursuivaient des programmes spécialisés dans quatre domaines. </a:t>
            </a:r>
          </a:p>
          <a:p>
            <a:pPr marL="0" marR="0" lvl="0" indent="0" defTabSz="85962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a:p>
            <a:pPr marL="0" marR="0" lvl="0" indent="0" defTabSz="85962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Les stagiaires ont fait preuve d'un haut niveau de dévouement et d'engagement dans leur apprentissage, ce qui s'est avéré extrêmement précieux pour nos clients et notre équipe clinique. Nous sommes profondément reconnaissants pour les contributions et le soutien apportés par les stagiaires.</a:t>
            </a:r>
          </a:p>
        </p:txBody>
      </p:sp>
      <p:sp>
        <p:nvSpPr>
          <p:cNvPr id="5" name="Slide Number Placeholder 4"/>
          <p:cNvSpPr>
            <a:spLocks noGrp="1"/>
          </p:cNvSpPr>
          <p:nvPr>
            <p:ph type="sldNum" sz="quarter" idx="12"/>
          </p:nvPr>
        </p:nvSpPr>
        <p:spPr>
          <a:xfrm>
            <a:off x="4696012" y="9411570"/>
            <a:ext cx="1882588" cy="359593"/>
          </a:xfrm>
        </p:spPr>
        <p:txBody>
          <a:bodyPr/>
          <a:lstStyle/>
          <a:p>
            <a:pPr marL="0" marR="0" lvl="0" indent="0" algn="r" defTabSz="8596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49</a:t>
            </a:r>
          </a:p>
        </p:txBody>
      </p:sp>
      <p:graphicFrame>
        <p:nvGraphicFramePr>
          <p:cNvPr id="9" name="Chart 8"/>
          <p:cNvGraphicFramePr>
            <a:graphicFrameLocks/>
          </p:cNvGraphicFramePr>
          <p:nvPr>
            <p:extLst>
              <p:ext uri="{D42A27DB-BD31-4B8C-83A1-F6EECF244321}">
                <p14:modId xmlns:p14="http://schemas.microsoft.com/office/powerpoint/2010/main" val="3972691841"/>
              </p:ext>
            </p:extLst>
          </p:nvPr>
        </p:nvGraphicFramePr>
        <p:xfrm>
          <a:off x="685800" y="2788622"/>
          <a:ext cx="5562600" cy="399722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0564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304800"/>
            <a:ext cx="4498848" cy="1216152"/>
          </a:xfrm>
          <a:prstGeom prst="rect">
            <a:avLst/>
          </a:prstGeom>
          <a:solidFill>
            <a:srgbClr val="68A4A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683" tIns="41342" rIns="82683" bIns="41342" numCol="1" spcCol="0" rtlCol="0" fromWordArt="0" anchor="ctr" anchorCtr="0" forceAA="0" compatLnSpc="1">
            <a:prstTxWarp prst="textNoShape">
              <a:avLst/>
            </a:prstTxWarp>
            <a:noAutofit/>
          </a:bodyPr>
          <a:lstStyle/>
          <a:p>
            <a:r>
              <a:rPr lang="en-US" sz="2800" dirty="0">
                <a:solidFill>
                  <a:schemeClr val="bg1"/>
                </a:solidFill>
                <a:latin typeface="Bodoni MT" panose="02070603080606020203" pitchFamily="18" charset="0"/>
              </a:rPr>
              <a:t>SECTION 2</a:t>
            </a:r>
            <a:endParaRPr lang="en-US" sz="2000" dirty="0">
              <a:solidFill>
                <a:schemeClr val="bg1"/>
              </a:solidFill>
              <a:latin typeface="Bodoni MT" panose="02070603080606020203" pitchFamily="18" charset="0"/>
            </a:endParaRPr>
          </a:p>
          <a:p>
            <a:r>
              <a:rPr lang="en-US" sz="2000" dirty="0">
                <a:solidFill>
                  <a:schemeClr val="bg1"/>
                </a:solidFill>
                <a:latin typeface="Bodoni MT" panose="02070603080606020203" pitchFamily="18" charset="0"/>
                <a:ea typeface="Tahoma" panose="020B0604030504040204" pitchFamily="34" charset="0"/>
                <a:cs typeface="Tahoma" panose="020B0604030504040204" pitchFamily="34" charset="0"/>
              </a:rPr>
              <a:t>Déclaration relative à la fiabilité des données du présent rapport annuel</a:t>
            </a:r>
            <a:endParaRPr lang="en-US" sz="2400" dirty="0">
              <a:solidFill>
                <a:schemeClr val="bg1"/>
              </a:solidFill>
              <a:latin typeface="Bodoni MT" panose="02070603080606020203" pitchFamily="18" charset="0"/>
            </a:endParaRPr>
          </a:p>
        </p:txBody>
      </p:sp>
      <p:sp>
        <p:nvSpPr>
          <p:cNvPr id="3" name="Rectangle 2"/>
          <p:cNvSpPr/>
          <p:nvPr/>
        </p:nvSpPr>
        <p:spPr>
          <a:xfrm>
            <a:off x="685800" y="1520952"/>
            <a:ext cx="5334000" cy="594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600" dirty="0">
                <a:solidFill>
                  <a:sysClr val="windowText" lastClr="000000"/>
                </a:solidFill>
              </a:rPr>
              <a:t>En tant que </a:t>
            </a:r>
            <a:r>
              <a:rPr lang="en-US" sz="1600" dirty="0" err="1">
                <a:solidFill>
                  <a:sysClr val="windowText" lastClr="000000"/>
                </a:solidFill>
              </a:rPr>
              <a:t>Directrice</a:t>
            </a:r>
            <a:r>
              <a:rPr lang="en-US" sz="1600" dirty="0">
                <a:solidFill>
                  <a:sysClr val="windowText" lastClr="000000"/>
                </a:solidFill>
              </a:rPr>
              <a:t> </a:t>
            </a:r>
            <a:r>
              <a:rPr lang="en-US" sz="1600" dirty="0" err="1">
                <a:solidFill>
                  <a:sysClr val="windowText" lastClr="000000"/>
                </a:solidFill>
              </a:rPr>
              <a:t>Exécutive</a:t>
            </a:r>
            <a:r>
              <a:rPr lang="en-US" sz="1600" dirty="0">
                <a:solidFill>
                  <a:sysClr val="windowText" lastClr="000000"/>
                </a:solidFill>
              </a:rPr>
              <a:t> de la Maison Elizabeth, j'ai la responsabilité d'assurer la fiabilité des informations contenues dans le Rapport Annuel d'Activités ainsi que l'intégrité des contrôles y afférents.</a:t>
            </a:r>
          </a:p>
          <a:p>
            <a:pPr algn="just"/>
            <a:r>
              <a:rPr lang="en-US" sz="1600" dirty="0">
                <a:solidFill>
                  <a:sysClr val="windowText" lastClr="000000"/>
                </a:solidFill>
              </a:rPr>
              <a:t>Un audit de la cohérence et de la plausibilité des informations présentées dans ce rapport a été réalisé par le cabinet indépendant Richter. Un rapport a été produit à cet effet et est disponible à la section 9 du présent document. </a:t>
            </a:r>
          </a:p>
          <a:p>
            <a:pPr algn="just"/>
            <a:endParaRPr lang="en-US" sz="1600" dirty="0">
              <a:solidFill>
                <a:sysClr val="windowText" lastClr="000000"/>
              </a:solidFill>
            </a:endParaRPr>
          </a:p>
          <a:p>
            <a:pPr algn="just"/>
            <a:r>
              <a:rPr lang="en-US" sz="1600" dirty="0">
                <a:solidFill>
                  <a:sysClr val="windowText" lastClr="000000"/>
                </a:solidFill>
              </a:rPr>
              <a:t>Les résultats et données de ce rapport d'activités pour l'année fiscale 2022-2023 de la Maison Elizabeth :</a:t>
            </a:r>
          </a:p>
          <a:p>
            <a:pPr algn="just"/>
            <a:endParaRPr lang="en-US" sz="1600" dirty="0">
              <a:solidFill>
                <a:sysClr val="windowText" lastClr="000000"/>
              </a:solidFill>
            </a:endParaRPr>
          </a:p>
          <a:p>
            <a:pPr marL="715564" lvl="1" indent="-285750" algn="just">
              <a:buFont typeface="Arial" panose="020B0604020202020204" pitchFamily="34" charset="0"/>
              <a:buChar char="•"/>
            </a:pPr>
            <a:r>
              <a:rPr lang="en-US" sz="1600" dirty="0">
                <a:solidFill>
                  <a:sysClr val="windowText" lastClr="000000"/>
                </a:solidFill>
              </a:rPr>
              <a:t>Décrire avec précision la mission, le mandat, les responsabilités, les activités et les orientations stratégiques de l'organisation ;</a:t>
            </a:r>
          </a:p>
          <a:p>
            <a:pPr marL="715564" lvl="1" indent="-285750" algn="just">
              <a:buFont typeface="Arial" panose="020B0604020202020204" pitchFamily="34" charset="0"/>
              <a:buChar char="•"/>
            </a:pPr>
            <a:r>
              <a:rPr lang="en-US" sz="1600" dirty="0">
                <a:solidFill>
                  <a:sysClr val="windowText" lastClr="000000"/>
                </a:solidFill>
              </a:rPr>
              <a:t>Décrire avec précision les objectifs, les indicateurs, les cibles et les résultats obtenus ;</a:t>
            </a:r>
          </a:p>
          <a:p>
            <a:pPr marL="715564" lvl="1" indent="-285750" algn="just">
              <a:buFont typeface="Arial" panose="020B0604020202020204" pitchFamily="34" charset="0"/>
              <a:buChar char="•"/>
            </a:pPr>
            <a:r>
              <a:rPr lang="en-US" sz="1600" dirty="0">
                <a:solidFill>
                  <a:sysClr val="windowText" lastClr="000000"/>
                </a:solidFill>
              </a:rPr>
              <a:t>Présenter des données financières et statistiques correctes et fiables.</a:t>
            </a:r>
          </a:p>
          <a:p>
            <a:pPr algn="just"/>
            <a:endParaRPr lang="en-US" sz="1600" dirty="0">
              <a:solidFill>
                <a:sysClr val="windowText" lastClr="000000"/>
              </a:solidFill>
            </a:endParaRPr>
          </a:p>
          <a:p>
            <a:pPr algn="just"/>
            <a:r>
              <a:rPr lang="en-US" sz="1600" dirty="0">
                <a:solidFill>
                  <a:sysClr val="windowText" lastClr="000000"/>
                </a:solidFill>
              </a:rPr>
              <a:t>Je déclare que les données contenues dans le présent rapport annuel d'activités, ainsi que les contrôles y afférents, sont fiables et reflètent fidèlement la situation au 31 mars 2023</a:t>
            </a:r>
            <a:r>
              <a:rPr lang="en-US" dirty="0">
                <a:solidFill>
                  <a:sysClr val="windowText" lastClr="000000"/>
                </a:solidFill>
              </a:rPr>
              <a:t>.</a:t>
            </a:r>
          </a:p>
        </p:txBody>
      </p:sp>
      <p:sp>
        <p:nvSpPr>
          <p:cNvPr id="4" name="Rectangle 3"/>
          <p:cNvSpPr/>
          <p:nvPr/>
        </p:nvSpPr>
        <p:spPr>
          <a:xfrm>
            <a:off x="685800" y="7464552"/>
            <a:ext cx="2209800" cy="722376"/>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11200" y="8067587"/>
            <a:ext cx="3787648" cy="613117"/>
          </a:xfrm>
          <a:prstGeom prst="rect">
            <a:avLst/>
          </a:prstGeom>
        </p:spPr>
        <p:txBody>
          <a:bodyPr wrap="square">
            <a:spAutoFit/>
          </a:bodyPr>
          <a:lstStyle/>
          <a:p>
            <a:r>
              <a:rPr lang="en-US" b="1" dirty="0"/>
              <a:t>Anitra Bostock</a:t>
            </a:r>
          </a:p>
          <a:p>
            <a:r>
              <a:rPr lang="en-US" dirty="0" err="1"/>
              <a:t>Directrice</a:t>
            </a:r>
            <a:r>
              <a:rPr lang="en-US" dirty="0"/>
              <a:t> </a:t>
            </a:r>
            <a:r>
              <a:rPr lang="en-US" dirty="0" err="1"/>
              <a:t>exécutive</a:t>
            </a:r>
            <a:r>
              <a:rPr lang="en-US" dirty="0"/>
              <a:t>, </a:t>
            </a:r>
            <a:r>
              <a:rPr lang="en-US" dirty="0" err="1"/>
              <a:t>Maison</a:t>
            </a:r>
            <a:r>
              <a:rPr lang="en-US" dirty="0"/>
              <a:t> Elizabeth</a:t>
            </a:r>
          </a:p>
        </p:txBody>
      </p:sp>
      <p:grpSp>
        <p:nvGrpSpPr>
          <p:cNvPr id="8" name="Group 2"/>
          <p:cNvGrpSpPr/>
          <p:nvPr/>
        </p:nvGrpSpPr>
        <p:grpSpPr>
          <a:xfrm>
            <a:off x="0" y="9283739"/>
            <a:ext cx="6858000" cy="469916"/>
            <a:chOff x="0" y="0"/>
            <a:chExt cx="3756906" cy="254273"/>
          </a:xfrm>
          <a:solidFill>
            <a:srgbClr val="68A4AC"/>
          </a:solidFill>
        </p:grpSpPr>
        <p:sp>
          <p:nvSpPr>
            <p:cNvPr id="9" name="Freeform 3"/>
            <p:cNvSpPr/>
            <p:nvPr/>
          </p:nvSpPr>
          <p:spPr>
            <a:xfrm>
              <a:off x="0" y="0"/>
              <a:ext cx="3756906" cy="254273"/>
            </a:xfrm>
            <a:custGeom>
              <a:avLst/>
              <a:gdLst/>
              <a:ahLst/>
              <a:cxnLst/>
              <a:rect l="l" t="t" r="r" b="b"/>
              <a:pathLst>
                <a:path w="3756906" h="254273">
                  <a:moveTo>
                    <a:pt x="0" y="0"/>
                  </a:moveTo>
                  <a:lnTo>
                    <a:pt x="3756906" y="0"/>
                  </a:lnTo>
                  <a:lnTo>
                    <a:pt x="3756906" y="254273"/>
                  </a:lnTo>
                  <a:lnTo>
                    <a:pt x="0" y="254273"/>
                  </a:lnTo>
                  <a:close/>
                </a:path>
              </a:pathLst>
            </a:custGeom>
            <a:grpFill/>
          </p:spPr>
          <p:txBody>
            <a:bodyPr/>
            <a:lstStyle/>
            <a:p>
              <a:endParaRPr lang="en-CA"/>
            </a:p>
          </p:txBody>
        </p:sp>
      </p:grpSp>
      <p:sp>
        <p:nvSpPr>
          <p:cNvPr id="7" name="Slide Number Placeholder 6"/>
          <p:cNvSpPr>
            <a:spLocks noGrp="1"/>
          </p:cNvSpPr>
          <p:nvPr>
            <p:ph type="sldNum" sz="quarter" idx="12"/>
          </p:nvPr>
        </p:nvSpPr>
        <p:spPr>
          <a:xfrm>
            <a:off x="6019800" y="9338900"/>
            <a:ext cx="654424" cy="359593"/>
          </a:xfrm>
        </p:spPr>
        <p:txBody>
          <a:bodyPr/>
          <a:lstStyle/>
          <a:p>
            <a:fld id="{B6F15528-21DE-4FAA-801E-634DDDAF4B2B}" type="slidenum">
              <a:rPr lang="en-US" sz="1800" b="1" smtClean="0">
                <a:solidFill>
                  <a:schemeClr val="bg1"/>
                </a:solidFill>
              </a:rPr>
              <a:t>5</a:t>
            </a:fld>
            <a:endParaRPr lang="en-US" sz="1800" b="1" dirty="0">
              <a:solidFill>
                <a:schemeClr val="bg1"/>
              </a:solidFill>
            </a:endParaRPr>
          </a:p>
        </p:txBody>
      </p:sp>
    </p:spTree>
    <p:extLst>
      <p:ext uri="{BB962C8B-B14F-4D97-AF65-F5344CB8AC3E}">
        <p14:creationId xmlns:p14="http://schemas.microsoft.com/office/powerpoint/2010/main" val="25191985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533400" y="381000"/>
            <a:ext cx="4230902" cy="369332"/>
          </a:xfrm>
          <a:prstGeom prst="rect">
            <a:avLst/>
          </a:prstGeom>
        </p:spPr>
        <p:txBody>
          <a:bodyPr wrap="none">
            <a:spAutoFit/>
          </a:bodyPr>
          <a:lstStyle/>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956F6"/>
                </a:solidFill>
                <a:effectLst/>
                <a:uLnTx/>
                <a:uFillTx/>
                <a:latin typeface="Tahoma" panose="020B0604030504040204" pitchFamily="34" charset="0"/>
                <a:ea typeface="Tahoma" panose="020B0604030504040204" pitchFamily="34" charset="0"/>
                <a:cs typeface="Tahoma" panose="020B0604030504040204" pitchFamily="34" charset="0"/>
              </a:rPr>
              <a:t>Contribution des clients et du personnel</a:t>
            </a:r>
          </a:p>
        </p:txBody>
      </p:sp>
      <p:pic>
        <p:nvPicPr>
          <p:cNvPr id="25" name="Picture 24"/>
          <p:cNvPicPr/>
          <p:nvPr/>
        </p:nvPicPr>
        <p:blipFill>
          <a:blip r:embed="rId2">
            <a:extLst>
              <a:ext uri="{28A0092B-C50C-407E-A947-70E740481C1C}">
                <a14:useLocalDpi xmlns:a14="http://schemas.microsoft.com/office/drawing/2010/main" val="0"/>
              </a:ext>
            </a:extLst>
          </a:blip>
          <a:stretch>
            <a:fillRect/>
          </a:stretch>
        </p:blipFill>
        <p:spPr>
          <a:xfrm>
            <a:off x="3276600" y="1066800"/>
            <a:ext cx="3085465" cy="2809240"/>
          </a:xfrm>
          <a:prstGeom prst="rect">
            <a:avLst/>
          </a:prstGeom>
        </p:spPr>
      </p:pic>
      <p:sp>
        <p:nvSpPr>
          <p:cNvPr id="27" name="Rectangle 26"/>
          <p:cNvSpPr/>
          <p:nvPr/>
        </p:nvSpPr>
        <p:spPr>
          <a:xfrm>
            <a:off x="533400" y="1688232"/>
            <a:ext cx="2717800" cy="1492716"/>
          </a:xfrm>
          <a:prstGeom prst="rect">
            <a:avLst/>
          </a:prstGeom>
        </p:spPr>
        <p:txBody>
          <a:bodyPr wrap="square">
            <a:spAutoFit/>
          </a:bodyPr>
          <a:lstStyle/>
          <a:p>
            <a:pPr marL="0" marR="0" lvl="0" indent="0" defTabSz="85962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Nous avons été très impressionnés par les dessins que notre cliente nous a fournis pour nos cartes de remerciement. Le talent remarquable de Cassidy transparaît dans ces dessins, et nous sommes très fiers de présenter ses œuvres.</a:t>
            </a:r>
          </a:p>
        </p:txBody>
      </p:sp>
      <p:sp>
        <p:nvSpPr>
          <p:cNvPr id="28" name="Rectangle 27"/>
          <p:cNvSpPr/>
          <p:nvPr/>
        </p:nvSpPr>
        <p:spPr>
          <a:xfrm>
            <a:off x="558800" y="1054100"/>
            <a:ext cx="1744388" cy="338554"/>
          </a:xfrm>
          <a:prstGeom prst="rect">
            <a:avLst/>
          </a:prstGeom>
        </p:spPr>
        <p:txBody>
          <a:bodyPr wrap="none">
            <a:spAutoFit/>
          </a:bodyPr>
          <a:lstStyle/>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Œuvre d'art du client </a:t>
            </a:r>
          </a:p>
        </p:txBody>
      </p:sp>
      <p:sp>
        <p:nvSpPr>
          <p:cNvPr id="29" name="Rectangle 28"/>
          <p:cNvSpPr/>
          <p:nvPr/>
        </p:nvSpPr>
        <p:spPr>
          <a:xfrm>
            <a:off x="678822" y="4048761"/>
            <a:ext cx="2472152" cy="338554"/>
          </a:xfrm>
          <a:prstGeom prst="rect">
            <a:avLst/>
          </a:prstGeom>
        </p:spPr>
        <p:txBody>
          <a:bodyPr wrap="none">
            <a:spAutoFit/>
          </a:bodyPr>
          <a:lstStyle/>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Témoignage d'un client </a:t>
            </a:r>
          </a:p>
        </p:txBody>
      </p:sp>
      <p:sp>
        <p:nvSpPr>
          <p:cNvPr id="30" name="Rectangle 29"/>
          <p:cNvSpPr/>
          <p:nvPr/>
        </p:nvSpPr>
        <p:spPr>
          <a:xfrm>
            <a:off x="484120" y="4473675"/>
            <a:ext cx="5998767" cy="4616648"/>
          </a:xfrm>
          <a:prstGeom prst="rect">
            <a:avLst/>
          </a:prstGeom>
          <a:solidFill>
            <a:srgbClr val="F0F2F7"/>
          </a:solidFill>
        </p:spPr>
        <p:txBody>
          <a:bodyPr wrap="square">
            <a:spAutoFit/>
          </a:bodyPr>
          <a:lstStyle/>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prstClr val="black"/>
                </a:solidFill>
                <a:effectLst/>
                <a:uLnTx/>
                <a:uFillTx/>
                <a:latin typeface="Calibri"/>
                <a:ea typeface="+mn-ea"/>
                <a:cs typeface="+mn-cs"/>
              </a:rPr>
              <a:t>      </a:t>
            </a:r>
          </a:p>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prstClr val="black"/>
                </a:solidFill>
                <a:effectLst/>
                <a:uLnTx/>
                <a:uFillTx/>
                <a:latin typeface="Calibri"/>
                <a:ea typeface="+mn-ea"/>
                <a:cs typeface="+mn-cs"/>
              </a:rPr>
              <a:t>             </a:t>
            </a:r>
          </a:p>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6956F6"/>
                </a:solidFill>
                <a:effectLst/>
                <a:uLnTx/>
                <a:uFillTx/>
                <a:latin typeface="Calibri"/>
                <a:ea typeface="+mn-ea"/>
                <a:cs typeface="+mn-cs"/>
              </a:rPr>
              <a:t>                 Mon expérience à la Maison Elizabeth a été extraordinaire. J'y suis allée alors que j'étais enceinte de quatre mois, et le personnel était très attentif et charmant. Ils m'ont accordé beaucoup d'attention et ont pris soin de moi et de ma grossesse. Avant de venir à la Maison Elizabeth, je n'avais nulle part où aller et je ne mangeais pas bien. Pendant mon séjour, ils m'ont aidée à résoudre mon problème d'alimentation, car j'avais développé un diabète à cause de mes mauvaises habitudes alimentaires. Le personnel m'a aidée à me nourrir et j'ai recommencé à manger sainement.</a:t>
            </a:r>
          </a:p>
          <a:p>
            <a:pPr marL="0" marR="0" lvl="0" indent="0" algn="just" defTabSz="859627" rtl="0" eaLnBrk="1" fontAlgn="auto" latinLnBrk="0" hangingPunct="1">
              <a:lnSpc>
                <a:spcPct val="100000"/>
              </a:lnSpc>
              <a:spcBef>
                <a:spcPts val="0"/>
              </a:spcBef>
              <a:spcAft>
                <a:spcPts val="0"/>
              </a:spcAft>
              <a:buClrTx/>
              <a:buSzTx/>
              <a:buFontTx/>
              <a:buNone/>
              <a:tabLst/>
              <a:defRPr/>
            </a:pPr>
            <a:endParaRPr kumimoji="0" lang="en-US" sz="1300" b="0" i="1" u="none" strike="noStrike" kern="1200" cap="none" spc="0" normalizeH="0" baseline="0" noProof="0" dirty="0">
              <a:ln>
                <a:noFill/>
              </a:ln>
              <a:solidFill>
                <a:srgbClr val="6956F6"/>
              </a:solidFill>
              <a:effectLst/>
              <a:uLnTx/>
              <a:uFillTx/>
              <a:latin typeface="Calibri"/>
              <a:ea typeface="+mn-ea"/>
              <a:cs typeface="+mn-cs"/>
            </a:endParaRPr>
          </a:p>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6956F6"/>
                </a:solidFill>
                <a:effectLst/>
                <a:uLnTx/>
                <a:uFillTx/>
                <a:latin typeface="Calibri"/>
                <a:ea typeface="+mn-ea"/>
                <a:cs typeface="+mn-cs"/>
              </a:rPr>
              <a:t>La Maison Elizabeth aide les mères à s'occuper de leurs bébés dans le respect de la personne, et vous apprendrez d'autres choses comme la gestion d'un budget, la location d'un appartement, et beaucoup d'autres programmes intéressants.  La Maison Elizabeth peut améliorer son couvre-feu, et lorsque les mères enceintes sont en manque, les laisser commander à l'extérieur même s'il est tard.</a:t>
            </a:r>
          </a:p>
          <a:p>
            <a:pPr marL="0" marR="0" lvl="0" indent="0" algn="just" defTabSz="859627" rtl="0" eaLnBrk="1" fontAlgn="auto" latinLnBrk="0" hangingPunct="1">
              <a:lnSpc>
                <a:spcPct val="100000"/>
              </a:lnSpc>
              <a:spcBef>
                <a:spcPts val="0"/>
              </a:spcBef>
              <a:spcAft>
                <a:spcPts val="0"/>
              </a:spcAft>
              <a:buClrTx/>
              <a:buSzTx/>
              <a:buFontTx/>
              <a:buNone/>
              <a:tabLst/>
              <a:defRPr/>
            </a:pPr>
            <a:endParaRPr kumimoji="0" lang="en-US" sz="1300" b="0" i="1" u="none" strike="noStrike" kern="1200" cap="none" spc="0" normalizeH="0" baseline="0" noProof="0" dirty="0">
              <a:ln>
                <a:noFill/>
              </a:ln>
              <a:solidFill>
                <a:srgbClr val="6956F6"/>
              </a:solidFill>
              <a:effectLst/>
              <a:uLnTx/>
              <a:uFillTx/>
              <a:latin typeface="Calibri"/>
              <a:ea typeface="+mn-ea"/>
              <a:cs typeface="+mn-cs"/>
            </a:endParaRPr>
          </a:p>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6956F6"/>
                </a:solidFill>
                <a:effectLst/>
                <a:uLnTx/>
                <a:uFillTx/>
                <a:latin typeface="Calibri"/>
                <a:ea typeface="+mn-ea"/>
                <a:cs typeface="+mn-cs"/>
              </a:rPr>
              <a:t>Si vous êtes choisie pour séjourner à la Maison Elizabeth, vous avez beaucoup de chance d'y être. Je recommanderais personnellement aux mamans d'y aller parce que c'est un endroit formidable qui offre beaucoup de services et qui leur apportera les connaissances qui les aideront à élever leurs enfants. Vous ne le regretterez pas </a:t>
            </a:r>
            <a:r>
              <a:rPr kumimoji="0" lang="en-US" sz="1300" b="0" i="0" u="none" strike="noStrike" kern="1200" cap="none" spc="0" normalizeH="0" baseline="0" noProof="0" dirty="0">
                <a:ln>
                  <a:noFill/>
                </a:ln>
                <a:solidFill>
                  <a:srgbClr val="6956F6"/>
                </a:solidFill>
                <a:effectLst/>
                <a:uLnTx/>
                <a:uFillTx/>
                <a:latin typeface="Calibri"/>
                <a:ea typeface="+mn-ea"/>
                <a:cs typeface="+mn-cs"/>
              </a:rPr>
              <a:t>!</a:t>
            </a:r>
          </a:p>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err="1">
                <a:ln>
                  <a:noFill/>
                </a:ln>
                <a:solidFill>
                  <a:srgbClr val="6956F6"/>
                </a:solidFill>
                <a:effectLst/>
                <a:uLnTx/>
                <a:uFillTx/>
                <a:latin typeface="Calibri"/>
                <a:ea typeface="+mn-ea"/>
                <a:cs typeface="+mn-cs"/>
              </a:rPr>
              <a:t>											- Gemina </a:t>
            </a:r>
            <a:r>
              <a:rPr kumimoji="0" lang="en-US" sz="1300" b="1" i="0" u="none" strike="noStrike" kern="1200" cap="none" spc="0" normalizeH="0" baseline="0" noProof="0" dirty="0">
                <a:ln>
                  <a:noFill/>
                </a:ln>
                <a:solidFill>
                  <a:srgbClr val="6956F6"/>
                </a:solidFill>
                <a:effectLst/>
                <a:uLnTx/>
                <a:uFillTx/>
                <a:latin typeface="Calibri"/>
                <a:ea typeface="+mn-ea"/>
                <a:cs typeface="+mn-cs"/>
              </a:rPr>
              <a:t>-</a:t>
            </a:r>
          </a:p>
        </p:txBody>
      </p:sp>
      <p:grpSp>
        <p:nvGrpSpPr>
          <p:cNvPr id="31" name="Group 5"/>
          <p:cNvGrpSpPr/>
          <p:nvPr/>
        </p:nvGrpSpPr>
        <p:grpSpPr>
          <a:xfrm>
            <a:off x="0" y="9220199"/>
            <a:ext cx="6858000" cy="469916"/>
            <a:chOff x="0" y="0"/>
            <a:chExt cx="3756906" cy="254273"/>
          </a:xfrm>
          <a:solidFill>
            <a:srgbClr val="68A4AC"/>
          </a:solidFill>
        </p:grpSpPr>
        <p:sp>
          <p:nvSpPr>
            <p:cNvPr id="32" name="Freeform 6"/>
            <p:cNvSpPr/>
            <p:nvPr/>
          </p:nvSpPr>
          <p:spPr>
            <a:xfrm>
              <a:off x="0" y="0"/>
              <a:ext cx="3756906" cy="254273"/>
            </a:xfrm>
            <a:custGeom>
              <a:avLst/>
              <a:gdLst/>
              <a:ahLst/>
              <a:cxnLst/>
              <a:rect l="l" t="t" r="r" b="b"/>
              <a:pathLst>
                <a:path w="3756906" h="254273">
                  <a:moveTo>
                    <a:pt x="0" y="0"/>
                  </a:moveTo>
                  <a:lnTo>
                    <a:pt x="3756906" y="0"/>
                  </a:lnTo>
                  <a:lnTo>
                    <a:pt x="3756906" y="254273"/>
                  </a:lnTo>
                  <a:lnTo>
                    <a:pt x="0" y="254273"/>
                  </a:lnTo>
                  <a:close/>
                </a:path>
              </a:pathLst>
            </a:custGeom>
            <a:grpFill/>
          </p:spPr>
          <p:txBody>
            <a:bodyPr/>
            <a:lstStyle/>
            <a:p>
              <a:endParaRPr lang="en-CA"/>
            </a:p>
          </p:txBody>
        </p:sp>
      </p:grpSp>
      <p:sp>
        <p:nvSpPr>
          <p:cNvPr id="33" name="AutoShape 2"/>
          <p:cNvSpPr/>
          <p:nvPr/>
        </p:nvSpPr>
        <p:spPr>
          <a:xfrm>
            <a:off x="704222" y="3962400"/>
            <a:ext cx="5144756" cy="0"/>
          </a:xfrm>
          <a:prstGeom prst="line">
            <a:avLst/>
          </a:prstGeom>
          <a:ln>
            <a:headEnd type="none" w="sm" len="sm"/>
            <a:tailEnd type="none" w="sm" len="sm"/>
          </a:ln>
        </p:spPr>
        <p:style>
          <a:lnRef idx="2">
            <a:schemeClr val="accent5"/>
          </a:lnRef>
          <a:fillRef idx="0">
            <a:schemeClr val="accent5"/>
          </a:fillRef>
          <a:effectRef idx="1">
            <a:schemeClr val="accent5"/>
          </a:effectRef>
          <a:fontRef idx="minor">
            <a:schemeClr val="tx1"/>
          </a:fontRef>
        </p:style>
        <p:txBody>
          <a:bodyPr/>
          <a:lstStyle/>
          <a:p>
            <a:endParaRPr lang="en-CA"/>
          </a:p>
        </p:txBody>
      </p:sp>
      <p:pic>
        <p:nvPicPr>
          <p:cNvPr id="38" name="Picture 37"/>
          <p:cNvPicPr>
            <a:picLocks noChangeAspect="1"/>
          </p:cNvPicPr>
          <p:nvPr/>
        </p:nvPicPr>
        <p:blipFill>
          <a:blip r:embed="rId3"/>
          <a:stretch>
            <a:fillRect/>
          </a:stretch>
        </p:blipFill>
        <p:spPr>
          <a:xfrm rot="10800000">
            <a:off x="558799" y="4567140"/>
            <a:ext cx="602087" cy="602087"/>
          </a:xfrm>
          <a:prstGeom prst="rect">
            <a:avLst/>
          </a:prstGeom>
          <a:effectLst>
            <a:outerShdw blurRad="50800" dist="38100" dir="2700000" algn="tl" rotWithShape="0">
              <a:prstClr val="black">
                <a:alpha val="40000"/>
              </a:prstClr>
            </a:outerShdw>
          </a:effectLst>
        </p:spPr>
      </p:pic>
      <p:pic>
        <p:nvPicPr>
          <p:cNvPr id="39" name="Picture 38"/>
          <p:cNvPicPr>
            <a:picLocks noChangeAspect="1"/>
          </p:cNvPicPr>
          <p:nvPr/>
        </p:nvPicPr>
        <p:blipFill>
          <a:blip r:embed="rId3"/>
          <a:stretch>
            <a:fillRect/>
          </a:stretch>
        </p:blipFill>
        <p:spPr>
          <a:xfrm rot="21435377">
            <a:off x="5992957" y="8240784"/>
            <a:ext cx="478746" cy="478746"/>
          </a:xfrm>
          <a:prstGeom prst="rect">
            <a:avLst/>
          </a:prstGeom>
          <a:effectLst>
            <a:outerShdw blurRad="50800" dist="38100" dir="2700000" algn="tl" rotWithShape="0">
              <a:prstClr val="black">
                <a:alpha val="40000"/>
              </a:prstClr>
            </a:outerShdw>
          </a:effectLst>
        </p:spPr>
      </p:pic>
      <p:sp>
        <p:nvSpPr>
          <p:cNvPr id="4" name="Slide Number Placeholder 3"/>
          <p:cNvSpPr>
            <a:spLocks noGrp="1"/>
          </p:cNvSpPr>
          <p:nvPr>
            <p:ph type="sldNum" sz="quarter" idx="12"/>
          </p:nvPr>
        </p:nvSpPr>
        <p:spPr>
          <a:xfrm>
            <a:off x="4819332" y="9275361"/>
            <a:ext cx="1882588" cy="359593"/>
          </a:xfrm>
        </p:spPr>
        <p:txBody>
          <a:bodyPr/>
          <a:lstStyle/>
          <a:p>
            <a:pPr marL="0" marR="0" lvl="0" indent="0" algn="r" defTabSz="8596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50</a:t>
            </a:r>
          </a:p>
        </p:txBody>
      </p:sp>
    </p:spTree>
    <p:extLst>
      <p:ext uri="{BB962C8B-B14F-4D97-AF65-F5344CB8AC3E}">
        <p14:creationId xmlns:p14="http://schemas.microsoft.com/office/powerpoint/2010/main" val="36344712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91226" y="635913"/>
            <a:ext cx="2936134" cy="861774"/>
          </a:xfrm>
          <a:prstGeom prst="rect">
            <a:avLst/>
          </a:prstGeom>
        </p:spPr>
        <p:txBody>
          <a:bodyPr wrap="square">
            <a:spAutoFit/>
          </a:bodyPr>
          <a:lstStyle/>
          <a:p>
            <a:pPr marL="0" marR="0" lvl="0" indent="0" algn="ctr" defTabSz="85962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956F6"/>
                </a:solidFill>
                <a:effectLst/>
                <a:uLnTx/>
                <a:uFillTx/>
                <a:latin typeface="Tahoma" panose="020B0604030504040204" pitchFamily="34" charset="0"/>
                <a:ea typeface="Tahoma" panose="020B0604030504040204" pitchFamily="34" charset="0"/>
                <a:cs typeface="Tahoma" panose="020B0604030504040204" pitchFamily="34" charset="0"/>
              </a:rPr>
              <a:t>Réflexion d'un membre du personnel après 29 ans de service à la Maison Elizabeth</a:t>
            </a:r>
          </a:p>
        </p:txBody>
      </p:sp>
      <p:sp>
        <p:nvSpPr>
          <p:cNvPr id="3" name="Rectangle 2"/>
          <p:cNvSpPr/>
          <p:nvPr/>
        </p:nvSpPr>
        <p:spPr>
          <a:xfrm>
            <a:off x="3929281" y="2159000"/>
            <a:ext cx="2601994" cy="369332"/>
          </a:xfrm>
          <a:prstGeom prst="rect">
            <a:avLst/>
          </a:prstGeom>
        </p:spPr>
        <p:txBody>
          <a:bodyPr wrap="none">
            <a:spAutoFit/>
          </a:bodyPr>
          <a:lstStyle/>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Disperser les graines</a:t>
            </a:r>
          </a:p>
        </p:txBody>
      </p:sp>
      <p:sp>
        <p:nvSpPr>
          <p:cNvPr id="11" name="Rectangle 10"/>
          <p:cNvSpPr/>
          <p:nvPr/>
        </p:nvSpPr>
        <p:spPr>
          <a:xfrm>
            <a:off x="0" y="0"/>
            <a:ext cx="3048000" cy="2133600"/>
          </a:xfrm>
          <a:prstGeom prst="rect">
            <a:avLst/>
          </a:prstGeom>
          <a:solidFill>
            <a:srgbClr val="68A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9627" rtl="0" eaLnBrk="1" fontAlgn="auto" latinLnBrk="0" hangingPunct="1">
              <a:lnSpc>
                <a:spcPct val="100000"/>
              </a:lnSpc>
              <a:spcBef>
                <a:spcPts val="0"/>
              </a:spcBef>
              <a:spcAft>
                <a:spcPts val="0"/>
              </a:spcAft>
              <a:buClrTx/>
              <a:buSzTx/>
              <a:buFontTx/>
              <a:buNone/>
              <a:tabLst/>
              <a:defRPr/>
            </a:pPr>
            <a:endParaRPr kumimoji="0" lang="en-US" sz="1692"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11" descr="Sowing Into Your Wife | The Generous Husban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452824"/>
            <a:ext cx="3357826" cy="2545843"/>
          </a:xfrm>
          <a:prstGeom prst="rect">
            <a:avLst/>
          </a:prstGeom>
          <a:ln>
            <a:noFill/>
          </a:ln>
          <a:effectLst>
            <a:outerShdw blurRad="50800" dist="38100" dir="16200000" rotWithShape="0">
              <a:prstClr val="black">
                <a:alpha val="40000"/>
              </a:prstClr>
            </a:outerShdw>
          </a:effectLst>
        </p:spPr>
      </p:pic>
      <p:sp>
        <p:nvSpPr>
          <p:cNvPr id="13" name="Rectangle 12"/>
          <p:cNvSpPr/>
          <p:nvPr/>
        </p:nvSpPr>
        <p:spPr>
          <a:xfrm>
            <a:off x="3619499" y="3237638"/>
            <a:ext cx="2989799" cy="6294031"/>
          </a:xfrm>
          <a:prstGeom prst="rect">
            <a:avLst/>
          </a:prstGeom>
          <a:solidFill>
            <a:srgbClr val="F0F2F7"/>
          </a:solidFill>
        </p:spPr>
        <p:txBody>
          <a:bodyPr wrap="square">
            <a:spAutoFit/>
          </a:bodyPr>
          <a:lstStyle/>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6956F6"/>
                </a:solidFill>
                <a:effectLst/>
                <a:uLnTx/>
                <a:uFillTx/>
                <a:latin typeface="Calibri"/>
                <a:ea typeface="+mn-ea"/>
                <a:cs typeface="+mn-cs"/>
              </a:rPr>
              <a:t>Et pour avoir donné la priorité aux besoins de son enfant plutôt qu'à ses </a:t>
            </a:r>
            <a:r>
              <a:rPr kumimoji="0" lang="en-US" sz="1300" b="0" i="1" u="none" strike="noStrike" kern="1200" cap="none" spc="0" normalizeH="0" baseline="0" noProof="0" dirty="0" err="1">
                <a:ln>
                  <a:noFill/>
                </a:ln>
                <a:solidFill>
                  <a:srgbClr val="6956F6"/>
                </a:solidFill>
                <a:effectLst/>
                <a:uLnTx/>
                <a:uFillTx/>
                <a:latin typeface="Calibri"/>
                <a:ea typeface="+mn-ea"/>
                <a:cs typeface="+mn-cs"/>
              </a:rPr>
              <a:t>propres</a:t>
            </a:r>
            <a:r>
              <a:rPr kumimoji="0" lang="en-US" sz="1300" b="0" i="1" u="none" strike="noStrike" kern="1200" cap="none" spc="0" normalizeH="0" baseline="0" noProof="0" dirty="0">
                <a:ln>
                  <a:noFill/>
                </a:ln>
                <a:solidFill>
                  <a:srgbClr val="6956F6"/>
                </a:solidFill>
                <a:effectLst/>
                <a:uLnTx/>
                <a:uFillTx/>
                <a:latin typeface="Calibri"/>
                <a:ea typeface="+mn-ea"/>
                <a:cs typeface="+mn-cs"/>
              </a:rPr>
              <a:t> </a:t>
            </a:r>
            <a:r>
              <a:rPr kumimoji="0" lang="en-US" sz="1300" b="0" i="1" u="none" strike="noStrike" kern="1200" cap="none" spc="0" normalizeH="0" baseline="0" noProof="0" dirty="0" err="1">
                <a:ln>
                  <a:noFill/>
                </a:ln>
                <a:solidFill>
                  <a:srgbClr val="6956F6"/>
                </a:solidFill>
                <a:effectLst/>
                <a:uLnTx/>
                <a:uFillTx/>
                <a:latin typeface="Calibri"/>
                <a:ea typeface="+mn-ea"/>
                <a:cs typeface="+mn-cs"/>
              </a:rPr>
              <a:t>besoins</a:t>
            </a:r>
            <a:r>
              <a:rPr lang="en-US" sz="1300" i="1" dirty="0">
                <a:solidFill>
                  <a:srgbClr val="6956F6"/>
                </a:solidFill>
                <a:latin typeface="Calibri"/>
              </a:rPr>
              <a:t>, </a:t>
            </a:r>
            <a:r>
              <a:rPr kumimoji="0" lang="en-US" sz="1300" b="0" i="1" u="none" strike="noStrike" kern="1200" cap="none" spc="0" normalizeH="0" baseline="0" noProof="0" dirty="0" err="1">
                <a:ln>
                  <a:noFill/>
                </a:ln>
                <a:solidFill>
                  <a:srgbClr val="6956F6"/>
                </a:solidFill>
                <a:effectLst/>
                <a:uLnTx/>
                <a:uFillTx/>
                <a:latin typeface="Calibri"/>
                <a:ea typeface="+mn-ea"/>
                <a:cs typeface="+mn-cs"/>
              </a:rPr>
              <a:t>ce</a:t>
            </a:r>
            <a:r>
              <a:rPr kumimoji="0" lang="en-US" sz="1300" b="0" i="1" u="none" strike="noStrike" kern="1200" cap="none" spc="0" normalizeH="0" baseline="0" noProof="0" dirty="0">
                <a:ln>
                  <a:noFill/>
                </a:ln>
                <a:solidFill>
                  <a:srgbClr val="6956F6"/>
                </a:solidFill>
                <a:effectLst/>
                <a:uLnTx/>
                <a:uFillTx/>
                <a:latin typeface="Calibri"/>
                <a:ea typeface="+mn-ea"/>
                <a:cs typeface="+mn-cs"/>
              </a:rPr>
              <a:t> qui est très gratifiant pour moi.</a:t>
            </a:r>
          </a:p>
          <a:p>
            <a:pPr marL="0" marR="0" lvl="0" indent="0" algn="just" defTabSz="859627" rtl="0" eaLnBrk="1" fontAlgn="auto" latinLnBrk="0" hangingPunct="1">
              <a:lnSpc>
                <a:spcPct val="100000"/>
              </a:lnSpc>
              <a:spcBef>
                <a:spcPts val="0"/>
              </a:spcBef>
              <a:spcAft>
                <a:spcPts val="0"/>
              </a:spcAft>
              <a:buClrTx/>
              <a:buSzTx/>
              <a:buFontTx/>
              <a:buNone/>
              <a:tabLst/>
              <a:defRPr/>
            </a:pPr>
            <a:endParaRPr kumimoji="0" lang="en-US" sz="1300" b="0" i="1" u="none" strike="noStrike" kern="1200" cap="none" spc="0" normalizeH="0" baseline="0" noProof="0" dirty="0">
              <a:ln>
                <a:noFill/>
              </a:ln>
              <a:solidFill>
                <a:srgbClr val="6956F6"/>
              </a:solidFill>
              <a:effectLst/>
              <a:uLnTx/>
              <a:uFillTx/>
              <a:latin typeface="Calibri"/>
              <a:ea typeface="+mn-ea"/>
              <a:cs typeface="+mn-cs"/>
            </a:endParaRPr>
          </a:p>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6956F6"/>
                </a:solidFill>
                <a:effectLst/>
                <a:uLnTx/>
                <a:uFillTx/>
                <a:latin typeface="Calibri"/>
                <a:ea typeface="+mn-ea"/>
                <a:cs typeface="+mn-cs"/>
              </a:rPr>
              <a:t>Je me souviens également avoir aidé une mère à rédiger sa lettre d'intention pour aller au Dawson College.  Lorsqu'elle a reçu une réponse, elle est entrée en larmes dans le bureau, car elle avait été acceptée.  J'étais très fière d'elle.</a:t>
            </a:r>
          </a:p>
          <a:p>
            <a:pPr marL="0" marR="0" lvl="0" indent="0" algn="just" defTabSz="859627" rtl="0" eaLnBrk="1" fontAlgn="auto" latinLnBrk="0" hangingPunct="1">
              <a:lnSpc>
                <a:spcPct val="100000"/>
              </a:lnSpc>
              <a:spcBef>
                <a:spcPts val="0"/>
              </a:spcBef>
              <a:spcAft>
                <a:spcPts val="0"/>
              </a:spcAft>
              <a:buClrTx/>
              <a:buSzTx/>
              <a:buFontTx/>
              <a:buNone/>
              <a:tabLst/>
              <a:defRPr/>
            </a:pPr>
            <a:endParaRPr kumimoji="0" lang="en-US" sz="1300" b="0" i="1" u="none" strike="noStrike" kern="1200" cap="none" spc="0" normalizeH="0" baseline="0" noProof="0" dirty="0">
              <a:ln>
                <a:noFill/>
              </a:ln>
              <a:solidFill>
                <a:srgbClr val="6956F6"/>
              </a:solidFill>
              <a:effectLst/>
              <a:uLnTx/>
              <a:uFillTx/>
              <a:latin typeface="Calibri"/>
              <a:ea typeface="+mn-ea"/>
              <a:cs typeface="+mn-cs"/>
            </a:endParaRPr>
          </a:p>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6956F6"/>
                </a:solidFill>
                <a:effectLst/>
                <a:uLnTx/>
                <a:uFillTx/>
                <a:latin typeface="Calibri"/>
                <a:ea typeface="+mn-ea"/>
                <a:cs typeface="+mn-cs"/>
              </a:rPr>
              <a:t>D'un autre côté, certains parents ne sont pas en mesure d'assumer leurs responsabilités parentales et sont renvoyés sans leurs enfants.  Je trouve que c'est la partie la plus difficile de mon travail.  Je ne peux m'empêcher </a:t>
            </a:r>
            <a:r>
              <a:rPr kumimoji="0" lang="en-US" sz="1300" b="0" i="1" u="none" strike="noStrike" kern="1200" cap="none" spc="0" normalizeH="0" baseline="0" noProof="0" dirty="0" err="1">
                <a:ln>
                  <a:noFill/>
                </a:ln>
                <a:solidFill>
                  <a:srgbClr val="6956F6"/>
                </a:solidFill>
                <a:effectLst/>
                <a:uLnTx/>
                <a:uFillTx/>
                <a:latin typeface="Calibri"/>
                <a:ea typeface="+mn-ea"/>
                <a:cs typeface="+mn-cs"/>
              </a:rPr>
              <a:t>de </a:t>
            </a:r>
            <a:r>
              <a:rPr kumimoji="0" lang="en-US" sz="1300" b="0" i="1" u="none" strike="noStrike" kern="1200" cap="none" spc="0" normalizeH="0" baseline="0" noProof="0" dirty="0">
                <a:ln>
                  <a:noFill/>
                </a:ln>
                <a:solidFill>
                  <a:srgbClr val="6956F6"/>
                </a:solidFill>
                <a:effectLst/>
                <a:uLnTx/>
                <a:uFillTx/>
                <a:latin typeface="Calibri"/>
                <a:ea typeface="+mn-ea"/>
                <a:cs typeface="+mn-cs"/>
              </a:rPr>
              <a:t>réfléchir à mon comportement et de me demander si j'ai fait tout ce que j'aurais pu faire.  </a:t>
            </a:r>
          </a:p>
          <a:p>
            <a:pPr marL="0" marR="0" lvl="0" indent="0" algn="just" defTabSz="859627" rtl="0" eaLnBrk="1" fontAlgn="auto" latinLnBrk="0" hangingPunct="1">
              <a:lnSpc>
                <a:spcPct val="100000"/>
              </a:lnSpc>
              <a:spcBef>
                <a:spcPts val="0"/>
              </a:spcBef>
              <a:spcAft>
                <a:spcPts val="0"/>
              </a:spcAft>
              <a:buClrTx/>
              <a:buSzTx/>
              <a:buFontTx/>
              <a:buNone/>
              <a:tabLst/>
              <a:defRPr/>
            </a:pPr>
            <a:endParaRPr kumimoji="0" lang="en-US" sz="1300" b="0" i="1" u="none" strike="noStrike" kern="1200" cap="none" spc="0" normalizeH="0" baseline="0" noProof="0" dirty="0">
              <a:ln>
                <a:noFill/>
              </a:ln>
              <a:solidFill>
                <a:srgbClr val="6956F6"/>
              </a:solidFill>
              <a:effectLst/>
              <a:uLnTx/>
              <a:uFillTx/>
              <a:latin typeface="Calibri"/>
              <a:ea typeface="+mn-ea"/>
              <a:cs typeface="+mn-cs"/>
            </a:endParaRPr>
          </a:p>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6956F6"/>
                </a:solidFill>
                <a:effectLst/>
                <a:uLnTx/>
                <a:uFillTx/>
                <a:latin typeface="Calibri"/>
                <a:ea typeface="+mn-ea"/>
                <a:cs typeface="+mn-cs"/>
              </a:rPr>
              <a:t>Cependant, au fil des ans, j'ai </a:t>
            </a:r>
            <a:r>
              <a:rPr kumimoji="0" lang="en-US" sz="1300" b="0" i="1" u="none" strike="noStrike" kern="1200" cap="none" spc="0" normalizeH="0" baseline="0" noProof="0" dirty="0" err="1">
                <a:ln>
                  <a:noFill/>
                </a:ln>
                <a:solidFill>
                  <a:srgbClr val="6956F6"/>
                </a:solidFill>
                <a:effectLst/>
                <a:uLnTx/>
                <a:uFillTx/>
                <a:latin typeface="Calibri"/>
                <a:ea typeface="+mn-ea"/>
                <a:cs typeface="+mn-cs"/>
              </a:rPr>
              <a:t>pu</a:t>
            </a:r>
            <a:r>
              <a:rPr kumimoji="0" lang="en-US" sz="1300" b="0" i="1" u="none" strike="noStrike" kern="1200" cap="none" spc="0" normalizeH="0" baseline="0" noProof="0" dirty="0">
                <a:ln>
                  <a:noFill/>
                </a:ln>
                <a:solidFill>
                  <a:srgbClr val="6956F6"/>
                </a:solidFill>
                <a:effectLst/>
                <a:uLnTx/>
                <a:uFillTx/>
                <a:latin typeface="Calibri"/>
                <a:ea typeface="+mn-ea"/>
                <a:cs typeface="+mn-cs"/>
              </a:rPr>
              <a:t> </a:t>
            </a:r>
            <a:r>
              <a:rPr kumimoji="0" lang="en-US" sz="1300" b="0" i="1" u="none" strike="noStrike" kern="1200" cap="none" spc="0" normalizeH="0" baseline="0" noProof="0" dirty="0" err="1">
                <a:ln>
                  <a:noFill/>
                </a:ln>
                <a:solidFill>
                  <a:srgbClr val="6956F6"/>
                </a:solidFill>
                <a:effectLst/>
                <a:uLnTx/>
                <a:uFillTx/>
                <a:latin typeface="Calibri"/>
                <a:ea typeface="+mn-ea"/>
                <a:cs typeface="+mn-cs"/>
              </a:rPr>
              <a:t>constater</a:t>
            </a:r>
            <a:r>
              <a:rPr lang="en-US" sz="1300" i="1" dirty="0">
                <a:solidFill>
                  <a:srgbClr val="6956F6"/>
                </a:solidFill>
                <a:latin typeface="Calibri"/>
              </a:rPr>
              <a:t> </a:t>
            </a:r>
            <a:r>
              <a:rPr kumimoji="0" lang="en-US" sz="1300" b="0" i="1" u="none" strike="noStrike" kern="1200" cap="none" spc="0" normalizeH="0" baseline="0" noProof="0" dirty="0">
                <a:ln>
                  <a:noFill/>
                </a:ln>
                <a:solidFill>
                  <a:srgbClr val="6956F6"/>
                </a:solidFill>
                <a:effectLst/>
                <a:uLnTx/>
                <a:uFillTx/>
                <a:latin typeface="Calibri"/>
                <a:ea typeface="+mn-ea"/>
                <a:cs typeface="+mn-cs"/>
              </a:rPr>
              <a:t>à quel point mon travail à E.H. transforme des vies.  En semant quelques graines, le temps de renouveau de notre individu commence.</a:t>
            </a:r>
          </a:p>
          <a:p>
            <a:pPr marL="0" marR="0" lvl="0" indent="0" algn="r" defTabSz="859627"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6956F6"/>
              </a:solidFill>
              <a:effectLst/>
              <a:uLnTx/>
              <a:uFillTx/>
              <a:latin typeface="Calibri"/>
              <a:ea typeface="+mn-ea"/>
              <a:cs typeface="+mn-cs"/>
            </a:endParaRPr>
          </a:p>
          <a:p>
            <a:pPr marL="0" marR="0" lvl="0" indent="0" algn="r" defTabSz="859627"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6956F6"/>
                </a:solidFill>
                <a:effectLst/>
                <a:uLnTx/>
                <a:uFillTx/>
                <a:latin typeface="Calibri"/>
                <a:ea typeface="+mn-ea"/>
                <a:cs typeface="+mn-cs"/>
              </a:rPr>
              <a:t>                                                                          - SPIKE COLES -</a:t>
            </a:r>
          </a:p>
        </p:txBody>
      </p:sp>
      <p:pic>
        <p:nvPicPr>
          <p:cNvPr id="9" name="Picture 8"/>
          <p:cNvPicPr>
            <a:picLocks noChangeAspect="1"/>
          </p:cNvPicPr>
          <p:nvPr/>
        </p:nvPicPr>
        <p:blipFill>
          <a:blip r:embed="rId3"/>
          <a:stretch>
            <a:fillRect/>
          </a:stretch>
        </p:blipFill>
        <p:spPr>
          <a:xfrm>
            <a:off x="5638800" y="8407305"/>
            <a:ext cx="457200" cy="457200"/>
          </a:xfrm>
          <a:prstGeom prst="rect">
            <a:avLst/>
          </a:prstGeom>
          <a:effectLst>
            <a:outerShdw blurRad="50800" dist="38100" dir="2700000" algn="tl" rotWithShape="0">
              <a:prstClr val="black">
                <a:alpha val="40000"/>
              </a:prstClr>
            </a:outerShdw>
          </a:effectLst>
        </p:spPr>
      </p:pic>
      <p:sp>
        <p:nvSpPr>
          <p:cNvPr id="5" name="Rectangle 4"/>
          <p:cNvSpPr/>
          <p:nvPr/>
        </p:nvSpPr>
        <p:spPr>
          <a:xfrm>
            <a:off x="458873" y="3237638"/>
            <a:ext cx="3056488" cy="6294031"/>
          </a:xfrm>
          <a:prstGeom prst="rect">
            <a:avLst/>
          </a:prstGeom>
          <a:solidFill>
            <a:srgbClr val="F0F2F7"/>
          </a:solidFill>
        </p:spPr>
        <p:txBody>
          <a:bodyPr wrap="square">
            <a:spAutoFit/>
          </a:bodyPr>
          <a:lstStyle/>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6956F6"/>
                </a:solidFill>
                <a:effectLst/>
                <a:uLnTx/>
                <a:uFillTx/>
                <a:latin typeface="Calibri"/>
                <a:ea typeface="+mn-ea"/>
                <a:cs typeface="+mn-cs"/>
              </a:rPr>
              <a:t>Je crois me souvenir que j'ai commencé à travailler à la Maison Elizabeth en février 1994.   </a:t>
            </a:r>
          </a:p>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6956F6"/>
                </a:solidFill>
                <a:effectLst/>
                <a:uLnTx/>
                <a:uFillTx/>
                <a:latin typeface="Calibri"/>
                <a:ea typeface="+mn-ea"/>
                <a:cs typeface="+mn-cs"/>
              </a:rPr>
              <a:t>J'aime travailler chez E.H. car il n'y a pas de jours identiques.  J'aime mon travail car il me met constamment au défi.  Même si le travail n'est pas facile, je pense qu'il est vital car je sais que beaucoup de nos mères ont le potentiel de mener une vie pleine et heureuse. </a:t>
            </a:r>
          </a:p>
          <a:p>
            <a:pPr marL="0" marR="0" lvl="0" indent="0" algn="just" defTabSz="859627" rtl="0" eaLnBrk="1" fontAlgn="auto" latinLnBrk="0" hangingPunct="1">
              <a:lnSpc>
                <a:spcPct val="100000"/>
              </a:lnSpc>
              <a:spcBef>
                <a:spcPts val="0"/>
              </a:spcBef>
              <a:spcAft>
                <a:spcPts val="0"/>
              </a:spcAft>
              <a:buClrTx/>
              <a:buSzTx/>
              <a:buFontTx/>
              <a:buNone/>
              <a:tabLst/>
              <a:defRPr/>
            </a:pPr>
            <a:endParaRPr kumimoji="0" lang="en-US" sz="1300" b="0" i="1" u="none" strike="noStrike" kern="1200" cap="none" spc="0" normalizeH="0" baseline="0" noProof="0" dirty="0">
              <a:ln>
                <a:noFill/>
              </a:ln>
              <a:solidFill>
                <a:srgbClr val="6956F6"/>
              </a:solidFill>
              <a:effectLst/>
              <a:uLnTx/>
              <a:uFillTx/>
              <a:latin typeface="Calibri"/>
              <a:ea typeface="+mn-ea"/>
              <a:cs typeface="+mn-cs"/>
            </a:endParaRPr>
          </a:p>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6956F6"/>
                </a:solidFill>
                <a:effectLst/>
                <a:uLnTx/>
                <a:uFillTx/>
                <a:latin typeface="Calibri"/>
                <a:ea typeface="+mn-ea"/>
                <a:cs typeface="+mn-cs"/>
              </a:rPr>
              <a:t>J'ai le sentiment d'être là pour aider les individus à retrouver un sentiment d'identité et d'appartenance.  Il s'agit également de faire savoir aux gens que je les soutiendrai dans les petites et les grandes victoires.  Je serai là à chaque étape du parcours.  Je suis fière de dire à nos clients qu'E.H. est un "havre de paix" pour ceux qui se sentent perdus.  C'est un lieu de "restauration".  Je pense que la plupart du temps, nos mères ont le potentiel pour devenir parents.</a:t>
            </a:r>
          </a:p>
          <a:p>
            <a:pPr marL="0" marR="0" lvl="0" indent="0" algn="just" defTabSz="859627" rtl="0" eaLnBrk="1" fontAlgn="auto" latinLnBrk="0" hangingPunct="1">
              <a:lnSpc>
                <a:spcPct val="100000"/>
              </a:lnSpc>
              <a:spcBef>
                <a:spcPts val="0"/>
              </a:spcBef>
              <a:spcAft>
                <a:spcPts val="0"/>
              </a:spcAft>
              <a:buClrTx/>
              <a:buSzTx/>
              <a:buFontTx/>
              <a:buNone/>
              <a:tabLst/>
              <a:defRPr/>
            </a:pPr>
            <a:endParaRPr kumimoji="0" lang="en-US" sz="1300" b="0" i="1" u="none" strike="noStrike" kern="1200" cap="none" spc="0" normalizeH="0" baseline="0" noProof="0" dirty="0">
              <a:ln>
                <a:noFill/>
              </a:ln>
              <a:solidFill>
                <a:srgbClr val="6956F6"/>
              </a:solidFill>
              <a:effectLst/>
              <a:uLnTx/>
              <a:uFillTx/>
              <a:latin typeface="Calibri"/>
              <a:ea typeface="+mn-ea"/>
              <a:cs typeface="+mn-cs"/>
            </a:endParaRPr>
          </a:p>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6956F6"/>
                </a:solidFill>
                <a:effectLst/>
                <a:uLnTx/>
                <a:uFillTx/>
                <a:latin typeface="Calibri"/>
                <a:ea typeface="+mn-ea"/>
                <a:cs typeface="+mn-cs"/>
              </a:rPr>
              <a:t>Il y a peu de récompenses tangibles à travailler chez E.H. Cependant, lorsqu'une mère vient me voir pour me dire qu'elle ne peut pas être parent en ce moment, je la félicite d'être si courageuse et de pouvoir l'admettre.</a:t>
            </a:r>
          </a:p>
        </p:txBody>
      </p:sp>
      <p:pic>
        <p:nvPicPr>
          <p:cNvPr id="4" name="Picture 3"/>
          <p:cNvPicPr>
            <a:picLocks noChangeAspect="1"/>
          </p:cNvPicPr>
          <p:nvPr/>
        </p:nvPicPr>
        <p:blipFill>
          <a:blip r:embed="rId3"/>
          <a:stretch>
            <a:fillRect/>
          </a:stretch>
        </p:blipFill>
        <p:spPr>
          <a:xfrm rot="10800000">
            <a:off x="142399" y="2993290"/>
            <a:ext cx="429101" cy="441467"/>
          </a:xfrm>
          <a:prstGeom prst="rect">
            <a:avLst/>
          </a:prstGeom>
          <a:effectLst>
            <a:outerShdw blurRad="50800" dist="38100" dir="2700000" algn="tl" rotWithShape="0">
              <a:prstClr val="black">
                <a:alpha val="40000"/>
              </a:prstClr>
            </a:outerShdw>
          </a:effectLst>
        </p:spPr>
      </p:pic>
      <p:sp>
        <p:nvSpPr>
          <p:cNvPr id="8" name="Slide Number Placeholder 7"/>
          <p:cNvSpPr>
            <a:spLocks noGrp="1"/>
          </p:cNvSpPr>
          <p:nvPr>
            <p:ph type="sldNum" sz="quarter" idx="12"/>
          </p:nvPr>
        </p:nvSpPr>
        <p:spPr>
          <a:xfrm>
            <a:off x="4764810" y="9505880"/>
            <a:ext cx="1882588" cy="359593"/>
          </a:xfrm>
        </p:spPr>
        <p:txBody>
          <a:bodyPr/>
          <a:lstStyle/>
          <a:p>
            <a:pPr marL="0" marR="0" lvl="0" indent="0" algn="r" defTabSz="8596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51</a:t>
            </a:r>
          </a:p>
        </p:txBody>
      </p:sp>
    </p:spTree>
    <p:extLst>
      <p:ext uri="{BB962C8B-B14F-4D97-AF65-F5344CB8AC3E}">
        <p14:creationId xmlns:p14="http://schemas.microsoft.com/office/powerpoint/2010/main" val="9077670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50086" y="353224"/>
            <a:ext cx="4391808" cy="584775"/>
          </a:xfrm>
          <a:prstGeom prst="rect">
            <a:avLst/>
          </a:prstGeom>
        </p:spPr>
        <p:txBody>
          <a:bodyPr wrap="square">
            <a:spAutoFit/>
          </a:bodyPr>
          <a:lstStyle/>
          <a:p>
            <a:pPr marL="0" marR="0" lvl="0" indent="0" algn="ctr" defTabSz="85962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Mon expérience à la Maison Elizabeth depuis près de 34 ans</a:t>
            </a:r>
          </a:p>
        </p:txBody>
      </p:sp>
      <p:sp>
        <p:nvSpPr>
          <p:cNvPr id="11" name="Rectangle 10"/>
          <p:cNvSpPr/>
          <p:nvPr/>
        </p:nvSpPr>
        <p:spPr>
          <a:xfrm>
            <a:off x="-38100" y="6978342"/>
            <a:ext cx="2933700" cy="2927658"/>
          </a:xfrm>
          <a:prstGeom prst="rect">
            <a:avLst/>
          </a:prstGeom>
          <a:solidFill>
            <a:srgbClr val="68A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9627" rtl="0" eaLnBrk="1" fontAlgn="auto" latinLnBrk="0" hangingPunct="1">
              <a:lnSpc>
                <a:spcPct val="100000"/>
              </a:lnSpc>
              <a:spcBef>
                <a:spcPts val="0"/>
              </a:spcBef>
              <a:spcAft>
                <a:spcPts val="0"/>
              </a:spcAft>
              <a:buClrTx/>
              <a:buSzTx/>
              <a:buFontTx/>
              <a:buNone/>
              <a:tabLst/>
              <a:defRPr/>
            </a:pPr>
            <a:endParaRPr kumimoji="0" lang="en-US" sz="1692"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562921" y="1106078"/>
            <a:ext cx="2949020" cy="5493812"/>
          </a:xfrm>
          <a:prstGeom prst="rect">
            <a:avLst/>
          </a:prstGeom>
          <a:solidFill>
            <a:srgbClr val="F0F2F7"/>
          </a:solidFill>
        </p:spPr>
        <p:txBody>
          <a:bodyPr wrap="square">
            <a:spAutoFit/>
          </a:bodyPr>
          <a:lstStyle/>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6956F6"/>
                </a:solidFill>
                <a:effectLst/>
                <a:uLnTx/>
                <a:uFillTx/>
                <a:latin typeface="Calibri"/>
                <a:ea typeface="+mn-ea"/>
                <a:cs typeface="+mn-cs"/>
              </a:rPr>
              <a:t>         Il y a plus de trente ans, j'ai posé ma candidature au poste de </a:t>
            </a:r>
            <a:r>
              <a:rPr kumimoji="0" lang="en-US" sz="1300" b="0" i="1" u="none" strike="noStrike" kern="1200" cap="none" spc="0" normalizeH="0" baseline="0" noProof="0" dirty="0" err="1">
                <a:ln>
                  <a:noFill/>
                </a:ln>
                <a:solidFill>
                  <a:srgbClr val="6956F6"/>
                </a:solidFill>
                <a:effectLst/>
                <a:uLnTx/>
                <a:uFillTx/>
                <a:latin typeface="Calibri"/>
                <a:ea typeface="+mn-ea"/>
                <a:cs typeface="+mn-cs"/>
              </a:rPr>
              <a:t>cuisinière</a:t>
            </a:r>
            <a:r>
              <a:rPr kumimoji="0" lang="en-US" sz="1300" b="0" i="1" u="none" strike="noStrike" kern="1200" cap="none" spc="0" normalizeH="0" baseline="0" noProof="0" dirty="0">
                <a:ln>
                  <a:noFill/>
                </a:ln>
                <a:solidFill>
                  <a:srgbClr val="6956F6"/>
                </a:solidFill>
                <a:effectLst/>
                <a:uLnTx/>
                <a:uFillTx/>
                <a:latin typeface="Calibri"/>
                <a:ea typeface="+mn-ea"/>
                <a:cs typeface="+mn-cs"/>
              </a:rPr>
              <a:t> et </a:t>
            </a:r>
            <a:r>
              <a:rPr kumimoji="0" lang="en-US" sz="1300" b="0" i="1" u="none" strike="noStrike" kern="1200" cap="none" spc="0" normalizeH="0" baseline="0" noProof="0" dirty="0" err="1">
                <a:ln>
                  <a:noFill/>
                </a:ln>
                <a:solidFill>
                  <a:srgbClr val="6956F6"/>
                </a:solidFill>
                <a:effectLst/>
                <a:uLnTx/>
                <a:uFillTx/>
                <a:latin typeface="Calibri"/>
                <a:ea typeface="+mn-ea"/>
                <a:cs typeface="+mn-cs"/>
              </a:rPr>
              <a:t>d'aide-soignante</a:t>
            </a:r>
            <a:r>
              <a:rPr lang="en-US" sz="1300" i="1" dirty="0">
                <a:solidFill>
                  <a:srgbClr val="6956F6"/>
                </a:solidFill>
                <a:latin typeface="Calibri"/>
              </a:rPr>
              <a:t>, </a:t>
            </a:r>
            <a:r>
              <a:rPr lang="en-US" sz="1300" i="1" dirty="0" err="1">
                <a:solidFill>
                  <a:srgbClr val="6956F6"/>
                </a:solidFill>
                <a:latin typeface="Calibri"/>
              </a:rPr>
              <a:t>alors</a:t>
            </a:r>
            <a:r>
              <a:rPr lang="en-US" sz="1300" i="1" dirty="0">
                <a:solidFill>
                  <a:srgbClr val="6956F6"/>
                </a:solidFill>
                <a:latin typeface="Calibri"/>
              </a:rPr>
              <a:t> </a:t>
            </a:r>
            <a:r>
              <a:rPr kumimoji="0" lang="en-US" sz="1300" b="0" i="1" u="none" strike="noStrike" kern="1200" cap="none" spc="0" normalizeH="0" baseline="0" noProof="0" dirty="0" err="1">
                <a:ln>
                  <a:noFill/>
                </a:ln>
                <a:solidFill>
                  <a:srgbClr val="6956F6"/>
                </a:solidFill>
                <a:effectLst/>
                <a:uLnTx/>
                <a:uFillTx/>
                <a:latin typeface="Calibri"/>
                <a:ea typeface="+mn-ea"/>
                <a:cs typeface="+mn-cs"/>
              </a:rPr>
              <a:t>j'ai</a:t>
            </a:r>
            <a:r>
              <a:rPr kumimoji="0" lang="en-US" sz="1300" b="0" i="1" u="none" strike="noStrike" kern="1200" cap="none" spc="0" normalizeH="0" baseline="0" noProof="0" dirty="0">
                <a:ln>
                  <a:noFill/>
                </a:ln>
                <a:solidFill>
                  <a:srgbClr val="6956F6"/>
                </a:solidFill>
                <a:effectLst/>
                <a:uLnTx/>
                <a:uFillTx/>
                <a:latin typeface="Calibri"/>
                <a:ea typeface="+mn-ea"/>
                <a:cs typeface="+mn-cs"/>
              </a:rPr>
              <a:t> entamé un parcours riche en expériences dont je profite encore aujourd'hui.</a:t>
            </a:r>
          </a:p>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6956F6"/>
                </a:solidFill>
                <a:effectLst/>
                <a:uLnTx/>
                <a:uFillTx/>
                <a:latin typeface="Calibri"/>
                <a:ea typeface="+mn-ea"/>
                <a:cs typeface="+mn-cs"/>
              </a:rPr>
              <a:t>J'ai commencé à travailler comme cuisinière à temps plein et aide-soignante auprès d'environ six clients ; certains avaient des bébés que j'aidais également à garder. Je préparais les diners</a:t>
            </a:r>
            <a:r>
              <a:rPr lang="en-US" sz="1300" i="1" dirty="0">
                <a:solidFill>
                  <a:srgbClr val="6956F6"/>
                </a:solidFill>
                <a:latin typeface="Calibri"/>
              </a:rPr>
              <a:t>, </a:t>
            </a:r>
            <a:r>
              <a:rPr kumimoji="0" lang="en-US" sz="1300" b="0" i="1" u="none" strike="noStrike" kern="1200" cap="none" spc="0" normalizeH="0" baseline="0" noProof="0" dirty="0">
                <a:ln>
                  <a:noFill/>
                </a:ln>
                <a:solidFill>
                  <a:srgbClr val="6956F6"/>
                </a:solidFill>
                <a:effectLst/>
                <a:uLnTx/>
                <a:uFillTx/>
                <a:latin typeface="Calibri"/>
                <a:ea typeface="+mn-ea"/>
                <a:cs typeface="+mn-cs"/>
              </a:rPr>
              <a:t>et lors d'occasions spéciales, je préparais des déjeuners et des dîners pour des réunions telles que les réunions du conseil d'administration, du comité des usagers, etc.</a:t>
            </a:r>
          </a:p>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6956F6"/>
                </a:solidFill>
                <a:effectLst/>
                <a:uLnTx/>
                <a:uFillTx/>
                <a:latin typeface="Calibri"/>
                <a:ea typeface="+mn-ea"/>
                <a:cs typeface="+mn-cs"/>
              </a:rPr>
              <a:t>Mes </a:t>
            </a:r>
            <a:r>
              <a:rPr kumimoji="0" lang="en-US" sz="1300" b="0" i="1" u="none" strike="noStrike" kern="1200" cap="none" spc="0" normalizeH="0" baseline="0" noProof="0" dirty="0" err="1">
                <a:ln>
                  <a:noFill/>
                </a:ln>
                <a:solidFill>
                  <a:srgbClr val="6956F6"/>
                </a:solidFill>
                <a:effectLst/>
                <a:uLnTx/>
                <a:uFillTx/>
                <a:latin typeface="Calibri"/>
                <a:ea typeface="+mn-ea"/>
                <a:cs typeface="+mn-cs"/>
              </a:rPr>
              <a:t>autres</a:t>
            </a:r>
            <a:r>
              <a:rPr kumimoji="0" lang="en-US" sz="1300" b="0" i="1" u="none" strike="noStrike" kern="1200" cap="none" spc="0" normalizeH="0" baseline="0" noProof="0" dirty="0">
                <a:ln>
                  <a:noFill/>
                </a:ln>
                <a:solidFill>
                  <a:srgbClr val="6956F6"/>
                </a:solidFill>
                <a:effectLst/>
                <a:uLnTx/>
                <a:uFillTx/>
                <a:latin typeface="Calibri"/>
                <a:ea typeface="+mn-ea"/>
                <a:cs typeface="+mn-cs"/>
              </a:rPr>
              <a:t> </a:t>
            </a:r>
            <a:r>
              <a:rPr kumimoji="0" lang="en-US" sz="1300" b="0" i="1" u="none" strike="noStrike" kern="1200" cap="none" spc="0" normalizeH="0" baseline="0" noProof="0" dirty="0" err="1">
                <a:ln>
                  <a:noFill/>
                </a:ln>
                <a:solidFill>
                  <a:srgbClr val="6956F6"/>
                </a:solidFill>
                <a:effectLst/>
                <a:uLnTx/>
                <a:uFillTx/>
                <a:latin typeface="Calibri"/>
                <a:ea typeface="+mn-ea"/>
                <a:cs typeface="+mn-cs"/>
              </a:rPr>
              <a:t>responsabilités</a:t>
            </a:r>
            <a:r>
              <a:rPr kumimoji="0" lang="en-US" sz="1300" b="0" i="1" u="none" strike="noStrike" kern="1200" cap="none" spc="0" normalizeH="0" baseline="0" noProof="0" dirty="0">
                <a:ln>
                  <a:noFill/>
                </a:ln>
                <a:solidFill>
                  <a:srgbClr val="6956F6"/>
                </a:solidFill>
                <a:effectLst/>
                <a:uLnTx/>
                <a:uFillTx/>
                <a:latin typeface="Calibri"/>
                <a:ea typeface="+mn-ea"/>
                <a:cs typeface="+mn-cs"/>
              </a:rPr>
              <a:t>,</a:t>
            </a:r>
            <a:r>
              <a:rPr kumimoji="0" lang="en-US" sz="1300" b="0" i="1" u="none" strike="noStrike" kern="1200" cap="none" spc="0" normalizeH="0" noProof="0" dirty="0">
                <a:ln>
                  <a:noFill/>
                </a:ln>
                <a:solidFill>
                  <a:srgbClr val="6956F6"/>
                </a:solidFill>
                <a:effectLst/>
                <a:uLnTx/>
                <a:uFillTx/>
                <a:latin typeface="Calibri"/>
                <a:ea typeface="+mn-ea"/>
                <a:cs typeface="+mn-cs"/>
              </a:rPr>
              <a:t> </a:t>
            </a:r>
            <a:r>
              <a:rPr kumimoji="0" lang="en-US" sz="1300" b="0" i="1" u="none" strike="noStrike" kern="1200" cap="none" spc="0" normalizeH="0" baseline="0" noProof="0" dirty="0" err="1">
                <a:ln>
                  <a:noFill/>
                </a:ln>
                <a:solidFill>
                  <a:srgbClr val="6956F6"/>
                </a:solidFill>
                <a:effectLst/>
                <a:uLnTx/>
                <a:uFillTx/>
                <a:latin typeface="Calibri"/>
                <a:ea typeface="+mn-ea"/>
                <a:cs typeface="+mn-cs"/>
              </a:rPr>
              <a:t>ont</a:t>
            </a:r>
            <a:r>
              <a:rPr kumimoji="0" lang="en-US" sz="1300" b="0" i="1" u="none" strike="noStrike" kern="1200" cap="none" spc="0" normalizeH="0" baseline="0" noProof="0" dirty="0">
                <a:ln>
                  <a:noFill/>
                </a:ln>
                <a:solidFill>
                  <a:srgbClr val="6956F6"/>
                </a:solidFill>
                <a:effectLst/>
                <a:uLnTx/>
                <a:uFillTx/>
                <a:latin typeface="Calibri"/>
                <a:ea typeface="+mn-ea"/>
                <a:cs typeface="+mn-cs"/>
              </a:rPr>
              <a:t> consisté à faire les courses,</a:t>
            </a:r>
            <a:r>
              <a:rPr kumimoji="0" lang="en-US" sz="1300" b="0" i="1" u="none" strike="noStrike" kern="1200" cap="none" spc="0" normalizeH="0" noProof="0" dirty="0">
                <a:ln>
                  <a:noFill/>
                </a:ln>
                <a:solidFill>
                  <a:srgbClr val="6956F6"/>
                </a:solidFill>
                <a:effectLst/>
                <a:uLnTx/>
                <a:uFillTx/>
                <a:latin typeface="Calibri"/>
                <a:ea typeface="+mn-ea"/>
                <a:cs typeface="+mn-cs"/>
              </a:rPr>
              <a:t> </a:t>
            </a:r>
            <a:r>
              <a:rPr kumimoji="0" lang="en-US" sz="1300" b="0" i="1" u="none" strike="noStrike" kern="1200" cap="none" spc="0" normalizeH="0" baseline="0" noProof="0" dirty="0">
                <a:ln>
                  <a:noFill/>
                </a:ln>
                <a:solidFill>
                  <a:srgbClr val="6956F6"/>
                </a:solidFill>
                <a:effectLst/>
                <a:uLnTx/>
                <a:uFillTx/>
                <a:latin typeface="Calibri"/>
                <a:ea typeface="+mn-ea"/>
                <a:cs typeface="+mn-cs"/>
              </a:rPr>
              <a:t>les inventaires alimentaires, à apprendre aux clients à </a:t>
            </a:r>
            <a:r>
              <a:rPr kumimoji="0" lang="en-US" sz="1300" b="0" i="1" u="none" strike="noStrike" kern="1200" cap="none" spc="0" normalizeH="0" baseline="0" noProof="0" dirty="0" err="1">
                <a:ln>
                  <a:noFill/>
                </a:ln>
                <a:solidFill>
                  <a:srgbClr val="6956F6"/>
                </a:solidFill>
                <a:effectLst/>
                <a:uLnTx/>
                <a:uFillTx/>
                <a:latin typeface="Calibri"/>
                <a:ea typeface="+mn-ea"/>
                <a:cs typeface="+mn-cs"/>
              </a:rPr>
              <a:t>cuisiner</a:t>
            </a:r>
            <a:r>
              <a:rPr kumimoji="0" lang="en-US" sz="1300" b="0" i="1" u="none" strike="noStrike" kern="1200" cap="none" spc="0" normalizeH="0" baseline="0" noProof="0" dirty="0">
                <a:ln>
                  <a:noFill/>
                </a:ln>
                <a:solidFill>
                  <a:srgbClr val="6956F6"/>
                </a:solidFill>
                <a:effectLst/>
                <a:uLnTx/>
                <a:uFillTx/>
                <a:latin typeface="Calibri"/>
                <a:ea typeface="+mn-ea"/>
                <a:cs typeface="+mn-cs"/>
              </a:rPr>
              <a:t>, et à préparer des aliments pour leurs bébés, ainsi qu'à enseigner la manipulation et la conservation des aliments.</a:t>
            </a:r>
          </a:p>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6956F6"/>
                </a:solidFill>
                <a:effectLst/>
                <a:uLnTx/>
                <a:uFillTx/>
                <a:latin typeface="Calibri"/>
                <a:ea typeface="+mn-ea"/>
                <a:cs typeface="+mn-cs"/>
              </a:rPr>
              <a:t>Après avoir travaillé pendant environ cinq ans à la Maison Elizabeth, j'ai été transférée au lycée Elizabeth pour travailler à la garderie pendant que les mamans allaient à l'école. </a:t>
            </a:r>
          </a:p>
        </p:txBody>
      </p:sp>
      <p:sp>
        <p:nvSpPr>
          <p:cNvPr id="6" name="Rectangle 5"/>
          <p:cNvSpPr/>
          <p:nvPr/>
        </p:nvSpPr>
        <p:spPr>
          <a:xfrm>
            <a:off x="3675270" y="1109772"/>
            <a:ext cx="2971800" cy="8156079"/>
          </a:xfrm>
          <a:prstGeom prst="rect">
            <a:avLst/>
          </a:prstGeom>
          <a:solidFill>
            <a:srgbClr val="F0F2F7"/>
          </a:solidFill>
        </p:spPr>
        <p:txBody>
          <a:bodyPr wrap="square">
            <a:spAutoFit/>
          </a:bodyPr>
          <a:lstStyle/>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6956F6"/>
                </a:solidFill>
                <a:effectLst/>
                <a:uLnTx/>
                <a:uFillTx/>
                <a:latin typeface="Calibri"/>
                <a:ea typeface="+mn-ea"/>
                <a:cs typeface="+mn-cs"/>
              </a:rPr>
              <a:t>J'ai profité de cette occasion pour améliorer mes compétences en matière de soins aux bébés âgés de 3 mois à un an et, avec l'aide de plusieurs bénévoles, la garderie a bien fonctionné.</a:t>
            </a:r>
          </a:p>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6956F6"/>
                </a:solidFill>
                <a:effectLst/>
                <a:uLnTx/>
                <a:uFillTx/>
                <a:latin typeface="Calibri"/>
                <a:ea typeface="+mn-ea"/>
                <a:cs typeface="+mn-cs"/>
              </a:rPr>
              <a:t>Après y avoir travaillé pendant quatre ans, j'ai été réintégrée dans le programme résidentiel en tant que cuisinière à temps plein. Comme je connaissais certains des clients, la transition a été facile pour moi, tout en établissant des relations avec de nouveaux clients.</a:t>
            </a:r>
          </a:p>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6956F6"/>
                </a:solidFill>
                <a:effectLst/>
                <a:uLnTx/>
                <a:uFillTx/>
                <a:latin typeface="Calibri"/>
                <a:ea typeface="+mn-ea"/>
                <a:cs typeface="+mn-cs"/>
              </a:rPr>
              <a:t>Au fil des ans, ce que j'ai le plus apprécié, c'est la façon dont les clients interagissent et me considèrent </a:t>
            </a:r>
            <a:r>
              <a:rPr kumimoji="0" lang="en-US" sz="1300" b="0" i="1" u="none" strike="noStrike" kern="1200" cap="none" spc="0" normalizeH="0" baseline="0" noProof="0" dirty="0" err="1">
                <a:ln>
                  <a:noFill/>
                </a:ln>
                <a:solidFill>
                  <a:srgbClr val="6956F6"/>
                </a:solidFill>
                <a:effectLst/>
                <a:uLnTx/>
                <a:uFillTx/>
                <a:latin typeface="Calibri"/>
                <a:ea typeface="+mn-ea"/>
                <a:cs typeface="+mn-cs"/>
              </a:rPr>
              <a:t>comme</a:t>
            </a:r>
            <a:r>
              <a:rPr kumimoji="0" lang="en-US" sz="1300" b="0" i="1" u="none" strike="noStrike" kern="1200" cap="none" spc="0" normalizeH="0" baseline="0" noProof="0" dirty="0">
                <a:ln>
                  <a:noFill/>
                </a:ln>
                <a:solidFill>
                  <a:srgbClr val="6956F6"/>
                </a:solidFill>
                <a:effectLst/>
                <a:uLnTx/>
                <a:uFillTx/>
                <a:latin typeface="Calibri"/>
                <a:ea typeface="+mn-ea"/>
                <a:cs typeface="+mn-cs"/>
              </a:rPr>
              <a:t> </a:t>
            </a:r>
            <a:r>
              <a:rPr kumimoji="0" lang="en-US" sz="1300" b="0" i="1" u="none" strike="noStrike" kern="1200" cap="none" spc="0" normalizeH="0" baseline="0" noProof="0" dirty="0" err="1">
                <a:ln>
                  <a:noFill/>
                </a:ln>
                <a:solidFill>
                  <a:srgbClr val="6956F6"/>
                </a:solidFill>
                <a:effectLst/>
                <a:uLnTx/>
                <a:uFillTx/>
                <a:latin typeface="Calibri"/>
                <a:ea typeface="+mn-ea"/>
                <a:cs typeface="+mn-cs"/>
              </a:rPr>
              <a:t>une</a:t>
            </a:r>
            <a:r>
              <a:rPr kumimoji="0" lang="en-US" sz="1300" b="0" i="1" u="none" strike="noStrike" kern="1200" cap="none" spc="0" normalizeH="0" baseline="0" noProof="0" dirty="0">
                <a:ln>
                  <a:noFill/>
                </a:ln>
                <a:solidFill>
                  <a:srgbClr val="6956F6"/>
                </a:solidFill>
                <a:effectLst/>
                <a:uLnTx/>
                <a:uFillTx/>
                <a:latin typeface="Calibri"/>
                <a:ea typeface="+mn-ea"/>
                <a:cs typeface="+mn-cs"/>
              </a:rPr>
              <a:t> </a:t>
            </a:r>
            <a:r>
              <a:rPr kumimoji="0" lang="en-US" sz="1300" b="0" i="1" u="none" strike="noStrike" kern="1200" cap="none" spc="0" normalizeH="0" baseline="0" noProof="0" dirty="0" err="1">
                <a:ln>
                  <a:noFill/>
                </a:ln>
                <a:solidFill>
                  <a:srgbClr val="6956F6"/>
                </a:solidFill>
                <a:effectLst/>
                <a:uLnTx/>
                <a:uFillTx/>
                <a:latin typeface="Calibri"/>
                <a:ea typeface="+mn-ea"/>
                <a:cs typeface="+mn-cs"/>
              </a:rPr>
              <a:t>amie</a:t>
            </a:r>
            <a:r>
              <a:rPr kumimoji="0" lang="en-US" sz="1300" b="0" i="1" u="none" strike="noStrike" kern="1200" cap="none" spc="0" normalizeH="0" baseline="0" noProof="0" dirty="0">
                <a:ln>
                  <a:noFill/>
                </a:ln>
                <a:solidFill>
                  <a:srgbClr val="6956F6"/>
                </a:solidFill>
                <a:effectLst/>
                <a:uLnTx/>
                <a:uFillTx/>
                <a:latin typeface="Calibri"/>
                <a:ea typeface="+mn-ea"/>
                <a:cs typeface="+mn-cs"/>
              </a:rPr>
              <a:t> proche, tout en veillant à ce qu'ils comprennent leurs limites. Il m'arrive de me disputer avec eux, mais les problèmes sont toujours résolus à la fin de la journée. Mes expériences avec les clients ont été un processus d'apprentissage, et je ne considère pas cela comme acquis.</a:t>
            </a:r>
          </a:p>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a:ln>
                  <a:noFill/>
                </a:ln>
                <a:solidFill>
                  <a:srgbClr val="6956F6"/>
                </a:solidFill>
                <a:effectLst/>
                <a:uLnTx/>
                <a:uFillTx/>
                <a:latin typeface="Calibri"/>
                <a:ea typeface="+mn-ea"/>
                <a:cs typeface="+mn-cs"/>
              </a:rPr>
              <a:t>J'ai</a:t>
            </a:r>
            <a:r>
              <a:rPr kumimoji="0" lang="en-US" sz="1300" b="0" i="1" u="none" strike="noStrike" kern="1200" cap="none" spc="0" normalizeH="0" baseline="0" noProof="0" dirty="0">
                <a:ln>
                  <a:noFill/>
                </a:ln>
                <a:solidFill>
                  <a:srgbClr val="6956F6"/>
                </a:solidFill>
                <a:effectLst/>
                <a:uLnTx/>
                <a:uFillTx/>
                <a:latin typeface="Calibri"/>
                <a:ea typeface="+mn-ea"/>
                <a:cs typeface="+mn-cs"/>
              </a:rPr>
              <a:t> de la chance d'avoir travaillé avec six directeurs exécutifs qui m'ont soutenue, et je ne peux que dire que ce fut un plaisir de travailler avec eux, y compris avec Anitra, qui complète le "tout". Je suis heureuse de dire que j'ai eu une bonne expérience avec le personnel et les clients, et je considère la Maison Elizabeth comme ma deuxième maison. Grâce à mon travail et à mes interactions, j'ai pris confiance en moi et je suis vraiment reconnaissante de travailler pour cette organisation</a:t>
            </a:r>
            <a:r>
              <a:rPr kumimoji="0" lang="en-US" sz="1300" b="0" i="1" u="none" strike="noStrike" kern="1200" cap="none" spc="0" normalizeH="0" baseline="0" noProof="0" dirty="0">
                <a:ln>
                  <a:noFill/>
                </a:ln>
                <a:solidFill>
                  <a:prstClr val="black"/>
                </a:solidFill>
                <a:effectLst/>
                <a:uLnTx/>
                <a:uFillTx/>
                <a:latin typeface="Calibri"/>
                <a:ea typeface="+mn-ea"/>
                <a:cs typeface="+mn-cs"/>
              </a:rPr>
              <a:t>.</a:t>
            </a:r>
          </a:p>
          <a:p>
            <a:pPr marL="0" marR="0" lvl="0" indent="0" algn="just" defTabSz="859627" rtl="0" eaLnBrk="1" fontAlgn="auto" latinLnBrk="0" hangingPunct="1">
              <a:lnSpc>
                <a:spcPct val="100000"/>
              </a:lnSpc>
              <a:spcBef>
                <a:spcPts val="0"/>
              </a:spcBef>
              <a:spcAft>
                <a:spcPts val="0"/>
              </a:spcAft>
              <a:buClrTx/>
              <a:buSzTx/>
              <a:buFontTx/>
              <a:buNone/>
              <a:tabLst/>
              <a:defRPr/>
            </a:pPr>
            <a:endParaRPr kumimoji="0" lang="en-US" sz="1300" b="0" i="1"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859627" rtl="0" eaLnBrk="1" fontAlgn="auto" latinLnBrk="0" hangingPunct="1">
              <a:lnSpc>
                <a:spcPct val="100000"/>
              </a:lnSpc>
              <a:spcBef>
                <a:spcPts val="0"/>
              </a:spcBef>
              <a:spcAft>
                <a:spcPts val="0"/>
              </a:spcAft>
              <a:buClrTx/>
              <a:buSzTx/>
              <a:buFontTx/>
              <a:buNone/>
              <a:tabLst/>
              <a:defRPr/>
            </a:pPr>
            <a:endParaRPr kumimoji="0" lang="en-US" sz="1300" b="0" i="1"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6956F6"/>
                </a:solidFill>
                <a:effectLst/>
                <a:uLnTx/>
                <a:uFillTx/>
                <a:latin typeface="Calibri"/>
                <a:ea typeface="+mn-ea"/>
                <a:cs typeface="+mn-cs"/>
              </a:rPr>
              <a:t>		- Remy -</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r="21082"/>
          <a:stretch/>
        </p:blipFill>
        <p:spPr>
          <a:xfrm>
            <a:off x="386892" y="6603261"/>
            <a:ext cx="3125049" cy="2634754"/>
          </a:xfrm>
          <a:prstGeom prst="rect">
            <a:avLst/>
          </a:prstGeom>
          <a:effectLst>
            <a:outerShdw blurRad="50800" dist="38100" dir="16200000" rotWithShape="0">
              <a:prstClr val="black">
                <a:alpha val="40000"/>
              </a:prstClr>
            </a:outerShdw>
          </a:effectLst>
        </p:spPr>
      </p:pic>
      <p:pic>
        <p:nvPicPr>
          <p:cNvPr id="4" name="Picture 3"/>
          <p:cNvPicPr>
            <a:picLocks noChangeAspect="1"/>
          </p:cNvPicPr>
          <p:nvPr/>
        </p:nvPicPr>
        <p:blipFill>
          <a:blip r:embed="rId3"/>
          <a:stretch>
            <a:fillRect/>
          </a:stretch>
        </p:blipFill>
        <p:spPr>
          <a:xfrm rot="10800000">
            <a:off x="472872" y="859059"/>
            <a:ext cx="487379" cy="501425"/>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3"/>
          <a:stretch>
            <a:fillRect/>
          </a:stretch>
        </p:blipFill>
        <p:spPr>
          <a:xfrm>
            <a:off x="6019800" y="8208859"/>
            <a:ext cx="466623" cy="466623"/>
          </a:xfrm>
          <a:prstGeom prst="rect">
            <a:avLst/>
          </a:prstGeom>
          <a:effectLst>
            <a:outerShdw blurRad="50800" dist="38100" dir="2700000" algn="tl" rotWithShape="0">
              <a:prstClr val="black">
                <a:alpha val="40000"/>
              </a:prstClr>
            </a:outerShdw>
          </a:effectLst>
        </p:spPr>
      </p:pic>
      <p:sp>
        <p:nvSpPr>
          <p:cNvPr id="12" name="Slide Number Placeholder 11"/>
          <p:cNvSpPr>
            <a:spLocks noGrp="1"/>
          </p:cNvSpPr>
          <p:nvPr>
            <p:ph type="sldNum" sz="quarter" idx="12"/>
          </p:nvPr>
        </p:nvSpPr>
        <p:spPr>
          <a:xfrm>
            <a:off x="4800600" y="9381952"/>
            <a:ext cx="1882588" cy="359593"/>
          </a:xfrm>
        </p:spPr>
        <p:txBody>
          <a:bodyPr/>
          <a:lstStyle/>
          <a:p>
            <a:pPr marL="0" marR="0" lvl="0" indent="0" algn="r" defTabSz="8596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52</a:t>
            </a:r>
          </a:p>
        </p:txBody>
      </p:sp>
    </p:spTree>
    <p:extLst>
      <p:ext uri="{BB962C8B-B14F-4D97-AF65-F5344CB8AC3E}">
        <p14:creationId xmlns:p14="http://schemas.microsoft.com/office/powerpoint/2010/main" val="29013209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304800"/>
            <a:ext cx="4498848" cy="1216152"/>
          </a:xfrm>
          <a:prstGeom prst="rect">
            <a:avLst/>
          </a:prstGeom>
          <a:solidFill>
            <a:srgbClr val="68A4A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683" tIns="41342" rIns="82683" bIns="41342" numCol="1" spcCol="0" rtlCol="0" fromWordArt="0" anchor="ctr" anchorCtr="0" forceAA="0" compatLnSpc="1">
            <a:prstTxWarp prst="textNoShape">
              <a:avLst/>
            </a:prstTxWarp>
            <a:noAutofit/>
          </a:bodyPr>
          <a:lstStyle/>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Bodoni MT" panose="02070603080606020203" pitchFamily="18" charset="0"/>
                <a:ea typeface="+mn-ea"/>
                <a:cs typeface="+mn-cs"/>
              </a:rPr>
              <a:t>SECTION 7</a:t>
            </a:r>
          </a:p>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Bodoni MT" panose="02070603080606020203" pitchFamily="18" charset="0"/>
                <a:ea typeface="+mn-ea"/>
                <a:cs typeface="+mn-cs"/>
              </a:rPr>
              <a:t>Ressources humaines</a:t>
            </a:r>
            <a:endParaRPr kumimoji="0" lang="en-US" sz="3600" b="0" i="0" u="none" strike="noStrike" kern="1200" cap="none" spc="0" normalizeH="0" baseline="0" noProof="0" dirty="0">
              <a:ln>
                <a:noFill/>
              </a:ln>
              <a:solidFill>
                <a:prstClr val="white"/>
              </a:solidFill>
              <a:effectLst/>
              <a:uLnTx/>
              <a:uFillTx/>
              <a:latin typeface="Bodoni MT" panose="02070603080606020203" pitchFamily="18" charset="0"/>
              <a:ea typeface="+mn-ea"/>
              <a:cs typeface="+mn-cs"/>
            </a:endParaRPr>
          </a:p>
        </p:txBody>
      </p:sp>
      <p:sp>
        <p:nvSpPr>
          <p:cNvPr id="5" name="Rectangle 4"/>
          <p:cNvSpPr/>
          <p:nvPr/>
        </p:nvSpPr>
        <p:spPr>
          <a:xfrm>
            <a:off x="292099" y="1970121"/>
            <a:ext cx="1830437" cy="400110"/>
          </a:xfrm>
          <a:prstGeom prst="rect">
            <a:avLst/>
          </a:prstGeom>
        </p:spPr>
        <p:txBody>
          <a:bodyPr wrap="none">
            <a:spAutoFit/>
          </a:bodyPr>
          <a:lstStyle/>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956F6"/>
                </a:solidFill>
                <a:effectLst/>
                <a:uLnTx/>
                <a:uFillTx/>
                <a:latin typeface="Tahoma" panose="020B0604030504040204" pitchFamily="34" charset="0"/>
                <a:ea typeface="Tahoma" panose="020B0604030504040204" pitchFamily="34" charset="0"/>
                <a:cs typeface="Tahoma" panose="020B0604030504040204" pitchFamily="34" charset="0"/>
              </a:rPr>
              <a:t>Niveaux d'effectifs</a:t>
            </a:r>
          </a:p>
        </p:txBody>
      </p:sp>
      <p:graphicFrame>
        <p:nvGraphicFramePr>
          <p:cNvPr id="2" name="Table 1"/>
          <p:cNvGraphicFramePr>
            <a:graphicFrameLocks noGrp="1"/>
          </p:cNvGraphicFramePr>
          <p:nvPr/>
        </p:nvGraphicFramePr>
        <p:xfrm>
          <a:off x="292099" y="2819400"/>
          <a:ext cx="6210935" cy="3562290"/>
        </p:xfrm>
        <a:graphic>
          <a:graphicData uri="http://schemas.openxmlformats.org/drawingml/2006/table">
            <a:tbl>
              <a:tblPr firstRow="1" firstCol="1" bandRow="1">
                <a:tableStyleId>{5FD0F851-EC5A-4D38-B0AD-8093EC10F338}</a:tableStyleId>
              </a:tblPr>
              <a:tblGrid>
                <a:gridCol w="3657600">
                  <a:extLst>
                    <a:ext uri="{9D8B030D-6E8A-4147-A177-3AD203B41FA5}">
                      <a16:colId xmlns:a16="http://schemas.microsoft.com/office/drawing/2014/main" val="3726721502"/>
                    </a:ext>
                  </a:extLst>
                </a:gridCol>
                <a:gridCol w="1383030">
                  <a:extLst>
                    <a:ext uri="{9D8B030D-6E8A-4147-A177-3AD203B41FA5}">
                      <a16:colId xmlns:a16="http://schemas.microsoft.com/office/drawing/2014/main" val="3869442520"/>
                    </a:ext>
                  </a:extLst>
                </a:gridCol>
                <a:gridCol w="1170305">
                  <a:extLst>
                    <a:ext uri="{9D8B030D-6E8A-4147-A177-3AD203B41FA5}">
                      <a16:colId xmlns:a16="http://schemas.microsoft.com/office/drawing/2014/main" val="1304054536"/>
                    </a:ext>
                  </a:extLst>
                </a:gridCol>
              </a:tblGrid>
              <a:tr h="831615">
                <a:tc rowSpan="2">
                  <a:txBody>
                    <a:bodyPr/>
                    <a:lstStyle/>
                    <a:p>
                      <a:pPr marL="0" marR="0" algn="ctr">
                        <a:lnSpc>
                          <a:spcPct val="107000"/>
                        </a:lnSpc>
                        <a:spcBef>
                          <a:spcPts val="0"/>
                        </a:spcBef>
                        <a:spcAft>
                          <a:spcPts val="0"/>
                        </a:spcAft>
                      </a:pPr>
                      <a:r>
                        <a:rPr lang="en-CA" sz="1100" dirty="0">
                          <a:effectLst/>
                        </a:rPr>
                        <a:t> </a:t>
                      </a:r>
                      <a:endParaRPr lang="fr-C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CA" sz="1400" dirty="0">
                          <a:effectLst/>
                        </a:rPr>
                        <a:t>Nombre d'</a:t>
                      </a:r>
                      <a:r>
                        <a:rPr lang="en-CA" sz="1400" dirty="0" err="1">
                          <a:effectLst/>
                        </a:rPr>
                        <a:t>emploi </a:t>
                      </a:r>
                      <a:r>
                        <a:rPr lang="en-CA" sz="1400" dirty="0">
                          <a:effectLst/>
                        </a:rPr>
                        <a:t>au 31 mars 2023</a:t>
                      </a:r>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CA" sz="1400" dirty="0">
                          <a:effectLst/>
                        </a:rPr>
                        <a:t>Nombre d'ETC en 2022-2023</a:t>
                      </a:r>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24515860"/>
                  </a:ext>
                </a:extLst>
              </a:tr>
              <a:tr h="260655">
                <a:tc vMerge="1">
                  <a:txBody>
                    <a:bodyPr/>
                    <a:lstStyle/>
                    <a:p>
                      <a:endParaRPr lang="en-US"/>
                    </a:p>
                  </a:txBody>
                  <a:tcPr/>
                </a:tc>
                <a:tc>
                  <a:txBody>
                    <a:bodyPr/>
                    <a:lstStyle/>
                    <a:p>
                      <a:pPr marL="0" marR="0" algn="ctr">
                        <a:lnSpc>
                          <a:spcPct val="107000"/>
                        </a:lnSpc>
                        <a:spcBef>
                          <a:spcPts val="0"/>
                        </a:spcBef>
                        <a:spcAft>
                          <a:spcPts val="0"/>
                        </a:spcAft>
                      </a:pPr>
                      <a:r>
                        <a:rPr lang="en-CA" sz="1600" dirty="0">
                          <a:effectLst/>
                        </a:rPr>
                        <a:t>2023 Total</a:t>
                      </a:r>
                      <a:endParaRPr lang="fr-C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CA" sz="1600">
                          <a:effectLst/>
                        </a:rPr>
                        <a:t>2023 Total</a:t>
                      </a:r>
                      <a:endParaRPr lang="fr-C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54361087"/>
                  </a:ext>
                </a:extLst>
              </a:tr>
              <a:tr h="533723">
                <a:tc>
                  <a:txBody>
                    <a:bodyPr/>
                    <a:lstStyle/>
                    <a:p>
                      <a:pPr marL="0" marR="0">
                        <a:lnSpc>
                          <a:spcPct val="107000"/>
                        </a:lnSpc>
                        <a:spcBef>
                          <a:spcPts val="0"/>
                        </a:spcBef>
                        <a:spcAft>
                          <a:spcPts val="0"/>
                        </a:spcAft>
                      </a:pPr>
                      <a:r>
                        <a:rPr lang="fr-FR" sz="1400" dirty="0">
                          <a:effectLst/>
                        </a:rPr>
                        <a:t>2- Personnel paratechnique, service </a:t>
                      </a:r>
                      <a:r>
                        <a:rPr lang="fr-FR" sz="1400" dirty="0" err="1">
                          <a:effectLst/>
                        </a:rPr>
                        <a:t>auxilliares </a:t>
                      </a:r>
                      <a:r>
                        <a:rPr lang="fr-FR" sz="1400" dirty="0">
                          <a:effectLst/>
                        </a:rPr>
                        <a:t>et métiers</a:t>
                      </a:r>
                      <a:endParaRPr lang="fr-C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CA" sz="1600" dirty="0">
                          <a:effectLst/>
                        </a:rPr>
                        <a:t>9</a:t>
                      </a:r>
                      <a:endParaRPr lang="fr-C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CA" sz="1600">
                          <a:effectLst/>
                        </a:rPr>
                        <a:t>3.15</a:t>
                      </a:r>
                      <a:endParaRPr lang="fr-C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05052649"/>
                  </a:ext>
                </a:extLst>
              </a:tr>
              <a:tr h="533723">
                <a:tc>
                  <a:txBody>
                    <a:bodyPr/>
                    <a:lstStyle/>
                    <a:p>
                      <a:pPr marL="0" marR="0">
                        <a:lnSpc>
                          <a:spcPct val="107000"/>
                        </a:lnSpc>
                        <a:spcBef>
                          <a:spcPts val="0"/>
                        </a:spcBef>
                        <a:spcAft>
                          <a:spcPts val="0"/>
                        </a:spcAft>
                      </a:pPr>
                      <a:r>
                        <a:rPr lang="fr-FR" sz="1400" dirty="0">
                          <a:effectLst/>
                        </a:rPr>
                        <a:t>3- Personnel de bureau, techniciens et professionnels de l'administration</a:t>
                      </a:r>
                      <a:endParaRPr lang="fr-C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CA" sz="1600" dirty="0">
                          <a:effectLst/>
                        </a:rPr>
                        <a:t>5</a:t>
                      </a:r>
                      <a:endParaRPr lang="fr-C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CA" sz="1600">
                          <a:effectLst/>
                        </a:rPr>
                        <a:t> 3.6</a:t>
                      </a:r>
                      <a:endParaRPr lang="fr-C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62765635"/>
                  </a:ext>
                </a:extLst>
              </a:tr>
              <a:tr h="533723">
                <a:tc>
                  <a:txBody>
                    <a:bodyPr/>
                    <a:lstStyle/>
                    <a:p>
                      <a:pPr marL="0" marR="0">
                        <a:lnSpc>
                          <a:spcPct val="107000"/>
                        </a:lnSpc>
                        <a:spcBef>
                          <a:spcPts val="0"/>
                        </a:spcBef>
                        <a:spcAft>
                          <a:spcPts val="0"/>
                        </a:spcAft>
                      </a:pPr>
                      <a:r>
                        <a:rPr lang="fr-FR" sz="1400" dirty="0">
                          <a:effectLst/>
                        </a:rPr>
                        <a:t>4- Techniciens et professionnels de la santé et des services sociaux</a:t>
                      </a:r>
                      <a:endParaRPr lang="fr-C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CA" sz="1600" dirty="0">
                          <a:effectLst/>
                        </a:rPr>
                        <a:t>16</a:t>
                      </a:r>
                      <a:endParaRPr lang="fr-C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CA" sz="1600">
                          <a:effectLst/>
                        </a:rPr>
                        <a:t> 9.38</a:t>
                      </a:r>
                      <a:endParaRPr lang="fr-C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67690060"/>
                  </a:ext>
                </a:extLst>
              </a:tr>
              <a:tr h="533723">
                <a:tc>
                  <a:txBody>
                    <a:bodyPr/>
                    <a:lstStyle/>
                    <a:p>
                      <a:pPr marL="0" marR="0">
                        <a:lnSpc>
                          <a:spcPct val="107000"/>
                        </a:lnSpc>
                        <a:spcBef>
                          <a:spcPts val="0"/>
                        </a:spcBef>
                        <a:spcAft>
                          <a:spcPts val="0"/>
                        </a:spcAft>
                      </a:pPr>
                      <a:r>
                        <a:rPr lang="en-CA" sz="1400" dirty="0">
                          <a:effectLst/>
                        </a:rPr>
                        <a:t>6- Personnel d'</a:t>
                      </a:r>
                      <a:r>
                        <a:rPr lang="en-CA" sz="1400" dirty="0" err="1">
                          <a:effectLst/>
                        </a:rPr>
                        <a:t>encardrement</a:t>
                      </a:r>
                      <a:endParaRPr lang="fr-C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CA" sz="1600" dirty="0">
                          <a:effectLst/>
                        </a:rPr>
                        <a:t>1</a:t>
                      </a:r>
                      <a:endParaRPr lang="fr-C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CA" sz="1600">
                          <a:effectLst/>
                        </a:rPr>
                        <a:t>1 </a:t>
                      </a:r>
                      <a:endParaRPr lang="fr-C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75542647"/>
                  </a:ext>
                </a:extLst>
              </a:tr>
              <a:tr h="335128">
                <a:tc>
                  <a:txBody>
                    <a:bodyPr/>
                    <a:lstStyle/>
                    <a:p>
                      <a:pPr marL="0" marR="0">
                        <a:lnSpc>
                          <a:spcPct val="107000"/>
                        </a:lnSpc>
                        <a:spcBef>
                          <a:spcPts val="0"/>
                        </a:spcBef>
                        <a:spcAft>
                          <a:spcPts val="0"/>
                        </a:spcAft>
                      </a:pPr>
                      <a:r>
                        <a:rPr lang="en-CA" sz="1400" dirty="0">
                          <a:effectLst/>
                        </a:rPr>
                        <a:t>Total</a:t>
                      </a:r>
                      <a:endParaRPr lang="fr-CA"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CA" sz="1600" dirty="0">
                          <a:effectLst/>
                        </a:rPr>
                        <a:t>31</a:t>
                      </a:r>
                      <a:endParaRPr lang="fr-C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CA" sz="1600" dirty="0">
                          <a:effectLst/>
                        </a:rPr>
                        <a:t>17.13 </a:t>
                      </a:r>
                      <a:endParaRPr lang="fr-C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24137116"/>
                  </a:ext>
                </a:extLst>
              </a:tr>
            </a:tbl>
          </a:graphicData>
        </a:graphic>
      </p:graphicFrame>
      <p:sp>
        <p:nvSpPr>
          <p:cNvPr id="3" name="Rectangle 2"/>
          <p:cNvSpPr/>
          <p:nvPr/>
        </p:nvSpPr>
        <p:spPr>
          <a:xfrm>
            <a:off x="279399" y="6629400"/>
            <a:ext cx="6153467" cy="1600438"/>
          </a:xfrm>
          <a:prstGeom prst="rect">
            <a:avLst/>
          </a:prstGeom>
        </p:spPr>
        <p:txBody>
          <a:bodyPr wrap="square">
            <a:spAutoFit/>
          </a:bodyPr>
          <a:lstStyle/>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La Maison Elizabeth a fonctionné avec 14 employés permanents à temps plein et 4 employés permanents à temps partiel, pour un total de 18 postes équivalents temps plein. Il y avait 8 éducateurs, 3 accompagnateurs de nuit et 2 Aides Résidentiels sur la liste de garde, travaillant en remplacement selon les besoins. </a:t>
            </a:r>
          </a:p>
          <a:p>
            <a:pPr marL="0" marR="0" lvl="0" indent="0" algn="just" defTabSz="85962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En outre, la Maison Elizabeth a également eu recours aux services de consultants, de travailleurs contractuels et de travailleurs occasionnels. </a:t>
            </a:r>
          </a:p>
        </p:txBody>
      </p:sp>
      <p:grpSp>
        <p:nvGrpSpPr>
          <p:cNvPr id="10" name="Group 5"/>
          <p:cNvGrpSpPr/>
          <p:nvPr/>
        </p:nvGrpSpPr>
        <p:grpSpPr>
          <a:xfrm>
            <a:off x="-6226" y="9246328"/>
            <a:ext cx="6858000" cy="469916"/>
            <a:chOff x="0" y="0"/>
            <a:chExt cx="3756906" cy="254273"/>
          </a:xfrm>
          <a:solidFill>
            <a:srgbClr val="68A4AC"/>
          </a:solidFill>
        </p:grpSpPr>
        <p:sp>
          <p:nvSpPr>
            <p:cNvPr id="11" name="Freeform 6"/>
            <p:cNvSpPr/>
            <p:nvPr/>
          </p:nvSpPr>
          <p:spPr>
            <a:xfrm>
              <a:off x="0" y="0"/>
              <a:ext cx="3756906" cy="254273"/>
            </a:xfrm>
            <a:custGeom>
              <a:avLst/>
              <a:gdLst/>
              <a:ahLst/>
              <a:cxnLst/>
              <a:rect l="l" t="t" r="r" b="b"/>
              <a:pathLst>
                <a:path w="3756906" h="254273">
                  <a:moveTo>
                    <a:pt x="0" y="0"/>
                  </a:moveTo>
                  <a:lnTo>
                    <a:pt x="3756906" y="0"/>
                  </a:lnTo>
                  <a:lnTo>
                    <a:pt x="3756906" y="254273"/>
                  </a:lnTo>
                  <a:lnTo>
                    <a:pt x="0" y="254273"/>
                  </a:lnTo>
                  <a:close/>
                </a:path>
              </a:pathLst>
            </a:custGeom>
            <a:grpFill/>
          </p:spPr>
          <p:txBody>
            <a:bodyPr/>
            <a:lstStyle/>
            <a:p>
              <a:endParaRPr lang="en-CA"/>
            </a:p>
          </p:txBody>
        </p:sp>
      </p:grpSp>
      <p:sp>
        <p:nvSpPr>
          <p:cNvPr id="7" name="Slide Number Placeholder 6"/>
          <p:cNvSpPr>
            <a:spLocks noGrp="1"/>
          </p:cNvSpPr>
          <p:nvPr>
            <p:ph type="sldNum" sz="quarter" idx="12"/>
          </p:nvPr>
        </p:nvSpPr>
        <p:spPr>
          <a:xfrm>
            <a:off x="4876800" y="9356651"/>
            <a:ext cx="1882588" cy="359593"/>
          </a:xfrm>
        </p:spPr>
        <p:txBody>
          <a:bodyPr/>
          <a:lstStyle/>
          <a:p>
            <a:pPr marL="0" marR="0" lvl="0" indent="0" algn="r" defTabSz="8596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53</a:t>
            </a:r>
          </a:p>
        </p:txBody>
      </p:sp>
    </p:spTree>
    <p:extLst>
      <p:ext uri="{BB962C8B-B14F-4D97-AF65-F5344CB8AC3E}">
        <p14:creationId xmlns:p14="http://schemas.microsoft.com/office/powerpoint/2010/main" val="3902835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304800"/>
            <a:ext cx="4498848" cy="1216152"/>
          </a:xfrm>
          <a:prstGeom prst="rect">
            <a:avLst/>
          </a:prstGeom>
          <a:solidFill>
            <a:srgbClr val="68A4A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683" tIns="41342" rIns="82683" bIns="41342" numCol="1" spcCol="0" rtlCol="0" fromWordArt="0" anchor="ctr" anchorCtr="0" forceAA="0" compatLnSpc="1">
            <a:prstTxWarp prst="textNoShape">
              <a:avLst/>
            </a:prstTxWarp>
            <a:noAutofit/>
          </a:bodyPr>
          <a:lstStyle/>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Bodoni MT" panose="02070603080606020203" pitchFamily="18" charset="0"/>
                <a:ea typeface="+mn-ea"/>
                <a:cs typeface="+mn-cs"/>
              </a:rPr>
              <a:t>SECTION </a:t>
            </a:r>
            <a:r>
              <a:rPr kumimoji="0" lang="en-US" sz="2000" b="0" i="0" u="none" strike="noStrike" kern="1200" cap="none" spc="0" normalizeH="0" baseline="0" noProof="0" dirty="0">
                <a:ln>
                  <a:noFill/>
                </a:ln>
                <a:solidFill>
                  <a:prstClr val="white"/>
                </a:solidFill>
                <a:effectLst/>
                <a:uLnTx/>
                <a:uFillTx/>
                <a:latin typeface="Bodoni MT" panose="02070603080606020203" pitchFamily="18" charset="0"/>
                <a:ea typeface="+mn-ea"/>
                <a:cs typeface="+mn-cs"/>
              </a:rPr>
              <a:t>8 </a:t>
            </a:r>
          </a:p>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Bodoni MT" panose="02070603080606020203" pitchFamily="18" charset="0"/>
                <a:ea typeface="+mn-ea"/>
                <a:cs typeface="+mn-cs"/>
              </a:rPr>
              <a:t>Ressources financières</a:t>
            </a:r>
            <a:endParaRPr kumimoji="0" lang="en-US" sz="3600" b="0" i="0" u="none" strike="noStrike" kern="1200" cap="none" spc="0" normalizeH="0" baseline="0" noProof="0" dirty="0">
              <a:ln>
                <a:noFill/>
              </a:ln>
              <a:solidFill>
                <a:prstClr val="white"/>
              </a:solidFill>
              <a:effectLst/>
              <a:uLnTx/>
              <a:uFillTx/>
              <a:latin typeface="Bodoni MT" panose="02070603080606020203" pitchFamily="18" charset="0"/>
              <a:ea typeface="+mn-ea"/>
              <a:cs typeface="+mn-cs"/>
            </a:endParaRPr>
          </a:p>
        </p:txBody>
      </p:sp>
      <p:sp>
        <p:nvSpPr>
          <p:cNvPr id="5" name="Rectangle 4"/>
          <p:cNvSpPr/>
          <p:nvPr/>
        </p:nvSpPr>
        <p:spPr>
          <a:xfrm>
            <a:off x="190030" y="1740635"/>
            <a:ext cx="4457567" cy="400110"/>
          </a:xfrm>
          <a:prstGeom prst="rect">
            <a:avLst/>
          </a:prstGeom>
        </p:spPr>
        <p:txBody>
          <a:bodyPr wrap="none">
            <a:spAutoFit/>
          </a:bodyPr>
          <a:lstStyle/>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956F6"/>
                </a:solidFill>
                <a:effectLst/>
                <a:uLnTx/>
                <a:uFillTx/>
                <a:latin typeface="Tahoma" panose="020B0604030504040204" pitchFamily="34" charset="0"/>
                <a:ea typeface="Tahoma" panose="020B0604030504040204" pitchFamily="34" charset="0"/>
                <a:cs typeface="Tahoma" panose="020B0604030504040204" pitchFamily="34" charset="0"/>
              </a:rPr>
              <a:t>Utilisation des ressources financières par programme</a:t>
            </a:r>
          </a:p>
        </p:txBody>
      </p:sp>
      <p:grpSp>
        <p:nvGrpSpPr>
          <p:cNvPr id="10" name="Group 5"/>
          <p:cNvGrpSpPr/>
          <p:nvPr/>
        </p:nvGrpSpPr>
        <p:grpSpPr>
          <a:xfrm>
            <a:off x="-6226" y="9246328"/>
            <a:ext cx="6858000" cy="469916"/>
            <a:chOff x="0" y="0"/>
            <a:chExt cx="3756906" cy="254273"/>
          </a:xfrm>
          <a:solidFill>
            <a:srgbClr val="68A4AC"/>
          </a:solidFill>
        </p:grpSpPr>
        <p:sp>
          <p:nvSpPr>
            <p:cNvPr id="11" name="Freeform 6"/>
            <p:cNvSpPr/>
            <p:nvPr/>
          </p:nvSpPr>
          <p:spPr>
            <a:xfrm>
              <a:off x="0" y="0"/>
              <a:ext cx="3756906" cy="254273"/>
            </a:xfrm>
            <a:custGeom>
              <a:avLst/>
              <a:gdLst/>
              <a:ahLst/>
              <a:cxnLst/>
              <a:rect l="l" t="t" r="r" b="b"/>
              <a:pathLst>
                <a:path w="3756906" h="254273">
                  <a:moveTo>
                    <a:pt x="0" y="0"/>
                  </a:moveTo>
                  <a:lnTo>
                    <a:pt x="3756906" y="0"/>
                  </a:lnTo>
                  <a:lnTo>
                    <a:pt x="3756906" y="254273"/>
                  </a:lnTo>
                  <a:lnTo>
                    <a:pt x="0" y="254273"/>
                  </a:lnTo>
                  <a:close/>
                </a:path>
              </a:pathLst>
            </a:custGeom>
            <a:grpFill/>
          </p:spPr>
          <p:txBody>
            <a:bodyPr/>
            <a:lstStyle/>
            <a:p>
              <a:endParaRPr lang="en-CA"/>
            </a:p>
          </p:txBody>
        </p:sp>
      </p:grpSp>
      <p:sp>
        <p:nvSpPr>
          <p:cNvPr id="8" name="Rectangle 7"/>
          <p:cNvSpPr/>
          <p:nvPr/>
        </p:nvSpPr>
        <p:spPr>
          <a:xfrm>
            <a:off x="211759" y="7064459"/>
            <a:ext cx="2320059" cy="400110"/>
          </a:xfrm>
          <a:prstGeom prst="rect">
            <a:avLst/>
          </a:prstGeom>
        </p:spPr>
        <p:txBody>
          <a:bodyPr wrap="none">
            <a:spAutoFit/>
          </a:bodyPr>
          <a:lstStyle/>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956F6"/>
                </a:solidFill>
                <a:effectLst/>
                <a:uLnTx/>
                <a:uFillTx/>
                <a:latin typeface="Tahoma" panose="020B0604030504040204" pitchFamily="34" charset="0"/>
                <a:ea typeface="Tahoma" panose="020B0604030504040204" pitchFamily="34" charset="0"/>
                <a:cs typeface="Tahoma" panose="020B0604030504040204" pitchFamily="34" charset="0"/>
              </a:rPr>
              <a:t>Équilibre budgétaire</a:t>
            </a:r>
          </a:p>
        </p:txBody>
      </p:sp>
      <p:sp>
        <p:nvSpPr>
          <p:cNvPr id="6" name="Slide Number Placeholder 5"/>
          <p:cNvSpPr>
            <a:spLocks noGrp="1"/>
          </p:cNvSpPr>
          <p:nvPr>
            <p:ph type="sldNum" sz="quarter" idx="12"/>
          </p:nvPr>
        </p:nvSpPr>
        <p:spPr>
          <a:xfrm>
            <a:off x="4937312" y="9318551"/>
            <a:ext cx="1882588" cy="359593"/>
          </a:xfrm>
        </p:spPr>
        <p:txBody>
          <a:bodyPr/>
          <a:lstStyle/>
          <a:p>
            <a:pPr marL="0" marR="0" lvl="0" indent="0" algn="r" defTabSz="8596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54</a:t>
            </a:r>
          </a:p>
        </p:txBody>
      </p:sp>
      <p:graphicFrame>
        <p:nvGraphicFramePr>
          <p:cNvPr id="3" name="Table 2">
            <a:extLst>
              <a:ext uri="{FF2B5EF4-FFF2-40B4-BE49-F238E27FC236}">
                <a16:creationId xmlns:a16="http://schemas.microsoft.com/office/drawing/2014/main" id="{580F4FDB-DC55-2486-D5BF-60CC1DB84FE2}"/>
              </a:ext>
            </a:extLst>
          </p:cNvPr>
          <p:cNvGraphicFramePr>
            <a:graphicFrameLocks noGrp="1"/>
          </p:cNvGraphicFramePr>
          <p:nvPr>
            <p:extLst>
              <p:ext uri="{D42A27DB-BD31-4B8C-83A1-F6EECF244321}">
                <p14:modId xmlns:p14="http://schemas.microsoft.com/office/powerpoint/2010/main" val="1124991109"/>
              </p:ext>
            </p:extLst>
          </p:nvPr>
        </p:nvGraphicFramePr>
        <p:xfrm>
          <a:off x="190030" y="2242144"/>
          <a:ext cx="6465488" cy="4786204"/>
        </p:xfrm>
        <a:graphic>
          <a:graphicData uri="http://schemas.openxmlformats.org/drawingml/2006/table">
            <a:tbl>
              <a:tblPr firstRow="1" firstCol="1" bandRow="1">
                <a:tableStyleId>{7DF18680-E054-41AD-8BC1-D1AEF772440D}</a:tableStyleId>
              </a:tblPr>
              <a:tblGrid>
                <a:gridCol w="1419398">
                  <a:extLst>
                    <a:ext uri="{9D8B030D-6E8A-4147-A177-3AD203B41FA5}">
                      <a16:colId xmlns:a16="http://schemas.microsoft.com/office/drawing/2014/main" val="2225408909"/>
                    </a:ext>
                  </a:extLst>
                </a:gridCol>
                <a:gridCol w="780184">
                  <a:extLst>
                    <a:ext uri="{9D8B030D-6E8A-4147-A177-3AD203B41FA5}">
                      <a16:colId xmlns:a16="http://schemas.microsoft.com/office/drawing/2014/main" val="341207219"/>
                    </a:ext>
                  </a:extLst>
                </a:gridCol>
                <a:gridCol w="780184">
                  <a:extLst>
                    <a:ext uri="{9D8B030D-6E8A-4147-A177-3AD203B41FA5}">
                      <a16:colId xmlns:a16="http://schemas.microsoft.com/office/drawing/2014/main" val="1855960137"/>
                    </a:ext>
                  </a:extLst>
                </a:gridCol>
                <a:gridCol w="1040245">
                  <a:extLst>
                    <a:ext uri="{9D8B030D-6E8A-4147-A177-3AD203B41FA5}">
                      <a16:colId xmlns:a16="http://schemas.microsoft.com/office/drawing/2014/main" val="1366140960"/>
                    </a:ext>
                  </a:extLst>
                </a:gridCol>
                <a:gridCol w="780184">
                  <a:extLst>
                    <a:ext uri="{9D8B030D-6E8A-4147-A177-3AD203B41FA5}">
                      <a16:colId xmlns:a16="http://schemas.microsoft.com/office/drawing/2014/main" val="1561361044"/>
                    </a:ext>
                  </a:extLst>
                </a:gridCol>
                <a:gridCol w="780184">
                  <a:extLst>
                    <a:ext uri="{9D8B030D-6E8A-4147-A177-3AD203B41FA5}">
                      <a16:colId xmlns:a16="http://schemas.microsoft.com/office/drawing/2014/main" val="3829655188"/>
                    </a:ext>
                  </a:extLst>
                </a:gridCol>
                <a:gridCol w="885109">
                  <a:extLst>
                    <a:ext uri="{9D8B030D-6E8A-4147-A177-3AD203B41FA5}">
                      <a16:colId xmlns:a16="http://schemas.microsoft.com/office/drawing/2014/main" val="3521332025"/>
                    </a:ext>
                  </a:extLst>
                </a:gridCol>
              </a:tblGrid>
              <a:tr h="159899">
                <a:tc rowSpan="2">
                  <a:txBody>
                    <a:bodyPr/>
                    <a:lstStyle/>
                    <a:p>
                      <a:pPr>
                        <a:lnSpc>
                          <a:spcPct val="107000"/>
                        </a:lnSpc>
                        <a:spcAft>
                          <a:spcPts val="800"/>
                        </a:spcAft>
                        <a:buNone/>
                      </a:pPr>
                      <a:r>
                        <a:rPr lang="en-CA" sz="1100" dirty="0">
                          <a:effectLst/>
                        </a:rPr>
                        <a:t> </a:t>
                      </a:r>
                      <a:endParaRPr lang="en-CA" sz="1100" dirty="0">
                        <a:effectLst/>
                        <a:latin typeface="Aptos" panose="020B0004020202020204" pitchFamily="34" charset="0"/>
                        <a:ea typeface="Aptos" panose="020B0004020202020204" pitchFamily="34" charset="0"/>
                        <a:cs typeface="Times New Roman" panose="02020603050405020304" pitchFamily="18" charset="0"/>
                      </a:endParaRPr>
                    </a:p>
                  </a:txBody>
                  <a:tcPr marL="28930" marR="28930" marT="0" marB="0" anchor="ctr">
                    <a:solidFill>
                      <a:srgbClr val="68A4AC"/>
                    </a:solidFill>
                  </a:tcPr>
                </a:tc>
                <a:tc gridSpan="2">
                  <a:txBody>
                    <a:bodyPr/>
                    <a:lstStyle/>
                    <a:p>
                      <a:r>
                        <a:rPr lang="fr-CA" sz="1200" b="1">
                          <a:effectLst/>
                        </a:rPr>
                        <a:t>2022 – 2023</a:t>
                      </a:r>
                      <a:endParaRPr lang="en-CA"/>
                    </a:p>
                  </a:txBody>
                  <a:tcPr marL="28930" marR="28930" marT="0" marB="0" anchor="ctr"/>
                </a:tc>
                <a:tc hMerge="1">
                  <a:txBody>
                    <a:bodyPr/>
                    <a:lstStyle/>
                    <a:p>
                      <a:endParaRPr lang="en-CA"/>
                    </a:p>
                  </a:txBody>
                  <a:tcPr marL="28930" marR="28930" marT="0" marB="0" anchor="ctr"/>
                </a:tc>
                <a:tc gridSpan="2">
                  <a:txBody>
                    <a:bodyPr/>
                    <a:lstStyle/>
                    <a:p>
                      <a:r>
                        <a:rPr lang="fr-CA" sz="1200" b="1">
                          <a:effectLst/>
                        </a:rPr>
                        <a:t>2021 - 2022</a:t>
                      </a:r>
                      <a:endParaRPr lang="en-CA"/>
                    </a:p>
                  </a:txBody>
                  <a:tcPr marL="28930" marR="28930" marT="0" marB="0" anchor="ctr"/>
                </a:tc>
                <a:tc hMerge="1">
                  <a:txBody>
                    <a:bodyPr/>
                    <a:lstStyle/>
                    <a:p>
                      <a:pPr algn="ctr">
                        <a:lnSpc>
                          <a:spcPct val="107000"/>
                        </a:lnSpc>
                        <a:spcAft>
                          <a:spcPts val="800"/>
                        </a:spcAft>
                        <a:buNone/>
                      </a:pPr>
                      <a:endParaRPr lang="en-CA" sz="1050" b="1" dirty="0">
                        <a:effectLst/>
                        <a:latin typeface="Aptos" panose="020B0004020202020204" pitchFamily="34" charset="0"/>
                        <a:ea typeface="Aptos" panose="020B0004020202020204" pitchFamily="34" charset="0"/>
                        <a:cs typeface="Times New Roman" panose="02020603050405020304" pitchFamily="18" charset="0"/>
                      </a:endParaRPr>
                    </a:p>
                  </a:txBody>
                  <a:tcPr marL="28930" marR="28930" marT="0" marB="0" anchor="ctr"/>
                </a:tc>
                <a:tc gridSpan="2">
                  <a:txBody>
                    <a:bodyPr/>
                    <a:lstStyle/>
                    <a:p>
                      <a:pPr algn="ctr">
                        <a:lnSpc>
                          <a:spcPct val="107000"/>
                        </a:lnSpc>
                        <a:spcAft>
                          <a:spcPts val="800"/>
                        </a:spcAft>
                        <a:buNone/>
                      </a:pPr>
                      <a:r>
                        <a:rPr lang="fr-CA" sz="1200" b="1" dirty="0">
                          <a:effectLst/>
                        </a:rPr>
                        <a:t>Variance</a:t>
                      </a:r>
                      <a:endParaRPr lang="en-CA" sz="1050" b="1" dirty="0">
                        <a:effectLst/>
                        <a:latin typeface="Aptos" panose="020B0004020202020204" pitchFamily="34" charset="0"/>
                        <a:ea typeface="Aptos" panose="020B0004020202020204" pitchFamily="34" charset="0"/>
                        <a:cs typeface="Times New Roman" panose="02020603050405020304" pitchFamily="18" charset="0"/>
                      </a:endParaRPr>
                    </a:p>
                  </a:txBody>
                  <a:tcPr marL="28930" marR="28930" marT="0" marB="0" anchor="ctr"/>
                </a:tc>
                <a:tc hMerge="1">
                  <a:txBody>
                    <a:bodyPr/>
                    <a:lstStyle/>
                    <a:p>
                      <a:pPr algn="ctr">
                        <a:lnSpc>
                          <a:spcPct val="107000"/>
                        </a:lnSpc>
                        <a:spcAft>
                          <a:spcPts val="800"/>
                        </a:spcAft>
                        <a:buNone/>
                      </a:pPr>
                      <a:endParaRPr lang="en-CA" sz="1050" b="1" dirty="0">
                        <a:effectLst/>
                        <a:latin typeface="Aptos" panose="020B0004020202020204" pitchFamily="34" charset="0"/>
                        <a:ea typeface="Aptos" panose="020B0004020202020204" pitchFamily="34" charset="0"/>
                        <a:cs typeface="Times New Roman" panose="02020603050405020304" pitchFamily="18" charset="0"/>
                      </a:endParaRPr>
                    </a:p>
                  </a:txBody>
                  <a:tcPr marL="28930" marR="28930" marT="0" marB="0" anchor="ctr"/>
                </a:tc>
                <a:extLst>
                  <a:ext uri="{0D108BD9-81ED-4DB2-BD59-A6C34878D82A}">
                    <a16:rowId xmlns:a16="http://schemas.microsoft.com/office/drawing/2014/main" val="4078235769"/>
                  </a:ext>
                </a:extLst>
              </a:tr>
              <a:tr h="267914">
                <a:tc vMerge="1">
                  <a:txBody>
                    <a:bodyPr/>
                    <a:lstStyle/>
                    <a:p>
                      <a:endParaRPr lang="en-CA"/>
                    </a:p>
                  </a:txBody>
                  <a:tcPr/>
                </a:tc>
                <a:tc>
                  <a:txBody>
                    <a:bodyPr/>
                    <a:lstStyle/>
                    <a:p>
                      <a:pPr>
                        <a:lnSpc>
                          <a:spcPct val="107000"/>
                        </a:lnSpc>
                        <a:spcAft>
                          <a:spcPts val="800"/>
                        </a:spcAft>
                        <a:buNone/>
                      </a:pPr>
                      <a:r>
                        <a:rPr lang="fr-CA" sz="1000" dirty="0">
                          <a:effectLst/>
                        </a:rPr>
                        <a:t> </a:t>
                      </a:r>
                      <a:r>
                        <a:rPr lang="en-CA" sz="1000" dirty="0" err="1"/>
                        <a:t>Dépenses</a:t>
                      </a:r>
                      <a:endParaRPr lang="en-CA" sz="800" dirty="0">
                        <a:effectLst/>
                        <a:latin typeface="Aptos" panose="020B0004020202020204" pitchFamily="34" charset="0"/>
                        <a:ea typeface="Aptos" panose="020B0004020202020204" pitchFamily="34" charset="0"/>
                        <a:cs typeface="Times New Roman" panose="02020603050405020304" pitchFamily="18" charset="0"/>
                      </a:endParaRPr>
                    </a:p>
                  </a:txBody>
                  <a:tcPr marL="28930" marR="28930" marT="0" marB="0" anchor="ctr"/>
                </a:tc>
                <a:tc>
                  <a:txBody>
                    <a:bodyPr/>
                    <a:lstStyle/>
                    <a:p>
                      <a:pPr algn="ctr">
                        <a:lnSpc>
                          <a:spcPct val="107000"/>
                        </a:lnSpc>
                        <a:spcAft>
                          <a:spcPts val="800"/>
                        </a:spcAft>
                        <a:buNone/>
                      </a:pPr>
                      <a:r>
                        <a:rPr lang="fr-CA" sz="1000" dirty="0">
                          <a:effectLst/>
                        </a:rPr>
                        <a:t>%</a:t>
                      </a:r>
                      <a:endParaRPr lang="en-CA" sz="800" dirty="0">
                        <a:effectLst/>
                        <a:latin typeface="Aptos" panose="020B0004020202020204" pitchFamily="34" charset="0"/>
                        <a:ea typeface="Aptos" panose="020B0004020202020204" pitchFamily="34" charset="0"/>
                        <a:cs typeface="Times New Roman" panose="02020603050405020304" pitchFamily="18" charset="0"/>
                      </a:endParaRPr>
                    </a:p>
                  </a:txBody>
                  <a:tcPr marL="28930" marR="28930" marT="0" marB="0" anchor="ctr"/>
                </a:tc>
                <a:tc>
                  <a:txBody>
                    <a:bodyPr/>
                    <a:lstStyle/>
                    <a:p>
                      <a:pPr algn="ctr">
                        <a:lnSpc>
                          <a:spcPct val="107000"/>
                        </a:lnSpc>
                        <a:spcAft>
                          <a:spcPts val="800"/>
                        </a:spcAft>
                        <a:buNone/>
                      </a:pPr>
                      <a:r>
                        <a:rPr lang="fr-CA" sz="1000" dirty="0">
                          <a:effectLst/>
                        </a:rPr>
                        <a:t> </a:t>
                      </a:r>
                      <a:r>
                        <a:rPr lang="en-CA" sz="1000" dirty="0" err="1"/>
                        <a:t>Dépenses</a:t>
                      </a:r>
                      <a:endParaRPr lang="en-CA" sz="800" dirty="0">
                        <a:effectLst/>
                        <a:latin typeface="Aptos" panose="020B0004020202020204" pitchFamily="34" charset="0"/>
                        <a:ea typeface="Aptos" panose="020B0004020202020204" pitchFamily="34" charset="0"/>
                        <a:cs typeface="Times New Roman" panose="02020603050405020304" pitchFamily="18" charset="0"/>
                      </a:endParaRPr>
                    </a:p>
                  </a:txBody>
                  <a:tcPr marL="28930" marR="28930" marT="0" marB="0" anchor="ctr"/>
                </a:tc>
                <a:tc>
                  <a:txBody>
                    <a:bodyPr/>
                    <a:lstStyle/>
                    <a:p>
                      <a:pPr algn="ctr">
                        <a:lnSpc>
                          <a:spcPct val="107000"/>
                        </a:lnSpc>
                        <a:spcAft>
                          <a:spcPts val="800"/>
                        </a:spcAft>
                        <a:buNone/>
                      </a:pPr>
                      <a:r>
                        <a:rPr lang="fr-CA" sz="1000" dirty="0">
                          <a:effectLst/>
                        </a:rPr>
                        <a:t>%</a:t>
                      </a:r>
                      <a:endParaRPr lang="en-CA" sz="800" dirty="0">
                        <a:effectLst/>
                        <a:latin typeface="Aptos" panose="020B0004020202020204" pitchFamily="34" charset="0"/>
                        <a:ea typeface="Aptos" panose="020B0004020202020204" pitchFamily="34" charset="0"/>
                        <a:cs typeface="Times New Roman" panose="02020603050405020304" pitchFamily="18" charset="0"/>
                      </a:endParaRPr>
                    </a:p>
                  </a:txBody>
                  <a:tcPr marL="28930" marR="28930" marT="0" marB="0" anchor="ctr"/>
                </a:tc>
                <a:tc>
                  <a:txBody>
                    <a:bodyPr/>
                    <a:lstStyle/>
                    <a:p>
                      <a:pPr algn="ctr">
                        <a:lnSpc>
                          <a:spcPct val="107000"/>
                        </a:lnSpc>
                        <a:spcAft>
                          <a:spcPts val="800"/>
                        </a:spcAft>
                        <a:buNone/>
                      </a:pPr>
                      <a:r>
                        <a:rPr lang="fr-CA" sz="1000" dirty="0">
                          <a:effectLst/>
                        </a:rPr>
                        <a:t> </a:t>
                      </a:r>
                      <a:r>
                        <a:rPr lang="en-CA" sz="1000" dirty="0" err="1"/>
                        <a:t>Montant</a:t>
                      </a:r>
                      <a:endParaRPr lang="en-CA" sz="800" dirty="0">
                        <a:effectLst/>
                        <a:latin typeface="Aptos" panose="020B0004020202020204" pitchFamily="34" charset="0"/>
                        <a:ea typeface="Aptos" panose="020B0004020202020204" pitchFamily="34" charset="0"/>
                        <a:cs typeface="Times New Roman" panose="02020603050405020304" pitchFamily="18" charset="0"/>
                      </a:endParaRPr>
                    </a:p>
                  </a:txBody>
                  <a:tcPr marL="28930" marR="28930" marT="0" marB="0" anchor="ctr"/>
                </a:tc>
                <a:tc>
                  <a:txBody>
                    <a:bodyPr/>
                    <a:lstStyle/>
                    <a:p>
                      <a:pPr algn="ctr">
                        <a:lnSpc>
                          <a:spcPct val="107000"/>
                        </a:lnSpc>
                        <a:spcAft>
                          <a:spcPts val="800"/>
                        </a:spcAft>
                        <a:buNone/>
                      </a:pPr>
                      <a:r>
                        <a:rPr lang="fr-CA" sz="1000" dirty="0">
                          <a:effectLst/>
                        </a:rPr>
                        <a:t>%</a:t>
                      </a:r>
                      <a:endParaRPr lang="en-CA" sz="800" dirty="0">
                        <a:effectLst/>
                        <a:latin typeface="Aptos" panose="020B0004020202020204" pitchFamily="34" charset="0"/>
                        <a:ea typeface="Aptos" panose="020B0004020202020204" pitchFamily="34" charset="0"/>
                        <a:cs typeface="Times New Roman" panose="02020603050405020304" pitchFamily="18" charset="0"/>
                      </a:endParaRPr>
                    </a:p>
                  </a:txBody>
                  <a:tcPr marL="28930" marR="28930" marT="0" marB="0" anchor="ctr"/>
                </a:tc>
                <a:extLst>
                  <a:ext uri="{0D108BD9-81ED-4DB2-BD59-A6C34878D82A}">
                    <a16:rowId xmlns:a16="http://schemas.microsoft.com/office/drawing/2014/main" val="3025849007"/>
                  </a:ext>
                </a:extLst>
              </a:tr>
              <a:tr h="203546">
                <a:tc gridSpan="7">
                  <a:txBody>
                    <a:bodyPr/>
                    <a:lstStyle/>
                    <a:p>
                      <a:pPr algn="ctr">
                        <a:lnSpc>
                          <a:spcPct val="107000"/>
                        </a:lnSpc>
                        <a:spcAft>
                          <a:spcPts val="800"/>
                        </a:spcAft>
                        <a:buNone/>
                      </a:pPr>
                      <a:r>
                        <a:rPr lang="fr-CA" sz="1400" dirty="0">
                          <a:effectLst/>
                        </a:rPr>
                        <a:t>Programmes - Services</a:t>
                      </a:r>
                      <a:endParaRPr lang="en-CA" sz="1100" dirty="0">
                        <a:effectLst/>
                        <a:latin typeface="Aptos" panose="020B0004020202020204" pitchFamily="34" charset="0"/>
                        <a:ea typeface="Aptos" panose="020B0004020202020204" pitchFamily="34" charset="0"/>
                        <a:cs typeface="Times New Roman" panose="02020603050405020304" pitchFamily="18" charset="0"/>
                      </a:endParaRPr>
                    </a:p>
                  </a:txBody>
                  <a:tcPr marL="28930" marR="28930" marT="0" marB="0" anchor="ctr">
                    <a:solidFill>
                      <a:srgbClr val="68A4AC"/>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pPr algn="ctr">
                        <a:lnSpc>
                          <a:spcPct val="107000"/>
                        </a:lnSpc>
                        <a:spcAft>
                          <a:spcPts val="800"/>
                        </a:spcAft>
                        <a:buNone/>
                      </a:pPr>
                      <a:endParaRPr lang="en-CA" sz="1100" dirty="0">
                        <a:effectLst/>
                        <a:latin typeface="Aptos" panose="020B0004020202020204" pitchFamily="34" charset="0"/>
                        <a:ea typeface="Aptos" panose="020B0004020202020204" pitchFamily="34" charset="0"/>
                        <a:cs typeface="Times New Roman" panose="02020603050405020304" pitchFamily="18" charset="0"/>
                      </a:endParaRPr>
                    </a:p>
                  </a:txBody>
                  <a:tcPr marL="28930" marR="28930" marT="0" marB="0" anchor="ctr">
                    <a:solidFill>
                      <a:srgbClr val="68A4AC"/>
                    </a:solidFill>
                  </a:tcPr>
                </a:tc>
                <a:extLst>
                  <a:ext uri="{0D108BD9-81ED-4DB2-BD59-A6C34878D82A}">
                    <a16:rowId xmlns:a16="http://schemas.microsoft.com/office/drawing/2014/main" val="4000797817"/>
                  </a:ext>
                </a:extLst>
              </a:tr>
              <a:tr h="287121">
                <a:tc>
                  <a:txBody>
                    <a:bodyPr/>
                    <a:lstStyle/>
                    <a:p>
                      <a:pPr>
                        <a:lnSpc>
                          <a:spcPct val="107000"/>
                        </a:lnSpc>
                        <a:spcAft>
                          <a:spcPts val="800"/>
                        </a:spcAft>
                        <a:buNone/>
                      </a:pPr>
                      <a:r>
                        <a:rPr lang="en-CA" sz="1050" i="1" dirty="0">
                          <a:solidFill>
                            <a:schemeClr val="tx1"/>
                          </a:solidFill>
                        </a:rPr>
                        <a:t>Santé </a:t>
                      </a:r>
                      <a:r>
                        <a:rPr lang="en-CA" sz="1050" i="1" dirty="0" err="1">
                          <a:solidFill>
                            <a:schemeClr val="tx1"/>
                          </a:solidFill>
                        </a:rPr>
                        <a:t>publique</a:t>
                      </a:r>
                      <a:endParaRPr lang="en-CA" sz="1000" i="1"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28930" marR="28930" marT="0" marB="0" anchor="ctr">
                    <a:solidFill>
                      <a:srgbClr val="68A4AC"/>
                    </a:solidFill>
                  </a:tcPr>
                </a:tc>
                <a:tc>
                  <a:txBody>
                    <a:bodyPr/>
                    <a:lstStyle/>
                    <a:p>
                      <a:pPr>
                        <a:lnSpc>
                          <a:spcPct val="107000"/>
                        </a:lnSpc>
                        <a:spcAft>
                          <a:spcPts val="800"/>
                        </a:spcAft>
                        <a:buNone/>
                      </a:pPr>
                      <a:r>
                        <a:rPr lang="fr-CA" sz="800">
                          <a:effectLst/>
                        </a:rPr>
                        <a:t>                        -    </a:t>
                      </a:r>
                      <a:endParaRPr lang="en-CA" sz="800" dirty="0">
                        <a:effectLst/>
                        <a:latin typeface="Aptos" panose="020B0004020202020204" pitchFamily="34" charset="0"/>
                        <a:ea typeface="Aptos" panose="020B0004020202020204" pitchFamily="34" charset="0"/>
                        <a:cs typeface="Times New Roman" panose="02020603050405020304" pitchFamily="18" charset="0"/>
                      </a:endParaRPr>
                    </a:p>
                  </a:txBody>
                  <a:tcPr marL="28930" marR="28930" marT="0" marB="0" anchor="ctr"/>
                </a:tc>
                <a:tc>
                  <a:txBody>
                    <a:bodyPr/>
                    <a:lstStyle/>
                    <a:p>
                      <a:pPr algn="ctr">
                        <a:lnSpc>
                          <a:spcPct val="107000"/>
                        </a:lnSpc>
                        <a:spcAft>
                          <a:spcPts val="800"/>
                        </a:spcAft>
                        <a:buNone/>
                      </a:pPr>
                      <a:r>
                        <a:rPr lang="fr-CA" sz="1000">
                          <a:effectLst/>
                        </a:rPr>
                        <a:t>0%</a:t>
                      </a:r>
                      <a:endParaRPr lang="en-CA" sz="1000" dirty="0">
                        <a:effectLst/>
                        <a:latin typeface="Aptos" panose="020B0004020202020204" pitchFamily="34" charset="0"/>
                        <a:ea typeface="Aptos" panose="020B0004020202020204" pitchFamily="34" charset="0"/>
                        <a:cs typeface="Times New Roman" panose="02020603050405020304" pitchFamily="18" charset="0"/>
                      </a:endParaRPr>
                    </a:p>
                  </a:txBody>
                  <a:tcPr marL="28930" marR="28930" marT="0" marB="0" anchor="ctr"/>
                </a:tc>
                <a:tc>
                  <a:txBody>
                    <a:bodyPr/>
                    <a:lstStyle/>
                    <a:p>
                      <a:pPr algn="ctr">
                        <a:lnSpc>
                          <a:spcPct val="107000"/>
                        </a:lnSpc>
                        <a:spcAft>
                          <a:spcPts val="800"/>
                        </a:spcAft>
                        <a:buNone/>
                      </a:pPr>
                      <a:r>
                        <a:rPr lang="fr-CA" sz="1000">
                          <a:effectLst/>
                        </a:rPr>
                        <a:t>                           -    </a:t>
                      </a:r>
                      <a:endParaRPr lang="en-CA" sz="1000" dirty="0">
                        <a:effectLst/>
                        <a:latin typeface="Aptos" panose="020B0004020202020204" pitchFamily="34" charset="0"/>
                        <a:ea typeface="Aptos" panose="020B0004020202020204" pitchFamily="34" charset="0"/>
                        <a:cs typeface="Times New Roman" panose="02020603050405020304" pitchFamily="18" charset="0"/>
                      </a:endParaRPr>
                    </a:p>
                  </a:txBody>
                  <a:tcPr marL="28930" marR="28930" marT="0" marB="0" anchor="ctr"/>
                </a:tc>
                <a:tc>
                  <a:txBody>
                    <a:bodyPr/>
                    <a:lstStyle/>
                    <a:p>
                      <a:pPr algn="ctr">
                        <a:lnSpc>
                          <a:spcPct val="107000"/>
                        </a:lnSpc>
                        <a:spcAft>
                          <a:spcPts val="800"/>
                        </a:spcAft>
                        <a:buNone/>
                      </a:pPr>
                      <a:r>
                        <a:rPr lang="fr-CA" sz="1000">
                          <a:effectLst/>
                        </a:rPr>
                        <a:t>0%</a:t>
                      </a:r>
                      <a:endParaRPr lang="en-CA" sz="1000" dirty="0">
                        <a:effectLst/>
                        <a:latin typeface="Aptos" panose="020B0004020202020204" pitchFamily="34" charset="0"/>
                        <a:ea typeface="Aptos" panose="020B0004020202020204" pitchFamily="34" charset="0"/>
                        <a:cs typeface="Times New Roman" panose="02020603050405020304" pitchFamily="18" charset="0"/>
                      </a:endParaRPr>
                    </a:p>
                  </a:txBody>
                  <a:tcPr marL="28930" marR="28930" marT="0" marB="0" anchor="ctr"/>
                </a:tc>
                <a:tc>
                  <a:txBody>
                    <a:bodyPr/>
                    <a:lstStyle/>
                    <a:p>
                      <a:pPr algn="ctr">
                        <a:lnSpc>
                          <a:spcPct val="107000"/>
                        </a:lnSpc>
                        <a:spcAft>
                          <a:spcPts val="800"/>
                        </a:spcAft>
                        <a:buNone/>
                      </a:pPr>
                      <a:r>
                        <a:rPr lang="fr-CA" sz="1000">
                          <a:effectLst/>
                        </a:rPr>
                        <a:t>                    -    </a:t>
                      </a:r>
                      <a:endParaRPr lang="en-CA" sz="1000" dirty="0">
                        <a:effectLst/>
                        <a:latin typeface="Aptos" panose="020B0004020202020204" pitchFamily="34" charset="0"/>
                        <a:ea typeface="Aptos" panose="020B0004020202020204" pitchFamily="34" charset="0"/>
                        <a:cs typeface="Times New Roman" panose="02020603050405020304" pitchFamily="18" charset="0"/>
                      </a:endParaRPr>
                    </a:p>
                  </a:txBody>
                  <a:tcPr marL="28930" marR="28930" marT="0" marB="0" anchor="ctr"/>
                </a:tc>
                <a:tc>
                  <a:txBody>
                    <a:bodyPr/>
                    <a:lstStyle/>
                    <a:p>
                      <a:pPr algn="ctr">
                        <a:lnSpc>
                          <a:spcPct val="107000"/>
                        </a:lnSpc>
                        <a:spcAft>
                          <a:spcPts val="800"/>
                        </a:spcAft>
                        <a:buNone/>
                      </a:pPr>
                      <a:r>
                        <a:rPr lang="fr-CA" sz="1000">
                          <a:effectLst/>
                        </a:rPr>
                        <a:t>0,00%</a:t>
                      </a:r>
                      <a:endParaRPr lang="en-CA" sz="1000" dirty="0">
                        <a:effectLst/>
                        <a:latin typeface="Aptos" panose="020B0004020202020204" pitchFamily="34" charset="0"/>
                        <a:ea typeface="Aptos" panose="020B0004020202020204" pitchFamily="34" charset="0"/>
                        <a:cs typeface="Times New Roman" panose="02020603050405020304" pitchFamily="18" charset="0"/>
                      </a:endParaRPr>
                    </a:p>
                  </a:txBody>
                  <a:tcPr marL="28930" marR="28930" marT="0" marB="0" anchor="ctr"/>
                </a:tc>
                <a:extLst>
                  <a:ext uri="{0D108BD9-81ED-4DB2-BD59-A6C34878D82A}">
                    <a16:rowId xmlns:a16="http://schemas.microsoft.com/office/drawing/2014/main" val="3429213196"/>
                  </a:ext>
                </a:extLst>
              </a:tr>
              <a:tr h="310987">
                <a:tc>
                  <a:txBody>
                    <a:bodyPr/>
                    <a:lstStyle/>
                    <a:p>
                      <a:pPr>
                        <a:lnSpc>
                          <a:spcPct val="107000"/>
                        </a:lnSpc>
                        <a:spcAft>
                          <a:spcPts val="800"/>
                        </a:spcAft>
                        <a:buNone/>
                      </a:pPr>
                      <a:r>
                        <a:rPr lang="en-CA" sz="1050" dirty="0"/>
                        <a:t>Jeunes </a:t>
                      </a:r>
                      <a:r>
                        <a:rPr lang="en-CA" sz="1050" dirty="0" err="1"/>
                        <a:t>en</a:t>
                      </a:r>
                      <a:r>
                        <a:rPr lang="en-CA" sz="1050" dirty="0"/>
                        <a:t> </a:t>
                      </a:r>
                      <a:r>
                        <a:rPr lang="en-CA" sz="1050" dirty="0" err="1"/>
                        <a:t>difficulté</a:t>
                      </a:r>
                      <a:r>
                        <a:rPr lang="en-CA" sz="1050" dirty="0"/>
                        <a:t> (Programmes </a:t>
                      </a:r>
                      <a:r>
                        <a:rPr lang="en-CA" sz="1050" dirty="0" err="1"/>
                        <a:t>cliniques</a:t>
                      </a:r>
                      <a:r>
                        <a:rPr lang="en-CA" sz="1050" dirty="0"/>
                        <a:t>, santé des jeunes et </a:t>
                      </a:r>
                      <a:r>
                        <a:rPr lang="en-CA" sz="1050" dirty="0" err="1"/>
                        <a:t>autres</a:t>
                      </a:r>
                      <a:r>
                        <a:rPr lang="en-CA" sz="1050" dirty="0"/>
                        <a:t>)</a:t>
                      </a:r>
                      <a:endParaRPr lang="en-CA" sz="1000" dirty="0">
                        <a:effectLst/>
                        <a:latin typeface="Aptos" panose="020B0004020202020204" pitchFamily="34" charset="0"/>
                        <a:ea typeface="Aptos" panose="020B0004020202020204" pitchFamily="34" charset="0"/>
                        <a:cs typeface="Times New Roman" panose="02020603050405020304" pitchFamily="18" charset="0"/>
                      </a:endParaRPr>
                    </a:p>
                  </a:txBody>
                  <a:tcPr marL="28930" marR="28930" marT="0" marB="0" anchor="ctr">
                    <a:solidFill>
                      <a:srgbClr val="68A4AC"/>
                    </a:solidFill>
                  </a:tcPr>
                </a:tc>
                <a:tc rowSpan="2">
                  <a:txBody>
                    <a:bodyPr/>
                    <a:lstStyle/>
                    <a:p>
                      <a:pPr>
                        <a:lnSpc>
                          <a:spcPct val="107000"/>
                        </a:lnSpc>
                        <a:spcAft>
                          <a:spcPts val="800"/>
                        </a:spcAft>
                        <a:buNone/>
                      </a:pPr>
                      <a:r>
                        <a:rPr lang="fr-CA" sz="900" dirty="0">
                          <a:effectLst/>
                        </a:rPr>
                        <a:t>           879 044  </a:t>
                      </a:r>
                      <a:endParaRPr lang="en-CA" sz="900" dirty="0">
                        <a:effectLst/>
                        <a:latin typeface="Aptos" panose="020B0004020202020204" pitchFamily="34" charset="0"/>
                        <a:ea typeface="Aptos" panose="020B0004020202020204" pitchFamily="34" charset="0"/>
                        <a:cs typeface="Times New Roman" panose="02020603050405020304" pitchFamily="18" charset="0"/>
                      </a:endParaRPr>
                    </a:p>
                  </a:txBody>
                  <a:tcPr marL="28930" marR="28930" marT="0" marB="0" anchor="ctr"/>
                </a:tc>
                <a:tc rowSpan="2">
                  <a:txBody>
                    <a:bodyPr/>
                    <a:lstStyle/>
                    <a:p>
                      <a:pPr algn="ctr">
                        <a:lnSpc>
                          <a:spcPct val="107000"/>
                        </a:lnSpc>
                        <a:spcAft>
                          <a:spcPts val="800"/>
                        </a:spcAft>
                        <a:buNone/>
                      </a:pPr>
                      <a:r>
                        <a:rPr lang="fr-CA" sz="900" dirty="0">
                          <a:effectLst/>
                        </a:rPr>
                        <a:t>49,82%</a:t>
                      </a:r>
                      <a:endParaRPr lang="en-CA" sz="900" dirty="0">
                        <a:effectLst/>
                        <a:latin typeface="Aptos" panose="020B0004020202020204" pitchFamily="34" charset="0"/>
                        <a:ea typeface="Aptos" panose="020B0004020202020204" pitchFamily="34" charset="0"/>
                        <a:cs typeface="Times New Roman" panose="02020603050405020304" pitchFamily="18" charset="0"/>
                      </a:endParaRPr>
                    </a:p>
                  </a:txBody>
                  <a:tcPr marL="28930" marR="28930" marT="0" marB="0" anchor="ctr"/>
                </a:tc>
                <a:tc rowSpan="2">
                  <a:txBody>
                    <a:bodyPr/>
                    <a:lstStyle/>
                    <a:p>
                      <a:pPr algn="ctr">
                        <a:lnSpc>
                          <a:spcPct val="107000"/>
                        </a:lnSpc>
                        <a:spcAft>
                          <a:spcPts val="800"/>
                        </a:spcAft>
                        <a:buNone/>
                      </a:pPr>
                      <a:r>
                        <a:rPr lang="fr-CA" sz="900" dirty="0">
                          <a:effectLst/>
                        </a:rPr>
                        <a:t>              885 233  </a:t>
                      </a:r>
                      <a:endParaRPr lang="en-CA" sz="900" dirty="0">
                        <a:effectLst/>
                        <a:latin typeface="Aptos" panose="020B0004020202020204" pitchFamily="34" charset="0"/>
                        <a:ea typeface="Aptos" panose="020B0004020202020204" pitchFamily="34" charset="0"/>
                        <a:cs typeface="Times New Roman" panose="02020603050405020304" pitchFamily="18" charset="0"/>
                      </a:endParaRPr>
                    </a:p>
                  </a:txBody>
                  <a:tcPr marL="28930" marR="28930" marT="0" marB="0" anchor="ctr"/>
                </a:tc>
                <a:tc rowSpan="2">
                  <a:txBody>
                    <a:bodyPr/>
                    <a:lstStyle/>
                    <a:p>
                      <a:pPr algn="ctr">
                        <a:lnSpc>
                          <a:spcPct val="107000"/>
                        </a:lnSpc>
                        <a:spcAft>
                          <a:spcPts val="800"/>
                        </a:spcAft>
                        <a:buNone/>
                      </a:pPr>
                      <a:r>
                        <a:rPr lang="fr-CA" sz="900" dirty="0">
                          <a:effectLst/>
                        </a:rPr>
                        <a:t>48,10%</a:t>
                      </a:r>
                      <a:endParaRPr lang="en-CA" sz="900" dirty="0">
                        <a:effectLst/>
                        <a:latin typeface="Aptos" panose="020B0004020202020204" pitchFamily="34" charset="0"/>
                        <a:ea typeface="Aptos" panose="020B0004020202020204" pitchFamily="34" charset="0"/>
                        <a:cs typeface="Times New Roman" panose="02020603050405020304" pitchFamily="18" charset="0"/>
                      </a:endParaRPr>
                    </a:p>
                  </a:txBody>
                  <a:tcPr marL="28930" marR="28930" marT="0" marB="0" anchor="ctr"/>
                </a:tc>
                <a:tc rowSpan="2">
                  <a:txBody>
                    <a:bodyPr/>
                    <a:lstStyle/>
                    <a:p>
                      <a:pPr algn="ctr">
                        <a:lnSpc>
                          <a:spcPct val="107000"/>
                        </a:lnSpc>
                        <a:spcAft>
                          <a:spcPts val="800"/>
                        </a:spcAft>
                        <a:buNone/>
                      </a:pPr>
                      <a:r>
                        <a:rPr lang="fr-CA" sz="900" dirty="0">
                          <a:effectLst/>
                        </a:rPr>
                        <a:t>           (6 189) </a:t>
                      </a:r>
                      <a:endParaRPr lang="en-CA" sz="900" dirty="0">
                        <a:effectLst/>
                        <a:latin typeface="Aptos" panose="020B0004020202020204" pitchFamily="34" charset="0"/>
                        <a:ea typeface="Aptos" panose="020B0004020202020204" pitchFamily="34" charset="0"/>
                        <a:cs typeface="Times New Roman" panose="02020603050405020304" pitchFamily="18" charset="0"/>
                      </a:endParaRPr>
                    </a:p>
                  </a:txBody>
                  <a:tcPr marL="28930" marR="28930" marT="0" marB="0" anchor="ctr"/>
                </a:tc>
                <a:tc rowSpan="2">
                  <a:txBody>
                    <a:bodyPr/>
                    <a:lstStyle/>
                    <a:p>
                      <a:pPr algn="ctr">
                        <a:lnSpc>
                          <a:spcPct val="107000"/>
                        </a:lnSpc>
                        <a:spcAft>
                          <a:spcPts val="800"/>
                        </a:spcAft>
                        <a:buNone/>
                      </a:pPr>
                      <a:r>
                        <a:rPr lang="fr-CA" sz="900" dirty="0">
                          <a:effectLst/>
                        </a:rPr>
                        <a:t>8,15%</a:t>
                      </a:r>
                      <a:endParaRPr lang="en-CA" sz="900" dirty="0">
                        <a:effectLst/>
                        <a:latin typeface="Aptos" panose="020B0004020202020204" pitchFamily="34" charset="0"/>
                        <a:ea typeface="Aptos" panose="020B0004020202020204" pitchFamily="34" charset="0"/>
                        <a:cs typeface="Times New Roman" panose="02020603050405020304" pitchFamily="18" charset="0"/>
                      </a:endParaRPr>
                    </a:p>
                  </a:txBody>
                  <a:tcPr marL="28930" marR="28930" marT="0" marB="0" anchor="ctr"/>
                </a:tc>
                <a:extLst>
                  <a:ext uri="{0D108BD9-81ED-4DB2-BD59-A6C34878D82A}">
                    <a16:rowId xmlns:a16="http://schemas.microsoft.com/office/drawing/2014/main" val="3396215888"/>
                  </a:ext>
                </a:extLst>
              </a:tr>
              <a:tr h="447036">
                <a:tc>
                  <a:txBody>
                    <a:bodyPr/>
                    <a:lstStyle/>
                    <a:p>
                      <a:pPr>
                        <a:lnSpc>
                          <a:spcPct val="107000"/>
                        </a:lnSpc>
                        <a:spcAft>
                          <a:spcPts val="800"/>
                        </a:spcAft>
                        <a:buNone/>
                      </a:pPr>
                      <a:r>
                        <a:rPr lang="en-CA" sz="1000">
                          <a:effectLst/>
                        </a:rPr>
                        <a:t>(Clinical Programs, Youth health &amp; others)</a:t>
                      </a:r>
                      <a:endParaRPr lang="en-CA" sz="1000" dirty="0">
                        <a:effectLst/>
                        <a:latin typeface="Aptos" panose="020B0004020202020204" pitchFamily="34" charset="0"/>
                        <a:ea typeface="Aptos" panose="020B0004020202020204" pitchFamily="34" charset="0"/>
                        <a:cs typeface="Times New Roman" panose="02020603050405020304" pitchFamily="18" charset="0"/>
                      </a:endParaRPr>
                    </a:p>
                  </a:txBody>
                  <a:tcPr marL="28930" marR="28930" marT="0" marB="0" anchor="ctr">
                    <a:solidFill>
                      <a:srgbClr val="68A4AC"/>
                    </a:solidFill>
                  </a:tcPr>
                </a:tc>
                <a:tc vMerge="1">
                  <a:txBody>
                    <a:bodyPr/>
                    <a:lstStyle/>
                    <a:p>
                      <a:endParaRPr lang="en-CA"/>
                    </a:p>
                  </a:txBody>
                  <a:tcPr/>
                </a:tc>
                <a:tc vMerge="1">
                  <a:txBody>
                    <a:bodyPr/>
                    <a:lstStyle/>
                    <a:p>
                      <a:endParaRPr lang="en-CA"/>
                    </a:p>
                  </a:txBody>
                  <a:tcPr/>
                </a:tc>
                <a:tc vMerge="1">
                  <a:txBody>
                    <a:bodyPr/>
                    <a:lstStyle/>
                    <a:p>
                      <a:endParaRPr lang="en-CA"/>
                    </a:p>
                  </a:txBody>
                  <a:tcPr/>
                </a:tc>
                <a:tc vMerge="1">
                  <a:txBody>
                    <a:bodyPr/>
                    <a:lstStyle/>
                    <a:p>
                      <a:endParaRPr lang="en-CA"/>
                    </a:p>
                  </a:txBody>
                  <a:tcPr/>
                </a:tc>
                <a:tc vMerge="1">
                  <a:txBody>
                    <a:bodyPr/>
                    <a:lstStyle/>
                    <a:p>
                      <a:endParaRPr lang="en-CA"/>
                    </a:p>
                  </a:txBody>
                  <a:tcPr/>
                </a:tc>
                <a:tc vMerge="1">
                  <a:txBody>
                    <a:bodyPr/>
                    <a:lstStyle/>
                    <a:p>
                      <a:endParaRPr lang="en-CA"/>
                    </a:p>
                  </a:txBody>
                  <a:tcPr/>
                </a:tc>
                <a:extLst>
                  <a:ext uri="{0D108BD9-81ED-4DB2-BD59-A6C34878D82A}">
                    <a16:rowId xmlns:a16="http://schemas.microsoft.com/office/drawing/2014/main" val="1102605017"/>
                  </a:ext>
                </a:extLst>
              </a:tr>
              <a:tr h="201842">
                <a:tc gridSpan="7">
                  <a:txBody>
                    <a:bodyPr/>
                    <a:lstStyle/>
                    <a:p>
                      <a:pPr marL="0" algn="ctr" defTabSz="826852" rtl="0" eaLnBrk="1" latinLnBrk="0" hangingPunct="1">
                        <a:lnSpc>
                          <a:spcPct val="107000"/>
                        </a:lnSpc>
                        <a:spcAft>
                          <a:spcPts val="800"/>
                        </a:spcAft>
                        <a:buNone/>
                      </a:pPr>
                      <a:r>
                        <a:rPr lang="en-CA" sz="1400" dirty="0"/>
                        <a:t>Programmes de </a:t>
                      </a:r>
                      <a:r>
                        <a:rPr lang="en-CA" sz="1400" dirty="0" err="1"/>
                        <a:t>soutien</a:t>
                      </a:r>
                      <a:endParaRPr lang="en-CA" sz="1400" b="1" kern="1200" dirty="0">
                        <a:solidFill>
                          <a:schemeClr val="lt1"/>
                        </a:solidFill>
                        <a:effectLst/>
                        <a:latin typeface="+mn-lt"/>
                        <a:ea typeface="+mn-ea"/>
                        <a:cs typeface="+mn-cs"/>
                      </a:endParaRPr>
                    </a:p>
                  </a:txBody>
                  <a:tcPr marL="28930" marR="28930" marT="0" marB="0" anchor="ctr">
                    <a:solidFill>
                      <a:srgbClr val="68A4AC"/>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pPr marL="0" algn="ctr" defTabSz="826852" rtl="0" eaLnBrk="1" latinLnBrk="0" hangingPunct="1">
                        <a:lnSpc>
                          <a:spcPct val="107000"/>
                        </a:lnSpc>
                        <a:spcAft>
                          <a:spcPts val="800"/>
                        </a:spcAft>
                        <a:buNone/>
                      </a:pPr>
                      <a:endParaRPr lang="en-CA" sz="1400" b="1" kern="1200" dirty="0">
                        <a:solidFill>
                          <a:schemeClr val="lt1"/>
                        </a:solidFill>
                        <a:effectLst/>
                        <a:latin typeface="+mn-lt"/>
                        <a:ea typeface="+mn-ea"/>
                        <a:cs typeface="+mn-cs"/>
                      </a:endParaRPr>
                    </a:p>
                  </a:txBody>
                  <a:tcPr marL="28930" marR="28930" marT="0" marB="0" anchor="ctr">
                    <a:solidFill>
                      <a:srgbClr val="68A4AC"/>
                    </a:solidFill>
                  </a:tcPr>
                </a:tc>
                <a:extLst>
                  <a:ext uri="{0D108BD9-81ED-4DB2-BD59-A6C34878D82A}">
                    <a16:rowId xmlns:a16="http://schemas.microsoft.com/office/drawing/2014/main" val="119838876"/>
                  </a:ext>
                </a:extLst>
              </a:tr>
              <a:tr h="241076">
                <a:tc>
                  <a:txBody>
                    <a:bodyPr/>
                    <a:lstStyle/>
                    <a:p>
                      <a:pPr>
                        <a:lnSpc>
                          <a:spcPct val="107000"/>
                        </a:lnSpc>
                        <a:spcAft>
                          <a:spcPts val="800"/>
                        </a:spcAft>
                        <a:buNone/>
                      </a:pPr>
                      <a:r>
                        <a:rPr lang="fr-CA" sz="1050" i="1">
                          <a:solidFill>
                            <a:schemeClr val="tx1"/>
                          </a:solidFill>
                          <a:effectLst/>
                        </a:rPr>
                        <a:t>Administration</a:t>
                      </a:r>
                      <a:endParaRPr lang="en-CA" sz="1000" i="1"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28930" marR="28930" marT="0" marB="0" anchor="ctr">
                    <a:solidFill>
                      <a:srgbClr val="68A4AC"/>
                    </a:solidFill>
                  </a:tcPr>
                </a:tc>
                <a:tc rowSpan="2">
                  <a:txBody>
                    <a:bodyPr/>
                    <a:lstStyle/>
                    <a:p>
                      <a:pPr>
                        <a:lnSpc>
                          <a:spcPct val="107000"/>
                        </a:lnSpc>
                        <a:spcAft>
                          <a:spcPts val="800"/>
                        </a:spcAft>
                        <a:buNone/>
                      </a:pPr>
                      <a:r>
                        <a:rPr lang="fr-CA" sz="900">
                          <a:effectLst/>
                        </a:rPr>
                        <a:t>           694 882  </a:t>
                      </a:r>
                      <a:endParaRPr lang="en-CA" sz="900" dirty="0">
                        <a:effectLst/>
                        <a:latin typeface="Aptos" panose="020B0004020202020204" pitchFamily="34" charset="0"/>
                        <a:ea typeface="Aptos" panose="020B0004020202020204" pitchFamily="34" charset="0"/>
                        <a:cs typeface="Times New Roman" panose="02020603050405020304" pitchFamily="18" charset="0"/>
                      </a:endParaRPr>
                    </a:p>
                  </a:txBody>
                  <a:tcPr marL="28930" marR="28930" marT="0" marB="0" anchor="ctr"/>
                </a:tc>
                <a:tc rowSpan="2">
                  <a:txBody>
                    <a:bodyPr/>
                    <a:lstStyle/>
                    <a:p>
                      <a:pPr algn="ctr">
                        <a:lnSpc>
                          <a:spcPct val="107000"/>
                        </a:lnSpc>
                        <a:spcAft>
                          <a:spcPts val="800"/>
                        </a:spcAft>
                        <a:buNone/>
                      </a:pPr>
                      <a:r>
                        <a:rPr lang="fr-CA" sz="900">
                          <a:effectLst/>
                        </a:rPr>
                        <a:t>39,38%</a:t>
                      </a:r>
                      <a:endParaRPr lang="en-CA" sz="900" dirty="0">
                        <a:effectLst/>
                        <a:latin typeface="Aptos" panose="020B0004020202020204" pitchFamily="34" charset="0"/>
                        <a:ea typeface="Aptos" panose="020B0004020202020204" pitchFamily="34" charset="0"/>
                        <a:cs typeface="Times New Roman" panose="02020603050405020304" pitchFamily="18" charset="0"/>
                      </a:endParaRPr>
                    </a:p>
                  </a:txBody>
                  <a:tcPr marL="28930" marR="28930" marT="0" marB="0" anchor="ctr"/>
                </a:tc>
                <a:tc rowSpan="2">
                  <a:txBody>
                    <a:bodyPr/>
                    <a:lstStyle/>
                    <a:p>
                      <a:pPr algn="ctr">
                        <a:lnSpc>
                          <a:spcPct val="107000"/>
                        </a:lnSpc>
                        <a:spcAft>
                          <a:spcPts val="800"/>
                        </a:spcAft>
                        <a:buNone/>
                      </a:pPr>
                      <a:r>
                        <a:rPr lang="fr-CA" sz="900">
                          <a:effectLst/>
                        </a:rPr>
                        <a:t>              773 902  </a:t>
                      </a:r>
                      <a:endParaRPr lang="en-CA" sz="900" dirty="0">
                        <a:effectLst/>
                        <a:latin typeface="Aptos" panose="020B0004020202020204" pitchFamily="34" charset="0"/>
                        <a:ea typeface="Aptos" panose="020B0004020202020204" pitchFamily="34" charset="0"/>
                        <a:cs typeface="Times New Roman" panose="02020603050405020304" pitchFamily="18" charset="0"/>
                      </a:endParaRPr>
                    </a:p>
                  </a:txBody>
                  <a:tcPr marL="28930" marR="28930" marT="0" marB="0" anchor="ctr"/>
                </a:tc>
                <a:tc rowSpan="2">
                  <a:txBody>
                    <a:bodyPr/>
                    <a:lstStyle/>
                    <a:p>
                      <a:pPr algn="ctr">
                        <a:lnSpc>
                          <a:spcPct val="107000"/>
                        </a:lnSpc>
                        <a:spcAft>
                          <a:spcPts val="800"/>
                        </a:spcAft>
                        <a:buNone/>
                      </a:pPr>
                      <a:r>
                        <a:rPr lang="fr-CA" sz="900" dirty="0">
                          <a:effectLst/>
                        </a:rPr>
                        <a:t>42,05%</a:t>
                      </a:r>
                      <a:endParaRPr lang="en-CA" sz="900" dirty="0">
                        <a:effectLst/>
                        <a:latin typeface="Aptos" panose="020B0004020202020204" pitchFamily="34" charset="0"/>
                        <a:ea typeface="Aptos" panose="020B0004020202020204" pitchFamily="34" charset="0"/>
                        <a:cs typeface="Times New Roman" panose="02020603050405020304" pitchFamily="18" charset="0"/>
                      </a:endParaRPr>
                    </a:p>
                  </a:txBody>
                  <a:tcPr marL="28930" marR="28930" marT="0" marB="0" anchor="ctr"/>
                </a:tc>
                <a:tc rowSpan="2">
                  <a:txBody>
                    <a:bodyPr/>
                    <a:lstStyle/>
                    <a:p>
                      <a:r>
                        <a:rPr lang="fr-CA" sz="900">
                          <a:effectLst/>
                        </a:rPr>
                        <a:t>        (79 020) </a:t>
                      </a:r>
                      <a:endParaRPr lang="en-CA"/>
                    </a:p>
                  </a:txBody>
                  <a:tcPr marL="28930" marR="28930" marT="0" marB="0" anchor="ctr"/>
                </a:tc>
                <a:tc rowSpan="2">
                  <a:txBody>
                    <a:bodyPr/>
                    <a:lstStyle/>
                    <a:p>
                      <a:pPr algn="ctr">
                        <a:lnSpc>
                          <a:spcPct val="107000"/>
                        </a:lnSpc>
                        <a:spcAft>
                          <a:spcPts val="800"/>
                        </a:spcAft>
                        <a:buNone/>
                      </a:pPr>
                      <a:r>
                        <a:rPr lang="fr-CA" sz="900">
                          <a:effectLst/>
                        </a:rPr>
                        <a:t>104,05%</a:t>
                      </a:r>
                      <a:endParaRPr lang="en-CA" sz="900" dirty="0">
                        <a:effectLst/>
                        <a:latin typeface="Aptos" panose="020B0004020202020204" pitchFamily="34" charset="0"/>
                        <a:ea typeface="Aptos" panose="020B0004020202020204" pitchFamily="34" charset="0"/>
                        <a:cs typeface="Times New Roman" panose="02020603050405020304" pitchFamily="18" charset="0"/>
                      </a:endParaRPr>
                    </a:p>
                  </a:txBody>
                  <a:tcPr marL="28930" marR="28930" marT="0" marB="0" anchor="ctr"/>
                </a:tc>
                <a:extLst>
                  <a:ext uri="{0D108BD9-81ED-4DB2-BD59-A6C34878D82A}">
                    <a16:rowId xmlns:a16="http://schemas.microsoft.com/office/drawing/2014/main" val="1296695241"/>
                  </a:ext>
                </a:extLst>
              </a:tr>
              <a:tr h="296184">
                <a:tc>
                  <a:txBody>
                    <a:bodyPr/>
                    <a:lstStyle/>
                    <a:p>
                      <a:pPr>
                        <a:lnSpc>
                          <a:spcPct val="107000"/>
                        </a:lnSpc>
                        <a:spcAft>
                          <a:spcPts val="800"/>
                        </a:spcAft>
                        <a:buNone/>
                      </a:pPr>
                      <a:r>
                        <a:rPr lang="fr-CA" sz="1000" dirty="0">
                          <a:effectLst/>
                        </a:rPr>
                        <a:t>(Administration, TI &amp; autres)</a:t>
                      </a:r>
                      <a:endParaRPr lang="en-CA" sz="1000" dirty="0">
                        <a:effectLst/>
                        <a:latin typeface="Aptos" panose="020B0004020202020204" pitchFamily="34" charset="0"/>
                        <a:ea typeface="Aptos" panose="020B0004020202020204" pitchFamily="34" charset="0"/>
                        <a:cs typeface="Times New Roman" panose="02020603050405020304" pitchFamily="18" charset="0"/>
                      </a:endParaRPr>
                    </a:p>
                  </a:txBody>
                  <a:tcPr marL="28930" marR="28930" marT="0" marB="0" anchor="ctr">
                    <a:solidFill>
                      <a:srgbClr val="68A4AC"/>
                    </a:solidFill>
                  </a:tcPr>
                </a:tc>
                <a:tc vMerge="1">
                  <a:txBody>
                    <a:bodyPr/>
                    <a:lstStyle/>
                    <a:p>
                      <a:endParaRPr lang="en-CA"/>
                    </a:p>
                  </a:txBody>
                  <a:tcPr/>
                </a:tc>
                <a:tc vMerge="1">
                  <a:txBody>
                    <a:bodyPr/>
                    <a:lstStyle/>
                    <a:p>
                      <a:endParaRPr lang="en-CA"/>
                    </a:p>
                  </a:txBody>
                  <a:tcPr/>
                </a:tc>
                <a:tc vMerge="1">
                  <a:txBody>
                    <a:bodyPr/>
                    <a:lstStyle/>
                    <a:p>
                      <a:endParaRPr lang="en-CA"/>
                    </a:p>
                  </a:txBody>
                  <a:tcPr/>
                </a:tc>
                <a:tc vMerge="1">
                  <a:txBody>
                    <a:bodyPr/>
                    <a:lstStyle/>
                    <a:p>
                      <a:endParaRPr lang="en-CA"/>
                    </a:p>
                  </a:txBody>
                  <a:tcPr/>
                </a:tc>
                <a:tc vMerge="1">
                  <a:txBody>
                    <a:bodyPr/>
                    <a:lstStyle/>
                    <a:p>
                      <a:endParaRPr lang="en-CA"/>
                    </a:p>
                  </a:txBody>
                  <a:tcPr/>
                </a:tc>
                <a:tc vMerge="1">
                  <a:txBody>
                    <a:bodyPr/>
                    <a:lstStyle/>
                    <a:p>
                      <a:endParaRPr lang="en-CA"/>
                    </a:p>
                  </a:txBody>
                  <a:tcPr/>
                </a:tc>
                <a:extLst>
                  <a:ext uri="{0D108BD9-81ED-4DB2-BD59-A6C34878D82A}">
                    <a16:rowId xmlns:a16="http://schemas.microsoft.com/office/drawing/2014/main" val="567471410"/>
                  </a:ext>
                </a:extLst>
              </a:tr>
              <a:tr h="229629">
                <a:tc>
                  <a:txBody>
                    <a:bodyPr/>
                    <a:lstStyle/>
                    <a:p>
                      <a:pPr>
                        <a:lnSpc>
                          <a:spcPct val="107000"/>
                        </a:lnSpc>
                        <a:spcAft>
                          <a:spcPts val="800"/>
                        </a:spcAft>
                        <a:buNone/>
                      </a:pPr>
                      <a:r>
                        <a:rPr lang="en-CA" sz="1050" i="1" dirty="0">
                          <a:solidFill>
                            <a:schemeClr val="tx1"/>
                          </a:solidFill>
                          <a:effectLst/>
                        </a:rPr>
                        <a:t>Services de </a:t>
                      </a:r>
                      <a:r>
                        <a:rPr lang="en-CA" sz="1050" i="1" dirty="0" err="1">
                          <a:solidFill>
                            <a:schemeClr val="tx1"/>
                          </a:solidFill>
                          <a:effectLst/>
                        </a:rPr>
                        <a:t>Soutien</a:t>
                      </a:r>
                      <a:endParaRPr lang="en-CA" sz="1000" i="1"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28930" marR="28930" marT="0" marB="0" anchor="ctr">
                    <a:solidFill>
                      <a:srgbClr val="68A4AC"/>
                    </a:solidFill>
                  </a:tcPr>
                </a:tc>
                <a:tc rowSpan="2">
                  <a:txBody>
                    <a:bodyPr/>
                    <a:lstStyle/>
                    <a:p>
                      <a:pPr>
                        <a:lnSpc>
                          <a:spcPct val="107000"/>
                        </a:lnSpc>
                        <a:spcAft>
                          <a:spcPts val="800"/>
                        </a:spcAft>
                        <a:buNone/>
                      </a:pPr>
                      <a:r>
                        <a:rPr lang="fr-CA" sz="900" dirty="0">
                          <a:effectLst/>
                        </a:rPr>
                        <a:t>              26 358  </a:t>
                      </a:r>
                      <a:endParaRPr lang="en-CA" sz="900" dirty="0">
                        <a:effectLst/>
                        <a:latin typeface="Aptos" panose="020B0004020202020204" pitchFamily="34" charset="0"/>
                        <a:ea typeface="Aptos" panose="020B0004020202020204" pitchFamily="34" charset="0"/>
                        <a:cs typeface="Times New Roman" panose="02020603050405020304" pitchFamily="18" charset="0"/>
                      </a:endParaRPr>
                    </a:p>
                  </a:txBody>
                  <a:tcPr marL="28930" marR="28930" marT="0" marB="0" anchor="ctr"/>
                </a:tc>
                <a:tc rowSpan="2">
                  <a:txBody>
                    <a:bodyPr/>
                    <a:lstStyle/>
                    <a:p>
                      <a:pPr algn="ctr">
                        <a:lnSpc>
                          <a:spcPct val="107000"/>
                        </a:lnSpc>
                        <a:spcAft>
                          <a:spcPts val="800"/>
                        </a:spcAft>
                        <a:buNone/>
                      </a:pPr>
                      <a:r>
                        <a:rPr lang="fr-CA" sz="900">
                          <a:effectLst/>
                        </a:rPr>
                        <a:t>1,49%</a:t>
                      </a:r>
                      <a:endParaRPr lang="en-CA" sz="900" dirty="0">
                        <a:effectLst/>
                        <a:latin typeface="Aptos" panose="020B0004020202020204" pitchFamily="34" charset="0"/>
                        <a:ea typeface="Aptos" panose="020B0004020202020204" pitchFamily="34" charset="0"/>
                        <a:cs typeface="Times New Roman" panose="02020603050405020304" pitchFamily="18" charset="0"/>
                      </a:endParaRPr>
                    </a:p>
                  </a:txBody>
                  <a:tcPr marL="28930" marR="28930" marT="0" marB="0" anchor="ctr"/>
                </a:tc>
                <a:tc rowSpan="2">
                  <a:txBody>
                    <a:bodyPr/>
                    <a:lstStyle/>
                    <a:p>
                      <a:pPr algn="ctr">
                        <a:lnSpc>
                          <a:spcPct val="107000"/>
                        </a:lnSpc>
                        <a:spcAft>
                          <a:spcPts val="800"/>
                        </a:spcAft>
                        <a:buNone/>
                      </a:pPr>
                      <a:r>
                        <a:rPr lang="fr-CA" sz="900">
                          <a:effectLst/>
                        </a:rPr>
                        <a:t>                 26 610  </a:t>
                      </a:r>
                      <a:endParaRPr lang="en-CA" sz="900" dirty="0">
                        <a:effectLst/>
                        <a:latin typeface="Aptos" panose="020B0004020202020204" pitchFamily="34" charset="0"/>
                        <a:ea typeface="Aptos" panose="020B0004020202020204" pitchFamily="34" charset="0"/>
                        <a:cs typeface="Times New Roman" panose="02020603050405020304" pitchFamily="18" charset="0"/>
                      </a:endParaRPr>
                    </a:p>
                  </a:txBody>
                  <a:tcPr marL="28930" marR="28930" marT="0" marB="0" anchor="ctr"/>
                </a:tc>
                <a:tc rowSpan="2">
                  <a:txBody>
                    <a:bodyPr/>
                    <a:lstStyle/>
                    <a:p>
                      <a:pPr algn="ctr">
                        <a:lnSpc>
                          <a:spcPct val="107000"/>
                        </a:lnSpc>
                        <a:spcAft>
                          <a:spcPts val="800"/>
                        </a:spcAft>
                        <a:buNone/>
                      </a:pPr>
                      <a:r>
                        <a:rPr lang="fr-CA" sz="900">
                          <a:effectLst/>
                        </a:rPr>
                        <a:t>1,45%</a:t>
                      </a:r>
                      <a:endParaRPr lang="en-CA" sz="900" dirty="0">
                        <a:effectLst/>
                        <a:latin typeface="Aptos" panose="020B0004020202020204" pitchFamily="34" charset="0"/>
                        <a:ea typeface="Aptos" panose="020B0004020202020204" pitchFamily="34" charset="0"/>
                        <a:cs typeface="Times New Roman" panose="02020603050405020304" pitchFamily="18" charset="0"/>
                      </a:endParaRPr>
                    </a:p>
                  </a:txBody>
                  <a:tcPr marL="28930" marR="28930" marT="0" marB="0" anchor="ctr"/>
                </a:tc>
                <a:tc rowSpan="2">
                  <a:txBody>
                    <a:bodyPr/>
                    <a:lstStyle/>
                    <a:p>
                      <a:r>
                        <a:rPr lang="fr-CA" sz="900">
                          <a:effectLst/>
                        </a:rPr>
                        <a:t>              (252) </a:t>
                      </a:r>
                      <a:endParaRPr lang="en-CA"/>
                    </a:p>
                  </a:txBody>
                  <a:tcPr marL="28930" marR="28930" marT="0" marB="0" anchor="ctr"/>
                </a:tc>
                <a:tc rowSpan="2">
                  <a:txBody>
                    <a:bodyPr/>
                    <a:lstStyle/>
                    <a:p>
                      <a:pPr algn="ctr">
                        <a:lnSpc>
                          <a:spcPct val="107000"/>
                        </a:lnSpc>
                        <a:spcAft>
                          <a:spcPts val="800"/>
                        </a:spcAft>
                        <a:buNone/>
                      </a:pPr>
                      <a:r>
                        <a:rPr lang="fr-CA" sz="900">
                          <a:effectLst/>
                        </a:rPr>
                        <a:t>0,32%</a:t>
                      </a:r>
                      <a:endParaRPr lang="en-CA" sz="900" dirty="0">
                        <a:effectLst/>
                        <a:latin typeface="Aptos" panose="020B0004020202020204" pitchFamily="34" charset="0"/>
                        <a:ea typeface="Aptos" panose="020B0004020202020204" pitchFamily="34" charset="0"/>
                        <a:cs typeface="Times New Roman" panose="02020603050405020304" pitchFamily="18" charset="0"/>
                      </a:endParaRPr>
                    </a:p>
                  </a:txBody>
                  <a:tcPr marL="28930" marR="28930" marT="0" marB="0" anchor="ctr"/>
                </a:tc>
                <a:extLst>
                  <a:ext uri="{0D108BD9-81ED-4DB2-BD59-A6C34878D82A}">
                    <a16:rowId xmlns:a16="http://schemas.microsoft.com/office/drawing/2014/main" val="1240623901"/>
                  </a:ext>
                </a:extLst>
              </a:tr>
              <a:tr h="296184">
                <a:tc>
                  <a:txBody>
                    <a:bodyPr/>
                    <a:lstStyle/>
                    <a:p>
                      <a:pPr>
                        <a:lnSpc>
                          <a:spcPct val="107000"/>
                        </a:lnSpc>
                        <a:spcAft>
                          <a:spcPts val="800"/>
                        </a:spcAft>
                        <a:buNone/>
                      </a:pPr>
                      <a:r>
                        <a:rPr lang="en-CA" sz="1000" dirty="0">
                          <a:effectLst/>
                        </a:rPr>
                        <a:t>(</a:t>
                      </a:r>
                      <a:r>
                        <a:rPr lang="en-CA" sz="1000" dirty="0"/>
                        <a:t>Services </a:t>
                      </a:r>
                      <a:r>
                        <a:rPr lang="en-CA" sz="1000" dirty="0" err="1"/>
                        <a:t>alimentaires</a:t>
                      </a:r>
                      <a:r>
                        <a:rPr lang="en-CA" sz="1000" dirty="0"/>
                        <a:t> et </a:t>
                      </a:r>
                      <a:r>
                        <a:rPr lang="en-CA" sz="1000" dirty="0" err="1"/>
                        <a:t>autres</a:t>
                      </a:r>
                      <a:r>
                        <a:rPr lang="en-CA" sz="1000" dirty="0">
                          <a:effectLst/>
                        </a:rPr>
                        <a:t>)</a:t>
                      </a:r>
                      <a:endParaRPr lang="en-CA" sz="1000" dirty="0">
                        <a:effectLst/>
                        <a:latin typeface="Aptos" panose="020B0004020202020204" pitchFamily="34" charset="0"/>
                        <a:ea typeface="Aptos" panose="020B0004020202020204" pitchFamily="34" charset="0"/>
                        <a:cs typeface="Times New Roman" panose="02020603050405020304" pitchFamily="18" charset="0"/>
                      </a:endParaRPr>
                    </a:p>
                  </a:txBody>
                  <a:tcPr marL="28930" marR="28930" marT="0" marB="0" anchor="ctr">
                    <a:solidFill>
                      <a:srgbClr val="68A4AC"/>
                    </a:solidFill>
                  </a:tcPr>
                </a:tc>
                <a:tc vMerge="1">
                  <a:txBody>
                    <a:bodyPr/>
                    <a:lstStyle/>
                    <a:p>
                      <a:endParaRPr lang="en-CA"/>
                    </a:p>
                  </a:txBody>
                  <a:tcPr/>
                </a:tc>
                <a:tc vMerge="1">
                  <a:txBody>
                    <a:bodyPr/>
                    <a:lstStyle/>
                    <a:p>
                      <a:endParaRPr lang="en-CA"/>
                    </a:p>
                  </a:txBody>
                  <a:tcPr/>
                </a:tc>
                <a:tc vMerge="1">
                  <a:txBody>
                    <a:bodyPr/>
                    <a:lstStyle/>
                    <a:p>
                      <a:endParaRPr lang="en-CA"/>
                    </a:p>
                  </a:txBody>
                  <a:tcPr/>
                </a:tc>
                <a:tc vMerge="1">
                  <a:txBody>
                    <a:bodyPr/>
                    <a:lstStyle/>
                    <a:p>
                      <a:endParaRPr lang="en-CA"/>
                    </a:p>
                  </a:txBody>
                  <a:tcPr/>
                </a:tc>
                <a:tc vMerge="1">
                  <a:txBody>
                    <a:bodyPr/>
                    <a:lstStyle/>
                    <a:p>
                      <a:endParaRPr lang="en-CA"/>
                    </a:p>
                  </a:txBody>
                  <a:tcPr/>
                </a:tc>
                <a:tc vMerge="1">
                  <a:txBody>
                    <a:bodyPr/>
                    <a:lstStyle/>
                    <a:p>
                      <a:endParaRPr lang="en-CA"/>
                    </a:p>
                  </a:txBody>
                  <a:tcPr/>
                </a:tc>
                <a:extLst>
                  <a:ext uri="{0D108BD9-81ED-4DB2-BD59-A6C34878D82A}">
                    <a16:rowId xmlns:a16="http://schemas.microsoft.com/office/drawing/2014/main" val="1081249297"/>
                  </a:ext>
                </a:extLst>
              </a:tr>
              <a:tr h="447036">
                <a:tc>
                  <a:txBody>
                    <a:bodyPr/>
                    <a:lstStyle/>
                    <a:p>
                      <a:pPr>
                        <a:lnSpc>
                          <a:spcPct val="107000"/>
                        </a:lnSpc>
                        <a:spcAft>
                          <a:spcPts val="800"/>
                        </a:spcAft>
                        <a:buNone/>
                      </a:pPr>
                      <a:r>
                        <a:rPr lang="en-CA" sz="1000" i="1" dirty="0">
                          <a:solidFill>
                            <a:schemeClr val="tx1"/>
                          </a:solidFill>
                        </a:rPr>
                        <a:t>Gestion des </a:t>
                      </a:r>
                      <a:r>
                        <a:rPr lang="en-CA" sz="1000" i="1" dirty="0" err="1">
                          <a:solidFill>
                            <a:schemeClr val="tx1"/>
                          </a:solidFill>
                        </a:rPr>
                        <a:t>bâtiments</a:t>
                      </a:r>
                      <a:r>
                        <a:rPr lang="en-CA" sz="1000" i="1" dirty="0">
                          <a:solidFill>
                            <a:schemeClr val="tx1"/>
                          </a:solidFill>
                        </a:rPr>
                        <a:t> et des </a:t>
                      </a:r>
                      <a:r>
                        <a:rPr lang="en-CA" sz="1000" i="1" dirty="0" err="1">
                          <a:solidFill>
                            <a:schemeClr val="tx1"/>
                          </a:solidFill>
                        </a:rPr>
                        <a:t>équipements</a:t>
                      </a:r>
                      <a:endParaRPr lang="en-CA" sz="1000" i="1"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28930" marR="28930" marT="0" marB="0" anchor="ctr">
                    <a:solidFill>
                      <a:srgbClr val="68A4AC"/>
                    </a:solidFill>
                  </a:tcPr>
                </a:tc>
                <a:tc rowSpan="2">
                  <a:txBody>
                    <a:bodyPr/>
                    <a:lstStyle/>
                    <a:p>
                      <a:pPr>
                        <a:lnSpc>
                          <a:spcPct val="107000"/>
                        </a:lnSpc>
                        <a:spcAft>
                          <a:spcPts val="800"/>
                        </a:spcAft>
                        <a:buNone/>
                      </a:pPr>
                      <a:r>
                        <a:rPr lang="fr-CA" sz="900">
                          <a:effectLst/>
                        </a:rPr>
                        <a:t>           164 241  </a:t>
                      </a:r>
                      <a:endParaRPr lang="en-CA" sz="900" dirty="0">
                        <a:effectLst/>
                        <a:latin typeface="Aptos" panose="020B0004020202020204" pitchFamily="34" charset="0"/>
                        <a:ea typeface="Aptos" panose="020B0004020202020204" pitchFamily="34" charset="0"/>
                        <a:cs typeface="Times New Roman" panose="02020603050405020304" pitchFamily="18" charset="0"/>
                      </a:endParaRPr>
                    </a:p>
                  </a:txBody>
                  <a:tcPr marL="28930" marR="28930" marT="0" marB="0" anchor="ctr"/>
                </a:tc>
                <a:tc rowSpan="2">
                  <a:txBody>
                    <a:bodyPr/>
                    <a:lstStyle/>
                    <a:p>
                      <a:pPr algn="ctr">
                        <a:lnSpc>
                          <a:spcPct val="107000"/>
                        </a:lnSpc>
                        <a:spcAft>
                          <a:spcPts val="800"/>
                        </a:spcAft>
                        <a:buNone/>
                      </a:pPr>
                      <a:r>
                        <a:rPr lang="fr-CA" sz="900">
                          <a:effectLst/>
                        </a:rPr>
                        <a:t>9,31%</a:t>
                      </a:r>
                      <a:endParaRPr lang="en-CA" sz="900" dirty="0">
                        <a:effectLst/>
                        <a:latin typeface="Aptos" panose="020B0004020202020204" pitchFamily="34" charset="0"/>
                        <a:ea typeface="Aptos" panose="020B0004020202020204" pitchFamily="34" charset="0"/>
                        <a:cs typeface="Times New Roman" panose="02020603050405020304" pitchFamily="18" charset="0"/>
                      </a:endParaRPr>
                    </a:p>
                  </a:txBody>
                  <a:tcPr marL="28930" marR="28930" marT="0" marB="0" anchor="ctr"/>
                </a:tc>
                <a:tc rowSpan="2">
                  <a:txBody>
                    <a:bodyPr/>
                    <a:lstStyle/>
                    <a:p>
                      <a:pPr algn="ctr">
                        <a:lnSpc>
                          <a:spcPct val="107000"/>
                        </a:lnSpc>
                        <a:spcAft>
                          <a:spcPts val="800"/>
                        </a:spcAft>
                        <a:buNone/>
                      </a:pPr>
                      <a:r>
                        <a:rPr lang="fr-CA" sz="900">
                          <a:effectLst/>
                        </a:rPr>
                        <a:t>              154 726  </a:t>
                      </a:r>
                      <a:endParaRPr lang="en-CA" sz="900" dirty="0">
                        <a:effectLst/>
                        <a:latin typeface="Aptos" panose="020B0004020202020204" pitchFamily="34" charset="0"/>
                        <a:ea typeface="Aptos" panose="020B0004020202020204" pitchFamily="34" charset="0"/>
                        <a:cs typeface="Times New Roman" panose="02020603050405020304" pitchFamily="18" charset="0"/>
                      </a:endParaRPr>
                    </a:p>
                  </a:txBody>
                  <a:tcPr marL="28930" marR="28930" marT="0" marB="0" anchor="ctr"/>
                </a:tc>
                <a:tc rowSpan="2">
                  <a:txBody>
                    <a:bodyPr/>
                    <a:lstStyle/>
                    <a:p>
                      <a:pPr algn="ctr">
                        <a:lnSpc>
                          <a:spcPct val="107000"/>
                        </a:lnSpc>
                        <a:spcAft>
                          <a:spcPts val="800"/>
                        </a:spcAft>
                        <a:buNone/>
                      </a:pPr>
                      <a:r>
                        <a:rPr lang="fr-CA" sz="900">
                          <a:effectLst/>
                        </a:rPr>
                        <a:t>8,40%</a:t>
                      </a:r>
                      <a:endParaRPr lang="en-CA" sz="900" dirty="0">
                        <a:effectLst/>
                        <a:latin typeface="Aptos" panose="020B0004020202020204" pitchFamily="34" charset="0"/>
                        <a:ea typeface="Aptos" panose="020B0004020202020204" pitchFamily="34" charset="0"/>
                        <a:cs typeface="Times New Roman" panose="02020603050405020304" pitchFamily="18" charset="0"/>
                      </a:endParaRPr>
                    </a:p>
                  </a:txBody>
                  <a:tcPr marL="28930" marR="28930" marT="0" marB="0" anchor="ctr"/>
                </a:tc>
                <a:tc rowSpan="2">
                  <a:txBody>
                    <a:bodyPr/>
                    <a:lstStyle/>
                    <a:p>
                      <a:r>
                        <a:rPr lang="fr-CA" sz="900">
                          <a:effectLst/>
                        </a:rPr>
                        <a:t>            9 515  </a:t>
                      </a:r>
                      <a:endParaRPr lang="en-CA"/>
                    </a:p>
                  </a:txBody>
                  <a:tcPr marL="28930" marR="28930" marT="0" marB="0" anchor="ctr"/>
                </a:tc>
                <a:tc rowSpan="2">
                  <a:txBody>
                    <a:bodyPr/>
                    <a:lstStyle/>
                    <a:p>
                      <a:pPr algn="ctr">
                        <a:lnSpc>
                          <a:spcPct val="107000"/>
                        </a:lnSpc>
                        <a:spcAft>
                          <a:spcPts val="800"/>
                        </a:spcAft>
                        <a:buNone/>
                      </a:pPr>
                      <a:r>
                        <a:rPr lang="fr-CA" sz="900">
                          <a:effectLst/>
                        </a:rPr>
                        <a:t>-12,52%</a:t>
                      </a:r>
                      <a:endParaRPr lang="en-CA" sz="900" dirty="0">
                        <a:effectLst/>
                        <a:latin typeface="Aptos" panose="020B0004020202020204" pitchFamily="34" charset="0"/>
                        <a:ea typeface="Aptos" panose="020B0004020202020204" pitchFamily="34" charset="0"/>
                        <a:cs typeface="Times New Roman" panose="02020603050405020304" pitchFamily="18" charset="0"/>
                      </a:endParaRPr>
                    </a:p>
                  </a:txBody>
                  <a:tcPr marL="28930" marR="28930" marT="0" marB="0" anchor="ctr"/>
                </a:tc>
                <a:extLst>
                  <a:ext uri="{0D108BD9-81ED-4DB2-BD59-A6C34878D82A}">
                    <a16:rowId xmlns:a16="http://schemas.microsoft.com/office/drawing/2014/main" val="205832878"/>
                  </a:ext>
                </a:extLst>
              </a:tr>
              <a:tr h="443504">
                <a:tc>
                  <a:txBody>
                    <a:bodyPr/>
                    <a:lstStyle/>
                    <a:p>
                      <a:pPr>
                        <a:lnSpc>
                          <a:spcPct val="107000"/>
                        </a:lnSpc>
                        <a:spcAft>
                          <a:spcPts val="800"/>
                        </a:spcAft>
                        <a:buNone/>
                      </a:pPr>
                      <a:r>
                        <a:rPr lang="en-CA" sz="1000" dirty="0">
                          <a:effectLst/>
                        </a:rPr>
                        <a:t>(</a:t>
                      </a:r>
                      <a:r>
                        <a:rPr lang="en-CA" sz="1000" dirty="0"/>
                        <a:t>(</a:t>
                      </a:r>
                      <a:r>
                        <a:rPr lang="en-CA" sz="1000" dirty="0" err="1"/>
                        <a:t>Hygiène</a:t>
                      </a:r>
                      <a:r>
                        <a:rPr lang="en-CA" sz="1000" dirty="0"/>
                        <a:t>, sécurité, </a:t>
                      </a:r>
                      <a:r>
                        <a:rPr lang="en-CA" sz="1000" dirty="0" err="1"/>
                        <a:t>fonctionnement</a:t>
                      </a:r>
                      <a:r>
                        <a:rPr lang="en-CA" sz="1000" dirty="0"/>
                        <a:t> et </a:t>
                      </a:r>
                      <a:r>
                        <a:rPr lang="en-CA" sz="1000" dirty="0" err="1"/>
                        <a:t>entretien</a:t>
                      </a:r>
                      <a:r>
                        <a:rPr lang="en-CA" sz="1000" dirty="0"/>
                        <a:t>)</a:t>
                      </a:r>
                      <a:endParaRPr lang="en-CA" sz="1000" dirty="0">
                        <a:effectLst/>
                        <a:latin typeface="Aptos" panose="020B0004020202020204" pitchFamily="34" charset="0"/>
                        <a:ea typeface="Aptos" panose="020B0004020202020204" pitchFamily="34" charset="0"/>
                        <a:cs typeface="Times New Roman" panose="02020603050405020304" pitchFamily="18" charset="0"/>
                      </a:endParaRPr>
                    </a:p>
                  </a:txBody>
                  <a:tcPr marL="28930" marR="28930" marT="0" marB="0" anchor="ctr">
                    <a:solidFill>
                      <a:srgbClr val="68A4AC"/>
                    </a:solidFill>
                  </a:tcPr>
                </a:tc>
                <a:tc vMerge="1">
                  <a:txBody>
                    <a:bodyPr/>
                    <a:lstStyle/>
                    <a:p>
                      <a:endParaRPr lang="en-CA"/>
                    </a:p>
                  </a:txBody>
                  <a:tcPr/>
                </a:tc>
                <a:tc vMerge="1">
                  <a:txBody>
                    <a:bodyPr/>
                    <a:lstStyle/>
                    <a:p>
                      <a:endParaRPr lang="en-CA"/>
                    </a:p>
                  </a:txBody>
                  <a:tcPr/>
                </a:tc>
                <a:tc vMerge="1">
                  <a:txBody>
                    <a:bodyPr/>
                    <a:lstStyle/>
                    <a:p>
                      <a:endParaRPr lang="en-CA"/>
                    </a:p>
                  </a:txBody>
                  <a:tcPr/>
                </a:tc>
                <a:tc vMerge="1">
                  <a:txBody>
                    <a:bodyPr/>
                    <a:lstStyle/>
                    <a:p>
                      <a:endParaRPr lang="en-CA"/>
                    </a:p>
                  </a:txBody>
                  <a:tcPr/>
                </a:tc>
                <a:tc vMerge="1">
                  <a:txBody>
                    <a:bodyPr/>
                    <a:lstStyle/>
                    <a:p>
                      <a:endParaRPr lang="en-CA"/>
                    </a:p>
                  </a:txBody>
                  <a:tcPr/>
                </a:tc>
                <a:tc vMerge="1">
                  <a:txBody>
                    <a:bodyPr/>
                    <a:lstStyle/>
                    <a:p>
                      <a:endParaRPr lang="en-CA"/>
                    </a:p>
                  </a:txBody>
                  <a:tcPr/>
                </a:tc>
                <a:extLst>
                  <a:ext uri="{0D108BD9-81ED-4DB2-BD59-A6C34878D82A}">
                    <a16:rowId xmlns:a16="http://schemas.microsoft.com/office/drawing/2014/main" val="2809204882"/>
                  </a:ext>
                </a:extLst>
              </a:tr>
              <a:tr h="437516">
                <a:tc>
                  <a:txBody>
                    <a:bodyPr/>
                    <a:lstStyle/>
                    <a:p>
                      <a:pPr>
                        <a:lnSpc>
                          <a:spcPct val="107000"/>
                        </a:lnSpc>
                        <a:spcAft>
                          <a:spcPts val="800"/>
                        </a:spcAft>
                        <a:buNone/>
                      </a:pPr>
                      <a:r>
                        <a:rPr lang="fr-CA" sz="1000" b="1">
                          <a:effectLst/>
                        </a:rPr>
                        <a:t> </a:t>
                      </a:r>
                      <a:r>
                        <a:rPr lang="fr-CA" sz="1400" b="1">
                          <a:effectLst/>
                        </a:rPr>
                        <a:t>Total</a:t>
                      </a:r>
                      <a:endParaRPr lang="en-CA" sz="1050" b="1" dirty="0">
                        <a:effectLst/>
                        <a:latin typeface="Aptos" panose="020B0004020202020204" pitchFamily="34" charset="0"/>
                        <a:cs typeface="Times New Roman" panose="02020603050405020304" pitchFamily="18" charset="0"/>
                      </a:endParaRPr>
                    </a:p>
                  </a:txBody>
                  <a:tcPr marL="28930" marR="28930" marT="0" marB="0" anchor="ctr">
                    <a:solidFill>
                      <a:srgbClr val="68A4AC"/>
                    </a:solidFill>
                  </a:tcPr>
                </a:tc>
                <a:tc>
                  <a:txBody>
                    <a:bodyPr/>
                    <a:lstStyle/>
                    <a:p>
                      <a:pPr>
                        <a:lnSpc>
                          <a:spcPct val="107000"/>
                        </a:lnSpc>
                        <a:spcAft>
                          <a:spcPts val="800"/>
                        </a:spcAft>
                        <a:buNone/>
                      </a:pPr>
                      <a:r>
                        <a:rPr lang="fr-CA" sz="900" b="1" dirty="0">
                          <a:effectLst/>
                        </a:rPr>
                        <a:t>      1 764 525  </a:t>
                      </a:r>
                      <a:endParaRPr lang="en-CA" sz="800" b="1" dirty="0">
                        <a:effectLst/>
                        <a:latin typeface="Aptos" panose="020B0004020202020204" pitchFamily="34" charset="0"/>
                        <a:ea typeface="Aptos" panose="020B0004020202020204" pitchFamily="34" charset="0"/>
                        <a:cs typeface="Times New Roman" panose="02020603050405020304" pitchFamily="18" charset="0"/>
                      </a:endParaRPr>
                    </a:p>
                  </a:txBody>
                  <a:tcPr marL="28930" marR="28930" marT="0" marB="0" anchor="ctr"/>
                </a:tc>
                <a:tc>
                  <a:txBody>
                    <a:bodyPr/>
                    <a:lstStyle/>
                    <a:p>
                      <a:pPr algn="ctr">
                        <a:lnSpc>
                          <a:spcPct val="107000"/>
                        </a:lnSpc>
                        <a:spcAft>
                          <a:spcPts val="800"/>
                        </a:spcAft>
                        <a:buNone/>
                      </a:pPr>
                      <a:r>
                        <a:rPr lang="fr-CA" sz="900" b="1" dirty="0">
                          <a:effectLst/>
                        </a:rPr>
                        <a:t>100%</a:t>
                      </a:r>
                      <a:endParaRPr lang="en-CA" sz="800" b="1" dirty="0">
                        <a:effectLst/>
                        <a:latin typeface="Aptos" panose="020B0004020202020204" pitchFamily="34" charset="0"/>
                        <a:ea typeface="Aptos" panose="020B0004020202020204" pitchFamily="34" charset="0"/>
                        <a:cs typeface="Times New Roman" panose="02020603050405020304" pitchFamily="18" charset="0"/>
                      </a:endParaRPr>
                    </a:p>
                  </a:txBody>
                  <a:tcPr marL="28930" marR="28930" marT="0" marB="0" anchor="ctr"/>
                </a:tc>
                <a:tc>
                  <a:txBody>
                    <a:bodyPr/>
                    <a:lstStyle/>
                    <a:p>
                      <a:pPr algn="ctr">
                        <a:lnSpc>
                          <a:spcPct val="107000"/>
                        </a:lnSpc>
                        <a:spcAft>
                          <a:spcPts val="800"/>
                        </a:spcAft>
                        <a:buNone/>
                      </a:pPr>
                      <a:r>
                        <a:rPr lang="fr-CA" sz="900" b="1" dirty="0">
                          <a:effectLst/>
                        </a:rPr>
                        <a:t>         1 840 471  </a:t>
                      </a:r>
                      <a:endParaRPr lang="en-CA" sz="800" b="1" dirty="0">
                        <a:effectLst/>
                        <a:latin typeface="Aptos" panose="020B0004020202020204" pitchFamily="34" charset="0"/>
                        <a:ea typeface="Aptos" panose="020B0004020202020204" pitchFamily="34" charset="0"/>
                        <a:cs typeface="Times New Roman" panose="02020603050405020304" pitchFamily="18" charset="0"/>
                      </a:endParaRPr>
                    </a:p>
                  </a:txBody>
                  <a:tcPr marL="28930" marR="28930" marT="0" marB="0" anchor="ctr"/>
                </a:tc>
                <a:tc>
                  <a:txBody>
                    <a:bodyPr/>
                    <a:lstStyle/>
                    <a:p>
                      <a:pPr algn="ctr">
                        <a:lnSpc>
                          <a:spcPct val="107000"/>
                        </a:lnSpc>
                        <a:spcAft>
                          <a:spcPts val="800"/>
                        </a:spcAft>
                        <a:buNone/>
                      </a:pPr>
                      <a:r>
                        <a:rPr lang="fr-CA" sz="900" b="1" dirty="0">
                          <a:effectLst/>
                        </a:rPr>
                        <a:t>100%</a:t>
                      </a:r>
                      <a:endParaRPr lang="en-CA" sz="800" b="1" dirty="0">
                        <a:effectLst/>
                        <a:latin typeface="Aptos" panose="020B0004020202020204" pitchFamily="34" charset="0"/>
                        <a:ea typeface="Aptos" panose="020B0004020202020204" pitchFamily="34" charset="0"/>
                        <a:cs typeface="Times New Roman" panose="02020603050405020304" pitchFamily="18" charset="0"/>
                      </a:endParaRPr>
                    </a:p>
                  </a:txBody>
                  <a:tcPr marL="28930" marR="28930" marT="0" marB="0" anchor="ctr"/>
                </a:tc>
                <a:tc>
                  <a:txBody>
                    <a:bodyPr/>
                    <a:lstStyle/>
                    <a:p>
                      <a:r>
                        <a:rPr lang="fr-CA" sz="800" b="1" dirty="0">
                          <a:effectLst/>
                        </a:rPr>
                        <a:t>        (75 946) </a:t>
                      </a:r>
                      <a:endParaRPr lang="en-CA" dirty="0"/>
                    </a:p>
                  </a:txBody>
                  <a:tcPr marL="28930" marR="28930" marT="0" marB="0" anchor="ctr"/>
                </a:tc>
                <a:tc>
                  <a:txBody>
                    <a:bodyPr/>
                    <a:lstStyle/>
                    <a:p>
                      <a:pPr algn="ctr">
                        <a:lnSpc>
                          <a:spcPct val="107000"/>
                        </a:lnSpc>
                        <a:spcAft>
                          <a:spcPts val="800"/>
                        </a:spcAft>
                        <a:buNone/>
                      </a:pPr>
                      <a:r>
                        <a:rPr lang="fr-CA" sz="800" b="1" dirty="0">
                          <a:effectLst/>
                        </a:rPr>
                        <a:t>100%</a:t>
                      </a:r>
                      <a:endParaRPr lang="en-CA" sz="800" b="1" dirty="0">
                        <a:effectLst/>
                        <a:latin typeface="Aptos" panose="020B0004020202020204" pitchFamily="34" charset="0"/>
                        <a:ea typeface="Aptos" panose="020B0004020202020204" pitchFamily="34" charset="0"/>
                        <a:cs typeface="Times New Roman" panose="02020603050405020304" pitchFamily="18" charset="0"/>
                      </a:endParaRPr>
                    </a:p>
                  </a:txBody>
                  <a:tcPr marL="28930" marR="28930" marT="0" marB="0" anchor="ctr"/>
                </a:tc>
                <a:extLst>
                  <a:ext uri="{0D108BD9-81ED-4DB2-BD59-A6C34878D82A}">
                    <a16:rowId xmlns:a16="http://schemas.microsoft.com/office/drawing/2014/main" val="575895215"/>
                  </a:ext>
                </a:extLst>
              </a:tr>
            </a:tbl>
          </a:graphicData>
        </a:graphic>
      </p:graphicFrame>
      <p:sp>
        <p:nvSpPr>
          <p:cNvPr id="9" name="TextBox 8">
            <a:extLst>
              <a:ext uri="{FF2B5EF4-FFF2-40B4-BE49-F238E27FC236}">
                <a16:creationId xmlns:a16="http://schemas.microsoft.com/office/drawing/2014/main" id="{AC63EC37-28A8-0BE6-ADCC-B0550DD76BC9}"/>
              </a:ext>
            </a:extLst>
          </p:cNvPr>
          <p:cNvSpPr txBox="1"/>
          <p:nvPr/>
        </p:nvSpPr>
        <p:spPr>
          <a:xfrm>
            <a:off x="211759" y="7464569"/>
            <a:ext cx="6248645" cy="1815882"/>
          </a:xfrm>
          <a:prstGeom prst="rect">
            <a:avLst/>
          </a:prstGeom>
          <a:noFill/>
        </p:spPr>
        <p:txBody>
          <a:bodyPr wrap="square">
            <a:spAutoFit/>
          </a:bodyPr>
          <a:lstStyle/>
          <a:p>
            <a:r>
              <a:rPr lang="fr-FR" sz="1400" dirty="0"/>
              <a:t>Conformément à l’article 2 de la Loi sur l’équilibre budgétaire du </a:t>
            </a:r>
            <a:r>
              <a:rPr lang="fr-FR" sz="1400" dirty="0">
                <a:solidFill>
                  <a:prstClr val="black"/>
                </a:solidFill>
              </a:rPr>
              <a:t>réseau</a:t>
            </a:r>
            <a:r>
              <a:rPr lang="fr-FR" sz="1400" dirty="0"/>
              <a:t> de la santé et des services sociaux (chapitre E-12.0001), un établissement doit maintenir un équilibre entre ses dépenses et ses revenus au cours d’un exercice financier et ne doit pas présenter de déficit à la fin de celui-</a:t>
            </a:r>
            <a:r>
              <a:rPr lang="fr-FR" sz="1400" dirty="0" err="1"/>
              <a:t>ci.La</a:t>
            </a:r>
            <a:r>
              <a:rPr lang="fr-FR" sz="1400" dirty="0"/>
              <a:t> Maison Elizabeth a terminé l’exercice 2022-2023 avec un surplus de 25 371 $.Nous comptons sur le soutien continu de la Fondation de la Maison Elizabeth afin de compléter le budget de fonctionnement pour les besoins liés aux services aux clients, à la sécurité ainsi qu’au remplacement des équipements des programmes.</a:t>
            </a:r>
            <a:endParaRPr lang="en-CA" sz="1400" dirty="0"/>
          </a:p>
        </p:txBody>
      </p:sp>
    </p:spTree>
    <p:extLst>
      <p:ext uri="{BB962C8B-B14F-4D97-AF65-F5344CB8AC3E}">
        <p14:creationId xmlns:p14="http://schemas.microsoft.com/office/powerpoint/2010/main" val="42949319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304800"/>
            <a:ext cx="4498848" cy="1216152"/>
          </a:xfrm>
          <a:prstGeom prst="rect">
            <a:avLst/>
          </a:prstGeom>
          <a:solidFill>
            <a:srgbClr val="68A4A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683" tIns="41342" rIns="82683" bIns="41342" numCol="1" spcCol="0" rtlCol="0" fromWordArt="0" anchor="ctr" anchorCtr="0" forceAA="0" compatLnSpc="1">
            <a:prstTxWarp prst="textNoShape">
              <a:avLst/>
            </a:prstTxWarp>
            <a:noAutofit/>
          </a:bodyPr>
          <a:lstStyle/>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Bodoni MT" panose="02070603080606020203" pitchFamily="18" charset="0"/>
                <a:ea typeface="+mn-ea"/>
                <a:cs typeface="+mn-cs"/>
              </a:rPr>
              <a:t>SECTION </a:t>
            </a:r>
            <a:r>
              <a:rPr kumimoji="0" lang="en-US" sz="2000" b="0" i="0" u="none" strike="noStrike" kern="1200" cap="none" spc="0" normalizeH="0" baseline="0" noProof="0" dirty="0">
                <a:ln>
                  <a:noFill/>
                </a:ln>
                <a:solidFill>
                  <a:prstClr val="white"/>
                </a:solidFill>
                <a:effectLst/>
                <a:uLnTx/>
                <a:uFillTx/>
                <a:latin typeface="Bodoni MT" panose="02070603080606020203" pitchFamily="18" charset="0"/>
                <a:ea typeface="+mn-ea"/>
                <a:cs typeface="+mn-cs"/>
              </a:rPr>
              <a:t>9 </a:t>
            </a:r>
          </a:p>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Bodoni MT" panose="02070603080606020203" pitchFamily="18" charset="0"/>
                <a:ea typeface="+mn-ea"/>
                <a:cs typeface="+mn-cs"/>
              </a:rPr>
              <a:t>Observations formulées par l'auditeur indépendant</a:t>
            </a:r>
            <a:endParaRPr kumimoji="0" lang="en-US" sz="3200" b="0" i="0" u="none" strike="noStrike" kern="1200" cap="none" spc="0" normalizeH="0" baseline="0" noProof="0" dirty="0">
              <a:ln>
                <a:noFill/>
              </a:ln>
              <a:solidFill>
                <a:prstClr val="white"/>
              </a:solidFill>
              <a:effectLst/>
              <a:uLnTx/>
              <a:uFillTx/>
              <a:latin typeface="Bodoni MT" panose="02070603080606020203" pitchFamily="18" charset="0"/>
              <a:ea typeface="+mn-ea"/>
              <a:cs typeface="+mn-cs"/>
            </a:endParaRPr>
          </a:p>
        </p:txBody>
      </p:sp>
      <p:grpSp>
        <p:nvGrpSpPr>
          <p:cNvPr id="10" name="Group 5"/>
          <p:cNvGrpSpPr/>
          <p:nvPr/>
        </p:nvGrpSpPr>
        <p:grpSpPr>
          <a:xfrm>
            <a:off x="-6226" y="9246328"/>
            <a:ext cx="6858000" cy="469916"/>
            <a:chOff x="0" y="0"/>
            <a:chExt cx="3756906" cy="254273"/>
          </a:xfrm>
          <a:solidFill>
            <a:srgbClr val="68A4AC"/>
          </a:solidFill>
        </p:grpSpPr>
        <p:sp>
          <p:nvSpPr>
            <p:cNvPr id="11" name="Freeform 6"/>
            <p:cNvSpPr/>
            <p:nvPr/>
          </p:nvSpPr>
          <p:spPr>
            <a:xfrm>
              <a:off x="0" y="0"/>
              <a:ext cx="3756906" cy="254273"/>
            </a:xfrm>
            <a:custGeom>
              <a:avLst/>
              <a:gdLst/>
              <a:ahLst/>
              <a:cxnLst/>
              <a:rect l="l" t="t" r="r" b="b"/>
              <a:pathLst>
                <a:path w="3756906" h="254273">
                  <a:moveTo>
                    <a:pt x="0" y="0"/>
                  </a:moveTo>
                  <a:lnTo>
                    <a:pt x="3756906" y="0"/>
                  </a:lnTo>
                  <a:lnTo>
                    <a:pt x="3756906" y="254273"/>
                  </a:lnTo>
                  <a:lnTo>
                    <a:pt x="0" y="254273"/>
                  </a:lnTo>
                  <a:close/>
                </a:path>
              </a:pathLst>
            </a:custGeom>
            <a:grpFill/>
          </p:spPr>
          <p:txBody>
            <a:bodyPr/>
            <a:lstStyle/>
            <a:p>
              <a:endParaRPr lang="en-CA"/>
            </a:p>
          </p:txBody>
        </p:sp>
      </p:grpSp>
      <p:sp>
        <p:nvSpPr>
          <p:cNvPr id="2" name="Rectangle 1"/>
          <p:cNvSpPr/>
          <p:nvPr/>
        </p:nvSpPr>
        <p:spPr>
          <a:xfrm>
            <a:off x="914400" y="2185837"/>
            <a:ext cx="4305987" cy="352725"/>
          </a:xfrm>
          <a:prstGeom prst="rect">
            <a:avLst/>
          </a:prstGeom>
        </p:spPr>
        <p:txBody>
          <a:bodyPr wrap="none">
            <a:spAutoFit/>
          </a:bodyPr>
          <a:lstStyle/>
          <a:p>
            <a:pPr lvl="0">
              <a:defRPr/>
            </a:pPr>
            <a:r>
              <a:rPr lang="fr-FR" b="1" dirty="0">
                <a:solidFill>
                  <a:prstClr val="black"/>
                </a:solidFill>
                <a:hlinkClick r:id="rId3"/>
              </a:rPr>
              <a:t>CLIQUEZ ICI POUR LIRE LE RAPPORT COMPLET</a:t>
            </a:r>
            <a:endParaRPr kumimoji="0" lang="en-US" sz="1692"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4800600" y="9331251"/>
            <a:ext cx="1882588" cy="359593"/>
          </a:xfrm>
        </p:spPr>
        <p:txBody>
          <a:bodyPr/>
          <a:lstStyle/>
          <a:p>
            <a:pPr marL="0" marR="0" lvl="0" indent="0" algn="r" defTabSz="8596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55</a:t>
            </a:r>
          </a:p>
        </p:txBody>
      </p:sp>
      <p:grpSp>
        <p:nvGrpSpPr>
          <p:cNvPr id="12" name="Group 11">
            <a:extLst>
              <a:ext uri="{FF2B5EF4-FFF2-40B4-BE49-F238E27FC236}">
                <a16:creationId xmlns:a16="http://schemas.microsoft.com/office/drawing/2014/main" id="{0ACDA6F3-8CE9-E260-7072-F40D75DECDCA}"/>
              </a:ext>
            </a:extLst>
          </p:cNvPr>
          <p:cNvGrpSpPr/>
          <p:nvPr/>
        </p:nvGrpSpPr>
        <p:grpSpPr>
          <a:xfrm>
            <a:off x="0" y="3505200"/>
            <a:ext cx="6858000" cy="4876800"/>
            <a:chOff x="0" y="3505200"/>
            <a:chExt cx="6858000" cy="4876800"/>
          </a:xfrm>
        </p:grpSpPr>
        <p:sp>
          <p:nvSpPr>
            <p:cNvPr id="7" name="Rectangle 6">
              <a:extLst>
                <a:ext uri="{FF2B5EF4-FFF2-40B4-BE49-F238E27FC236}">
                  <a16:creationId xmlns:a16="http://schemas.microsoft.com/office/drawing/2014/main" id="{57F23008-E01F-8CB9-4A1D-C3C53CD89024}"/>
                </a:ext>
              </a:extLst>
            </p:cNvPr>
            <p:cNvSpPr/>
            <p:nvPr/>
          </p:nvSpPr>
          <p:spPr>
            <a:xfrm>
              <a:off x="0" y="3505200"/>
              <a:ext cx="6858000" cy="4876800"/>
            </a:xfrm>
            <a:prstGeom prst="rect">
              <a:avLst/>
            </a:prstGeom>
            <a:solidFill>
              <a:srgbClr val="68A4AC"/>
            </a:solidFill>
            <a:ln>
              <a:solidFill>
                <a:srgbClr val="68A4A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8" descr="Person using calculator">
              <a:extLst>
                <a:ext uri="{FF2B5EF4-FFF2-40B4-BE49-F238E27FC236}">
                  <a16:creationId xmlns:a16="http://schemas.microsoft.com/office/drawing/2014/main" id="{61A442CA-4C87-A38D-2050-DAF7843090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900" y="3886200"/>
              <a:ext cx="6172200" cy="41148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grpSp>
    </p:spTree>
    <p:extLst>
      <p:ext uri="{BB962C8B-B14F-4D97-AF65-F5344CB8AC3E}">
        <p14:creationId xmlns:p14="http://schemas.microsoft.com/office/powerpoint/2010/main" val="30010032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304800"/>
            <a:ext cx="4498848" cy="1216152"/>
          </a:xfrm>
          <a:prstGeom prst="rect">
            <a:avLst/>
          </a:prstGeom>
          <a:solidFill>
            <a:srgbClr val="68A4A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683" tIns="41342" rIns="82683" bIns="41342" numCol="1" spcCol="0" rtlCol="0" fromWordArt="0" anchor="ctr" anchorCtr="0" forceAA="0" compatLnSpc="1">
            <a:prstTxWarp prst="textNoShape">
              <a:avLst/>
            </a:prstTxWarp>
            <a:noAutofit/>
          </a:bodyPr>
          <a:lstStyle/>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Bodoni MT" panose="02070603080606020203" pitchFamily="18" charset="0"/>
                <a:ea typeface="+mn-ea"/>
                <a:cs typeface="+mn-cs"/>
              </a:rPr>
              <a:t>SECTION </a:t>
            </a:r>
            <a:r>
              <a:rPr kumimoji="0" lang="en-US" sz="2000" b="0" i="0" u="none" strike="noStrike" kern="1200" cap="none" spc="0" normalizeH="0" baseline="0" noProof="0" dirty="0">
                <a:ln>
                  <a:noFill/>
                </a:ln>
                <a:solidFill>
                  <a:prstClr val="white"/>
                </a:solidFill>
                <a:effectLst/>
                <a:uLnTx/>
                <a:uFillTx/>
                <a:latin typeface="Bodoni MT" panose="02070603080606020203" pitchFamily="18" charset="0"/>
                <a:ea typeface="+mn-ea"/>
                <a:cs typeface="+mn-cs"/>
              </a:rPr>
              <a:t>10 </a:t>
            </a:r>
          </a:p>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Bodoni MT" panose="02070603080606020203" pitchFamily="18" charset="0"/>
                <a:ea typeface="+mn-ea"/>
                <a:cs typeface="+mn-cs"/>
              </a:rPr>
              <a:t>Divulgation d'actes répréhensibles sur le lieu de travail</a:t>
            </a:r>
            <a:endParaRPr kumimoji="0" lang="en-US" sz="3200" b="0" i="0" u="none" strike="noStrike" kern="1200" cap="none" spc="0" normalizeH="0" baseline="0" noProof="0" dirty="0">
              <a:ln>
                <a:noFill/>
              </a:ln>
              <a:solidFill>
                <a:prstClr val="white"/>
              </a:solidFill>
              <a:effectLst/>
              <a:uLnTx/>
              <a:uFillTx/>
              <a:latin typeface="Bodoni MT" panose="02070603080606020203" pitchFamily="18" charset="0"/>
              <a:ea typeface="+mn-ea"/>
              <a:cs typeface="+mn-cs"/>
            </a:endParaRPr>
          </a:p>
        </p:txBody>
      </p:sp>
      <p:grpSp>
        <p:nvGrpSpPr>
          <p:cNvPr id="10" name="Group 5"/>
          <p:cNvGrpSpPr/>
          <p:nvPr/>
        </p:nvGrpSpPr>
        <p:grpSpPr>
          <a:xfrm>
            <a:off x="-6226" y="9246328"/>
            <a:ext cx="6858000" cy="469916"/>
            <a:chOff x="0" y="0"/>
            <a:chExt cx="3756906" cy="254273"/>
          </a:xfrm>
          <a:solidFill>
            <a:srgbClr val="68A4AC"/>
          </a:solidFill>
        </p:grpSpPr>
        <p:sp>
          <p:nvSpPr>
            <p:cNvPr id="11" name="Freeform 6"/>
            <p:cNvSpPr/>
            <p:nvPr/>
          </p:nvSpPr>
          <p:spPr>
            <a:xfrm>
              <a:off x="0" y="0"/>
              <a:ext cx="3756906" cy="254273"/>
            </a:xfrm>
            <a:custGeom>
              <a:avLst/>
              <a:gdLst/>
              <a:ahLst/>
              <a:cxnLst/>
              <a:rect l="l" t="t" r="r" b="b"/>
              <a:pathLst>
                <a:path w="3756906" h="254273">
                  <a:moveTo>
                    <a:pt x="0" y="0"/>
                  </a:moveTo>
                  <a:lnTo>
                    <a:pt x="3756906" y="0"/>
                  </a:lnTo>
                  <a:lnTo>
                    <a:pt x="3756906" y="254273"/>
                  </a:lnTo>
                  <a:lnTo>
                    <a:pt x="0" y="254273"/>
                  </a:lnTo>
                  <a:close/>
                </a:path>
              </a:pathLst>
            </a:custGeom>
            <a:grpFill/>
          </p:spPr>
          <p:txBody>
            <a:bodyPr/>
            <a:lstStyle/>
            <a:p>
              <a:endParaRPr lang="en-CA"/>
            </a:p>
          </p:txBody>
        </p:sp>
      </p:grpSp>
      <p:sp>
        <p:nvSpPr>
          <p:cNvPr id="2" name="Rectangle 1"/>
          <p:cNvSpPr/>
          <p:nvPr/>
        </p:nvSpPr>
        <p:spPr>
          <a:xfrm>
            <a:off x="533400" y="2232880"/>
            <a:ext cx="3810000" cy="613117"/>
          </a:xfrm>
          <a:prstGeom prst="rect">
            <a:avLst/>
          </a:prstGeom>
        </p:spPr>
        <p:txBody>
          <a:bodyPr wrap="square">
            <a:spAutoFit/>
          </a:bodyPr>
          <a:lstStyle/>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1692" b="0" i="0" u="none" strike="noStrike" kern="1200" cap="none" spc="0" normalizeH="0" baseline="0" noProof="0" dirty="0">
                <a:ln>
                  <a:noFill/>
                </a:ln>
                <a:solidFill>
                  <a:prstClr val="black"/>
                </a:solidFill>
                <a:effectLst/>
                <a:uLnTx/>
                <a:uFillTx/>
                <a:latin typeface="Calibri"/>
                <a:ea typeface="+mn-ea"/>
                <a:cs typeface="+mn-cs"/>
              </a:rPr>
              <a:t>Aucun acte répréhensible n'a été signalé à la Maison Elizabeth en 2021-2022.</a:t>
            </a:r>
          </a:p>
        </p:txBody>
      </p:sp>
      <p:sp>
        <p:nvSpPr>
          <p:cNvPr id="5" name="Slide Number Placeholder 4"/>
          <p:cNvSpPr>
            <a:spLocks noGrp="1"/>
          </p:cNvSpPr>
          <p:nvPr>
            <p:ph type="sldNum" sz="quarter" idx="12"/>
          </p:nvPr>
        </p:nvSpPr>
        <p:spPr>
          <a:xfrm>
            <a:off x="4876800" y="9301489"/>
            <a:ext cx="1882588" cy="359593"/>
          </a:xfrm>
        </p:spPr>
        <p:txBody>
          <a:bodyPr/>
          <a:lstStyle/>
          <a:p>
            <a:pPr marL="0" marR="0" lvl="0" indent="0" algn="r" defTabSz="8596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56</a:t>
            </a:r>
          </a:p>
        </p:txBody>
      </p:sp>
      <p:sp>
        <p:nvSpPr>
          <p:cNvPr id="3" name="Rectangle 2" descr="Conductor female with solid fill">
            <a:extLst>
              <a:ext uri="{FF2B5EF4-FFF2-40B4-BE49-F238E27FC236}">
                <a16:creationId xmlns:a16="http://schemas.microsoft.com/office/drawing/2014/main" id="{149B2E61-5733-9879-ABA1-BEDB15925DD8}"/>
              </a:ext>
            </a:extLst>
          </p:cNvPr>
          <p:cNvSpPr/>
          <p:nvPr/>
        </p:nvSpPr>
        <p:spPr>
          <a:xfrm>
            <a:off x="990600" y="4038600"/>
            <a:ext cx="4724400" cy="4343400"/>
          </a:xfrm>
          <a:prstGeom prst="rect">
            <a:avLst/>
          </a:prstGeom>
          <a:blipFill dpi="0" rotWithShape="1">
            <a:blip>
              <a:extLst>
                <a:ext uri="{96DAC541-7B7A-43D3-8B79-37D633B846F1}">
                  <asvg:svgBlip xmlns:asvg="http://schemas.microsoft.com/office/drawing/2016/SVG/main" r:embed="rId3"/>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2873565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209800"/>
            <a:ext cx="4191000" cy="710359"/>
          </a:xfrm>
        </p:spPr>
        <p:txBody>
          <a:bodyPr>
            <a:normAutofit fontScale="90000"/>
          </a:bodyPr>
          <a:lstStyle/>
          <a:p>
            <a:r>
              <a:rPr lang="en-US" sz="3200" dirty="0">
                <a:latin typeface="Bodoni MT" panose="02070603080606020203" pitchFamily="18" charset="0"/>
              </a:rPr>
              <a:t>Annexe 1 : Code de déontologie</a:t>
            </a:r>
          </a:p>
        </p:txBody>
      </p:sp>
      <p:sp>
        <p:nvSpPr>
          <p:cNvPr id="3" name="Rectangle 2"/>
          <p:cNvSpPr/>
          <p:nvPr/>
        </p:nvSpPr>
        <p:spPr>
          <a:xfrm>
            <a:off x="457200" y="3581400"/>
            <a:ext cx="6172200" cy="1721112"/>
          </a:xfrm>
          <a:prstGeom prst="rect">
            <a:avLst/>
          </a:prstGeom>
        </p:spPr>
        <p:txBody>
          <a:bodyPr wrap="square">
            <a:spAutoFit/>
          </a:bodyPr>
          <a:lstStyle/>
          <a:p>
            <a:pPr marL="0" marR="0" lvl="0" indent="0" algn="l" defTabSz="859627" rtl="0" eaLnBrk="1" fontAlgn="auto" latinLnBrk="0" hangingPunct="1">
              <a:lnSpc>
                <a:spcPct val="100000"/>
              </a:lnSpc>
              <a:spcBef>
                <a:spcPts val="0"/>
              </a:spcBef>
              <a:spcAft>
                <a:spcPts val="0"/>
              </a:spcAft>
              <a:buClrTx/>
              <a:buSzTx/>
              <a:buFontTx/>
              <a:buNone/>
              <a:tabLst/>
              <a:defRPr/>
            </a:pPr>
            <a:endParaRPr kumimoji="0" lang="en-US" sz="1692"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		Code de déontologie</a:t>
            </a:r>
          </a:p>
          <a:p>
            <a:pPr marL="0" marR="0" lvl="0" indent="0" algn="l" defTabSz="859627" rtl="0" eaLnBrk="1" fontAlgn="auto" latinLnBrk="0" hangingPunct="1">
              <a:lnSpc>
                <a:spcPct val="100000"/>
              </a:lnSpc>
              <a:spcBef>
                <a:spcPts val="0"/>
              </a:spcBef>
              <a:spcAft>
                <a:spcPts val="0"/>
              </a:spcAft>
              <a:buClrTx/>
              <a:buSzTx/>
              <a:buFontTx/>
              <a:buNone/>
              <a:tabLst/>
              <a:defRPr/>
            </a:pPr>
            <a:endParaRPr kumimoji="0" lang="en-US" sz="1692"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Approuvé à l'origine par le Conseil d'administration : Juin 2003</a:t>
            </a:r>
          </a:p>
          <a:p>
            <a:pPr marL="285750" marR="0" lvl="0" indent="-285750" algn="l"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Mise à jour : 2021 juillet 2018</a:t>
            </a:r>
          </a:p>
          <a:p>
            <a:pPr marL="285750" marR="0" lvl="0" indent="-285750" algn="l"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Dernière mise à jour approuvée par le Conseil d'administration : 13 septembre 2021</a:t>
            </a:r>
          </a:p>
        </p:txBody>
      </p:sp>
      <p:sp>
        <p:nvSpPr>
          <p:cNvPr id="6" name="Slide Number Placeholder 5"/>
          <p:cNvSpPr>
            <a:spLocks noGrp="1"/>
          </p:cNvSpPr>
          <p:nvPr>
            <p:ph type="sldNum" sz="quarter" idx="12"/>
          </p:nvPr>
        </p:nvSpPr>
        <p:spPr>
          <a:xfrm>
            <a:off x="4876800" y="9448800"/>
            <a:ext cx="1882588" cy="359593"/>
          </a:xfrm>
        </p:spPr>
        <p:txBody>
          <a:bodyPr/>
          <a:lstStyle/>
          <a:p>
            <a:pPr marL="0" marR="0" lvl="0" indent="0" algn="r" defTabSz="8596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57</a:t>
            </a:r>
          </a:p>
        </p:txBody>
      </p:sp>
    </p:spTree>
    <p:extLst>
      <p:ext uri="{BB962C8B-B14F-4D97-AF65-F5344CB8AC3E}">
        <p14:creationId xmlns:p14="http://schemas.microsoft.com/office/powerpoint/2010/main" val="35915832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52400"/>
            <a:ext cx="6248400" cy="9171742"/>
          </a:xfrm>
          <a:prstGeom prst="rect">
            <a:avLst/>
          </a:prstGeom>
        </p:spPr>
        <p:txBody>
          <a:bodyPr wrap="square">
            <a:spAutoFit/>
          </a:bodyPr>
          <a:lstStyle/>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Introduction</a:t>
            </a:r>
          </a:p>
          <a:p>
            <a:pPr marL="0" marR="0" lvl="0" indent="0" algn="l" defTabSz="859627"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Le code de déontologie définit les règles et les normes de conduite pour tout le monde à la Maison Elizabeth, y compris le personnel, les bénévoles, les membres du conseil d'administration et les étudiants, dans le cadre de leurs relations avec les clients. Il va de pair avec les codes de déontologie professionnels, les lois applicables et les politiques et procédures internes, mais ne les remplace en aucun cas. Une annexe à la fin de notre code de déontologie indique également aux clients et à leurs familles quels sont leurs droits et leurs responsabilités. </a:t>
            </a:r>
          </a:p>
          <a:p>
            <a:pPr marL="0" marR="0" lvl="0" indent="0" algn="l" defTabSz="85962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Principes généraux</a:t>
            </a:r>
          </a:p>
          <a:p>
            <a:pPr marL="0" marR="0" lvl="0" indent="0" algn="l" defTabSz="859627"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859627" rtl="0" eaLnBrk="1" fontAlgn="auto" latinLnBrk="0" hangingPunct="1">
              <a:lnSpc>
                <a:spcPct val="100000"/>
              </a:lnSpc>
              <a:spcBef>
                <a:spcPts val="0"/>
              </a:spcBef>
              <a:spcAft>
                <a:spcPts val="0"/>
              </a:spcAft>
              <a:buClrTx/>
              <a:buSzTx/>
              <a:buFont typeface="+mj-lt"/>
              <a:buAutoNum type="arabicPeriod"/>
              <a:tabLst/>
              <a:defRPr/>
            </a:pPr>
            <a:r>
              <a:rPr kumimoji="0" lang="en-US" sz="1300" b="1" i="0" u="none" strike="noStrike" kern="1200" cap="none" spc="0" normalizeH="0" baseline="0" noProof="0" dirty="0">
                <a:ln>
                  <a:noFill/>
                </a:ln>
                <a:solidFill>
                  <a:prstClr val="black"/>
                </a:solidFill>
                <a:effectLst/>
                <a:uLnTx/>
                <a:uFillTx/>
                <a:latin typeface="Calibri"/>
                <a:ea typeface="+mn-ea"/>
                <a:cs typeface="+mn-cs"/>
              </a:rPr>
              <a:t>Nous reconnaissons que chaque personne est unique</a:t>
            </a:r>
            <a:r>
              <a:rPr kumimoji="0" lang="en-US" sz="13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Pour ce faire, nous procédons de la manière suivante :</a:t>
            </a:r>
          </a:p>
          <a:p>
            <a:pPr marL="285750" marR="0" lvl="0" indent="-285750" algn="l"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Élaborer des plans et des approches individualisés ;</a:t>
            </a:r>
          </a:p>
          <a:p>
            <a:pPr marL="285750" marR="0" lvl="0" indent="-285750" algn="l"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Chercher activement et continuellement à s'informer et à prendre en compte les valeurs des autres ;</a:t>
            </a:r>
          </a:p>
          <a:p>
            <a:pPr marL="285750" marR="0" lvl="0" indent="-285750" algn="l"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Identifier et mettre en relation les ressources communautaires qui peuvent s'associer à nous pour fournir des soins mieux informés à nos clients.</a:t>
            </a:r>
          </a:p>
          <a:p>
            <a:pPr marL="0" marR="0" lvl="0" indent="0" algn="l" defTabSz="85962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a:ea typeface="+mn-ea"/>
                <a:cs typeface="+mn-cs"/>
              </a:rPr>
              <a:t>2.    Nous reconnaissons qu'une femme enceinte ou une adolescente de 14 ans et plus a le droit de décider de ses projets concernant sa grossesse. Nous lui fournirons les informations et le soutien dont elle a besoin pour prendre les décisions qui s'imposent, sans lui imposer d'opinions ou de jugements personnels.</a:t>
            </a:r>
          </a:p>
          <a:p>
            <a:pPr marL="0" marR="0" lvl="0" indent="0" algn="l" defTabSz="85962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859627" rtl="0" eaLnBrk="1" fontAlgn="auto" latinLnBrk="0" hangingPunct="1">
              <a:lnSpc>
                <a:spcPct val="100000"/>
              </a:lnSpc>
              <a:spcBef>
                <a:spcPts val="0"/>
              </a:spcBef>
              <a:spcAft>
                <a:spcPts val="0"/>
              </a:spcAft>
              <a:buClrTx/>
              <a:buSzTx/>
              <a:buFontTx/>
              <a:buAutoNum type="arabicPeriod" startAt="3"/>
              <a:tabLst/>
              <a:defRPr/>
            </a:pPr>
            <a:r>
              <a:rPr kumimoji="0" lang="en-US" sz="1300" b="1" i="0" u="none" strike="noStrike" kern="1200" cap="none" spc="0" normalizeH="0" baseline="0" noProof="0" dirty="0">
                <a:ln>
                  <a:noFill/>
                </a:ln>
                <a:solidFill>
                  <a:prstClr val="black"/>
                </a:solidFill>
                <a:effectLst/>
                <a:uLnTx/>
                <a:uFillTx/>
                <a:latin typeface="Calibri"/>
                <a:ea typeface="+mn-ea"/>
                <a:cs typeface="+mn-cs"/>
              </a:rPr>
              <a:t>Nous agissons en sachant que les parents restent les premiers responsables de leurs enfants.</a:t>
            </a:r>
          </a:p>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a:ea typeface="+mn-ea"/>
                <a:cs typeface="+mn-cs"/>
              </a:rPr>
              <a:t>Ce que nous voulons pour nos clients</a:t>
            </a:r>
          </a:p>
          <a:p>
            <a:pPr marL="0" marR="0" lvl="0" indent="0" algn="l" defTabSz="859627"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4.    </a:t>
            </a:r>
            <a:r>
              <a:rPr kumimoji="0" lang="en-US" sz="1300" b="1" i="0" u="none" strike="noStrike" kern="1200" cap="none" spc="0" normalizeH="0" baseline="0" noProof="0" dirty="0">
                <a:ln>
                  <a:noFill/>
                </a:ln>
                <a:solidFill>
                  <a:prstClr val="black"/>
                </a:solidFill>
                <a:effectLst/>
                <a:uLnTx/>
                <a:uFillTx/>
                <a:latin typeface="Calibri"/>
                <a:ea typeface="+mn-ea"/>
                <a:cs typeface="+mn-cs"/>
              </a:rPr>
              <a:t>Nous aidons le jeune qui choisit de devenir parent à assumer ce rôle, tout en veillant à ce que l'enfant bénéficie d'un environnement sain, stable et sûr.</a:t>
            </a:r>
          </a:p>
          <a:p>
            <a:pPr marL="0" marR="0" lvl="0" indent="0" algn="l" defTabSz="85962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a:ea typeface="+mn-ea"/>
                <a:cs typeface="+mn-cs"/>
              </a:rPr>
              <a:t>5.    Nous encourageons la responsabilité et l'autonomie ainsi qu'une interdépendance appropriée.</a:t>
            </a:r>
          </a:p>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Pour ce faire, nous procédons de la manière suivante :</a:t>
            </a:r>
          </a:p>
          <a:p>
            <a:pPr marL="285750" marR="0" lvl="0" indent="-285750" algn="l"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Intervenir quand et seulement quand c'est nécessaire ; </a:t>
            </a:r>
          </a:p>
          <a:p>
            <a:pPr marL="285750" marR="0" lvl="0" indent="-285750" algn="l"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Veiller à ce que les clients ne restent pas dans nos services plus longtemps que nécessaire ;</a:t>
            </a:r>
          </a:p>
          <a:p>
            <a:pPr marL="285750" marR="0" lvl="0" indent="-285750" algn="l"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Encourager les clients et leurs familles à définir leurs propres problèmes, besoins, points forts et priorités en matière de services ;</a:t>
            </a:r>
          </a:p>
          <a:p>
            <a:pPr marL="285750" marR="0" lvl="0" indent="-285750" algn="l"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Aider les clients à développer des capacités de résolution de problèmes, plutôt que d'imposer automatiquement nos propres solutions ; </a:t>
            </a:r>
          </a:p>
          <a:p>
            <a:pPr marL="285750" marR="0" lvl="0" indent="-285750" algn="l"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Donner au client les connaissances et les informations nécessaires pour qu'il puisse faire des choix éclairés et comprendre les conséquences de ses décisions.</a:t>
            </a:r>
          </a:p>
          <a:p>
            <a:pPr marL="285750" marR="0" lvl="0" indent="-285750" algn="l"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a:ea typeface="+mn-ea"/>
                <a:cs typeface="+mn-cs"/>
              </a:rPr>
              <a:t>6.    Nous aidons chaque client à connaître le succès et encourageons le développement le plus complet possible du potentiel de la mère, de l'enfant et de la famille.</a:t>
            </a:r>
          </a:p>
          <a:p>
            <a:pPr marL="0" marR="0" lvl="0" indent="0" algn="l" defTabSz="859627"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4772212" y="9414714"/>
            <a:ext cx="1882588" cy="359593"/>
          </a:xfrm>
        </p:spPr>
        <p:txBody>
          <a:bodyPr/>
          <a:lstStyle/>
          <a:p>
            <a:pPr marL="0" marR="0" lvl="0" indent="0" algn="r" defTabSz="8596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58</a:t>
            </a:r>
          </a:p>
        </p:txBody>
      </p:sp>
    </p:spTree>
    <p:extLst>
      <p:ext uri="{BB962C8B-B14F-4D97-AF65-F5344CB8AC3E}">
        <p14:creationId xmlns:p14="http://schemas.microsoft.com/office/powerpoint/2010/main" val="31849773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152400"/>
            <a:ext cx="1259319" cy="352725"/>
          </a:xfrm>
          <a:prstGeom prst="rect">
            <a:avLst/>
          </a:prstGeom>
        </p:spPr>
        <p:txBody>
          <a:bodyPr wrap="none">
            <a:spAutoFit/>
          </a:bodyPr>
          <a:lstStyle/>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Pour ce faire, nous procédons de la manière suivante </a:t>
            </a:r>
            <a:r>
              <a:rPr kumimoji="0" lang="en-US" sz="1692" b="1" i="0" u="none" strike="noStrike" kern="1200" cap="none" spc="0" normalizeH="0" baseline="0" noProof="0" dirty="0">
                <a:ln>
                  <a:noFill/>
                </a:ln>
                <a:solidFill>
                  <a:prstClr val="black"/>
                </a:solidFill>
                <a:effectLst/>
                <a:uLnTx/>
                <a:uFillTx/>
                <a:latin typeface="Calibri"/>
                <a:ea typeface="+mn-ea"/>
                <a:cs typeface="+mn-cs"/>
              </a:rPr>
              <a:t>:</a:t>
            </a:r>
          </a:p>
        </p:txBody>
      </p:sp>
      <p:sp>
        <p:nvSpPr>
          <p:cNvPr id="3" name="Rectangle 2"/>
          <p:cNvSpPr/>
          <p:nvPr/>
        </p:nvSpPr>
        <p:spPr>
          <a:xfrm>
            <a:off x="304800" y="502250"/>
            <a:ext cx="6378388" cy="9133269"/>
          </a:xfrm>
          <a:prstGeom prst="rect">
            <a:avLst/>
          </a:prstGeom>
        </p:spPr>
        <p:txBody>
          <a:bodyPr wrap="square">
            <a:spAutoFit/>
          </a:bodyPr>
          <a:lstStyle/>
          <a:p>
            <a:pPr marL="285750" marR="0" lvl="0" indent="-285750" algn="l"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prstClr val="black"/>
                </a:solidFill>
                <a:effectLst/>
                <a:uLnTx/>
                <a:uFillTx/>
                <a:latin typeface="Calibri"/>
                <a:ea typeface="+mn-ea"/>
                <a:cs typeface="+mn-cs"/>
              </a:rPr>
              <a:t>Identifier et aider les autres à voir la force et le potentiel des clients individuels, de leur famille et de leur environnement naturel ; </a:t>
            </a:r>
          </a:p>
          <a:p>
            <a:pPr marL="285750" marR="0" lvl="0" indent="-285750" algn="l"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prstClr val="black"/>
                </a:solidFill>
                <a:effectLst/>
                <a:uLnTx/>
                <a:uFillTx/>
                <a:latin typeface="Calibri"/>
                <a:ea typeface="+mn-ea"/>
                <a:cs typeface="+mn-cs"/>
              </a:rPr>
              <a:t>Offrir des opportunités de réussite et un renforcement positif ; </a:t>
            </a:r>
          </a:p>
          <a:p>
            <a:pPr marL="285750" marR="0" lvl="0" indent="-285750" algn="l"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prstClr val="black"/>
                </a:solidFill>
                <a:effectLst/>
                <a:uLnTx/>
                <a:uFillTx/>
                <a:latin typeface="Calibri"/>
                <a:ea typeface="+mn-ea"/>
                <a:cs typeface="+mn-cs"/>
              </a:rPr>
              <a:t>optimiser les possibilités d'éducation et/ou d'emploi. </a:t>
            </a:r>
          </a:p>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prstClr val="black"/>
                </a:solidFill>
                <a:effectLst/>
                <a:uLnTx/>
                <a:uFillTx/>
                <a:latin typeface="Calibri"/>
                <a:ea typeface="+mn-ea"/>
                <a:cs typeface="+mn-cs"/>
              </a:rPr>
              <a:t>7.    </a:t>
            </a:r>
            <a:r>
              <a:rPr kumimoji="0" lang="en-US" sz="1250" b="1" i="0" u="none" strike="noStrike" kern="1200" cap="none" spc="0" normalizeH="0" baseline="0" noProof="0" dirty="0">
                <a:ln>
                  <a:noFill/>
                </a:ln>
                <a:solidFill>
                  <a:prstClr val="black"/>
                </a:solidFill>
                <a:effectLst/>
                <a:uLnTx/>
                <a:uFillTx/>
                <a:latin typeface="Calibri"/>
                <a:ea typeface="+mn-ea"/>
                <a:cs typeface="+mn-cs"/>
              </a:rPr>
              <a:t>Nous encourageons les grands-parents, les frères et sœurs, les membres de la famille et les personnes importantes, telles que définies par le client, à participer aux soins et aux services que nous fournissons.</a:t>
            </a:r>
          </a:p>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prstClr val="black"/>
                </a:solidFill>
                <a:effectLst/>
                <a:uLnTx/>
                <a:uFillTx/>
                <a:latin typeface="Calibri"/>
                <a:ea typeface="+mn-ea"/>
                <a:cs typeface="+mn-cs"/>
              </a:rPr>
              <a:t>Pour ce faire, nous procédons de la manière suivante : </a:t>
            </a:r>
          </a:p>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prstClr val="black"/>
                </a:solidFill>
                <a:effectLst/>
                <a:uLnTx/>
                <a:uFillTx/>
                <a:latin typeface="Calibri"/>
                <a:ea typeface="+mn-ea"/>
                <a:cs typeface="+mn-cs"/>
              </a:rPr>
              <a:t>Promouvoir l'implication des membres de la famille dans les activités avec le client, tout en tenant compte de leur situation particulière ;</a:t>
            </a:r>
          </a:p>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prstClr val="black"/>
                </a:solidFill>
                <a:effectLst/>
                <a:uLnTx/>
                <a:uFillTx/>
                <a:latin typeface="Calibri"/>
                <a:ea typeface="+mn-ea"/>
                <a:cs typeface="+mn-cs"/>
              </a:rPr>
              <a:t>Intégrer le contexte et les questions familiales dans nos interventions ;</a:t>
            </a:r>
          </a:p>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prstClr val="black"/>
                </a:solidFill>
                <a:effectLst/>
                <a:uLnTx/>
                <a:uFillTx/>
                <a:latin typeface="Calibri"/>
                <a:ea typeface="+mn-ea"/>
                <a:cs typeface="+mn-cs"/>
              </a:rPr>
              <a:t>Reconnaître que les pères jouent un rôle important dans la vie d'un enfant ; </a:t>
            </a:r>
          </a:p>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prstClr val="black"/>
                </a:solidFill>
                <a:effectLst/>
                <a:uLnTx/>
                <a:uFillTx/>
                <a:latin typeface="Calibri"/>
                <a:ea typeface="+mn-ea"/>
                <a:cs typeface="+mn-cs"/>
              </a:rPr>
              <a:t>S'appuyer sur la force et les contributions des parents, des autres membres de la famille, des proches et de l'ensemble de la communauté pour la fourniture de soins et de services ; </a:t>
            </a:r>
          </a:p>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prstClr val="black"/>
                </a:solidFill>
                <a:effectLst/>
                <a:uLnTx/>
                <a:uFillTx/>
                <a:latin typeface="Calibri"/>
                <a:ea typeface="+mn-ea"/>
                <a:cs typeface="+mn-cs"/>
              </a:rPr>
              <a:t>Fournir aux parents des informations sur leurs droits et responsabilités et les aider à les exercer.</a:t>
            </a:r>
          </a:p>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prstClr val="black"/>
                </a:solidFill>
                <a:effectLst/>
                <a:uLnTx/>
                <a:uFillTx/>
                <a:latin typeface="Calibri"/>
                <a:ea typeface="+mn-ea"/>
                <a:cs typeface="+mn-cs"/>
              </a:rPr>
              <a:t>Développer un accord avec leurs familles sur la manière dont elles seront impliquées dans les décisions et les activités et informées des progrès du client ; </a:t>
            </a:r>
          </a:p>
          <a:p>
            <a:pPr marL="0" marR="0" lvl="0" indent="0" algn="l" defTabSz="859627" rtl="0" eaLnBrk="1" fontAlgn="auto" latinLnBrk="0" hangingPunct="1">
              <a:lnSpc>
                <a:spcPct val="100000"/>
              </a:lnSpc>
              <a:spcBef>
                <a:spcPts val="0"/>
              </a:spcBef>
              <a:spcAft>
                <a:spcPts val="0"/>
              </a:spcAft>
              <a:buClrTx/>
              <a:buSzTx/>
              <a:buFontTx/>
              <a:buNone/>
              <a:tabLst/>
              <a:defRPr/>
            </a:pPr>
            <a:endParaRPr kumimoji="0" lang="en-US" sz="125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prstClr val="black"/>
                </a:solidFill>
                <a:effectLst/>
                <a:uLnTx/>
                <a:uFillTx/>
                <a:latin typeface="Calibri"/>
                <a:ea typeface="+mn-ea"/>
                <a:cs typeface="+mn-cs"/>
              </a:rPr>
              <a:t>8</a:t>
            </a:r>
            <a:r>
              <a:rPr kumimoji="0" lang="en-US" sz="1250" b="1" i="0" u="none" strike="noStrike" kern="1200" cap="none" spc="0" normalizeH="0" baseline="0" noProof="0" dirty="0">
                <a:ln>
                  <a:noFill/>
                </a:ln>
                <a:solidFill>
                  <a:prstClr val="black"/>
                </a:solidFill>
                <a:effectLst/>
                <a:uLnTx/>
                <a:uFillTx/>
                <a:latin typeface="Calibri"/>
                <a:ea typeface="+mn-ea"/>
                <a:cs typeface="+mn-cs"/>
              </a:rPr>
              <a:t>.    Nous encourageons une collaboration permanente entre les clients, les familles, les collègues et les partenaires au sein et en dehors du système de santé et de services sociaux, afin de fournir les meilleurs services possibles.</a:t>
            </a:r>
          </a:p>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prstClr val="black"/>
                </a:solidFill>
                <a:effectLst/>
                <a:uLnTx/>
                <a:uFillTx/>
                <a:latin typeface="Calibri"/>
                <a:ea typeface="+mn-ea"/>
                <a:cs typeface="+mn-cs"/>
              </a:rPr>
              <a:t>Pour ce faire, nous procédons de la manière suivante :</a:t>
            </a:r>
          </a:p>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prstClr val="black"/>
                </a:solidFill>
                <a:effectLst/>
                <a:uLnTx/>
                <a:uFillTx/>
                <a:latin typeface="Calibri"/>
                <a:ea typeface="+mn-ea"/>
                <a:cs typeface="+mn-cs"/>
              </a:rPr>
              <a:t>procéder à des révisions périodiques et opportunes des plans de service et d'intervention de chaque client, en impliquant le client et sa famille dans le processus ;</a:t>
            </a:r>
          </a:p>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prstClr val="black"/>
                </a:solidFill>
                <a:effectLst/>
                <a:uLnTx/>
                <a:uFillTx/>
                <a:latin typeface="Calibri"/>
                <a:ea typeface="+mn-ea"/>
                <a:cs typeface="+mn-cs"/>
              </a:rPr>
              <a:t>Exprimer des divergences d'opinion, en discuter ouvertement et respecter le résultat obtenu ; </a:t>
            </a:r>
          </a:p>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prstClr val="black"/>
                </a:solidFill>
                <a:effectLst/>
                <a:uLnTx/>
                <a:uFillTx/>
                <a:latin typeface="Calibri"/>
                <a:ea typeface="+mn-ea"/>
                <a:cs typeface="+mn-cs"/>
              </a:rPr>
              <a:t>Faire preuve de transparence avec les clients et les personnes impliquées dans leur prise en charge ;</a:t>
            </a:r>
          </a:p>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prstClr val="black"/>
                </a:solidFill>
                <a:effectLst/>
                <a:uLnTx/>
                <a:uFillTx/>
                <a:latin typeface="Calibri"/>
                <a:ea typeface="+mn-ea"/>
                <a:cs typeface="+mn-cs"/>
              </a:rPr>
              <a:t>En reconnaissant les forces, les talents et l'expertise, et en reconnaissant la façon dont d'autres personnes ou organisations peuvent contribuer au bien-être des jeunes mères et des enfants ; </a:t>
            </a:r>
          </a:p>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prstClr val="black"/>
                </a:solidFill>
                <a:effectLst/>
                <a:uLnTx/>
                <a:uFillTx/>
                <a:latin typeface="Calibri"/>
                <a:ea typeface="+mn-ea"/>
                <a:cs typeface="+mn-cs"/>
              </a:rPr>
              <a:t>Établir des partenariats avec d'autres professionnels et/ou organisations et orienter les clients si nécessaire pour assurer des services complets ; </a:t>
            </a:r>
          </a:p>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prstClr val="black"/>
                </a:solidFill>
                <a:effectLst/>
                <a:uLnTx/>
                <a:uFillTx/>
                <a:latin typeface="Calibri"/>
                <a:ea typeface="+mn-ea"/>
                <a:cs typeface="+mn-cs"/>
              </a:rPr>
              <a:t>Assurer une communication ouverte avec les clients et à leur sujet dans le but de promouvoir la continuité et la compréhension ; </a:t>
            </a:r>
          </a:p>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prstClr val="black"/>
                </a:solidFill>
                <a:effectLst/>
                <a:uLnTx/>
                <a:uFillTx/>
                <a:latin typeface="Calibri"/>
                <a:ea typeface="+mn-ea"/>
                <a:cs typeface="+mn-cs"/>
              </a:rPr>
              <a:t>Consulter des collègues sur notre travail avec les clients et les familles, et tenir compte de leurs commentaires chaque fois que cela est possible ; </a:t>
            </a:r>
          </a:p>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prstClr val="black"/>
                </a:solidFill>
                <a:effectLst/>
                <a:uLnTx/>
                <a:uFillTx/>
                <a:latin typeface="Calibri"/>
                <a:ea typeface="+mn-ea"/>
                <a:cs typeface="+mn-cs"/>
              </a:rPr>
              <a:t>Travailler en consultation et en collaboration avec d'autres personnes (collègues, superviseurs, clients et leurs familles) et non de manière isolée ; </a:t>
            </a:r>
          </a:p>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prstClr val="black"/>
                </a:solidFill>
                <a:effectLst/>
                <a:uLnTx/>
                <a:uFillTx/>
                <a:latin typeface="Calibri"/>
                <a:ea typeface="+mn-ea"/>
                <a:cs typeface="+mn-cs"/>
              </a:rPr>
              <a:t>Créer un environnement propice au dialogue, qui permette l'expression des divergences d'opinion et la résolution des conflits.</a:t>
            </a:r>
          </a:p>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5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prstClr val="black"/>
                </a:solidFill>
                <a:effectLst/>
                <a:uLnTx/>
                <a:uFillTx/>
                <a:latin typeface="Calibri"/>
                <a:ea typeface="+mn-ea"/>
                <a:cs typeface="+mn-cs"/>
              </a:rPr>
              <a:t>Qui nous sommes en tant que professionnels</a:t>
            </a:r>
          </a:p>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prstClr val="black"/>
                </a:solidFill>
                <a:effectLst/>
                <a:uLnTx/>
                <a:uFillTx/>
                <a:latin typeface="Calibri"/>
                <a:ea typeface="+mn-ea"/>
                <a:cs typeface="+mn-cs"/>
              </a:rPr>
              <a:t>9.    </a:t>
            </a:r>
            <a:r>
              <a:rPr kumimoji="0" lang="en-US" sz="1250" b="1" i="0" u="none" strike="noStrike" kern="1200" cap="none" spc="0" normalizeH="0" baseline="0" noProof="0" dirty="0">
                <a:ln>
                  <a:noFill/>
                </a:ln>
                <a:solidFill>
                  <a:prstClr val="black"/>
                </a:solidFill>
                <a:effectLst/>
                <a:uLnTx/>
                <a:uFillTx/>
                <a:latin typeface="Calibri"/>
                <a:ea typeface="+mn-ea"/>
                <a:cs typeface="+mn-cs"/>
              </a:rPr>
              <a:t>Nous nous soucions du bien-être de nos clients et nous nous y engageons, en reconnaissant leurs besoins et leurs capacités physiques, émotionnelles, spirituelles, sociales et cognitives.</a:t>
            </a:r>
          </a:p>
        </p:txBody>
      </p:sp>
      <p:sp>
        <p:nvSpPr>
          <p:cNvPr id="6" name="Slide Number Placeholder 5"/>
          <p:cNvSpPr>
            <a:spLocks noGrp="1"/>
          </p:cNvSpPr>
          <p:nvPr>
            <p:ph type="sldNum" sz="quarter" idx="12"/>
          </p:nvPr>
        </p:nvSpPr>
        <p:spPr>
          <a:xfrm>
            <a:off x="4800600" y="9448800"/>
            <a:ext cx="1882588" cy="359593"/>
          </a:xfrm>
        </p:spPr>
        <p:txBody>
          <a:bodyPr/>
          <a:lstStyle/>
          <a:p>
            <a:pPr marL="0" marR="0" lvl="0" indent="0" algn="r" defTabSz="8596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59</a:t>
            </a:r>
          </a:p>
        </p:txBody>
      </p:sp>
    </p:spTree>
    <p:extLst>
      <p:ext uri="{BB962C8B-B14F-4D97-AF65-F5344CB8AC3E}">
        <p14:creationId xmlns:p14="http://schemas.microsoft.com/office/powerpoint/2010/main" val="2950676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304800"/>
            <a:ext cx="4498848" cy="1216152"/>
          </a:xfrm>
          <a:prstGeom prst="rect">
            <a:avLst/>
          </a:prstGeom>
          <a:solidFill>
            <a:srgbClr val="68A4A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683" tIns="41342" rIns="82683" bIns="41342" numCol="1" spcCol="0" rtlCol="0" fromWordArt="0" anchor="ctr" anchorCtr="0" forceAA="0" compatLnSpc="1">
            <a:prstTxWarp prst="textNoShape">
              <a:avLst/>
            </a:prstTxWarp>
            <a:noAutofit/>
          </a:bodyPr>
          <a:lstStyle/>
          <a:p>
            <a:r>
              <a:rPr lang="en-US" sz="2800" dirty="0">
                <a:solidFill>
                  <a:schemeClr val="bg1"/>
                </a:solidFill>
                <a:latin typeface="Bodoni MT" panose="02070603080606020203" pitchFamily="18" charset="0"/>
              </a:rPr>
              <a:t>SECTION 3</a:t>
            </a:r>
            <a:endParaRPr lang="en-US" sz="2000" dirty="0">
              <a:solidFill>
                <a:schemeClr val="bg1"/>
              </a:solidFill>
              <a:latin typeface="Bodoni MT" panose="02070603080606020203" pitchFamily="18" charset="0"/>
            </a:endParaRPr>
          </a:p>
          <a:p>
            <a:r>
              <a:rPr lang="en-US" sz="2000" dirty="0">
                <a:solidFill>
                  <a:schemeClr val="bg1"/>
                </a:solidFill>
                <a:latin typeface="Bodoni MT" panose="02070603080606020203" pitchFamily="18" charset="0"/>
              </a:rPr>
              <a:t>Présentation de la Maison Elizabeth et des faits marquants de l'année</a:t>
            </a:r>
            <a:endParaRPr lang="en-US" sz="2800" dirty="0">
              <a:solidFill>
                <a:schemeClr val="bg1"/>
              </a:solidFill>
              <a:latin typeface="Bodoni MT" panose="02070603080606020203" pitchFamily="18" charset="0"/>
            </a:endParaRPr>
          </a:p>
        </p:txBody>
      </p:sp>
      <p:sp>
        <p:nvSpPr>
          <p:cNvPr id="3" name="Rectangle 2"/>
          <p:cNvSpPr/>
          <p:nvPr/>
        </p:nvSpPr>
        <p:spPr>
          <a:xfrm>
            <a:off x="381000" y="2819399"/>
            <a:ext cx="3505200" cy="594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ysClr val="windowText" lastClr="000000"/>
                </a:solidFill>
              </a:rPr>
              <a:t>La Maison Elizabeth est un centre de réhabilitation qui offre un continuum de services d'intervention et de soutien aux familles ayant des enfants âgés de 0 à 5 ans. La Maison Elizabeth travaille principalement avec les jeunes mères et les futures mères qui éprouvent de sérieuses difficultés à s'adapter à la grossesse ou à leur rôle de parents. L'approche du traitement est éducative et thérapeutique, se concentrant sur les besoins et les forces de l'individu. </a:t>
            </a:r>
          </a:p>
          <a:p>
            <a:endParaRPr lang="en-US" sz="1400" dirty="0">
              <a:solidFill>
                <a:sysClr val="windowText" lastClr="000000"/>
              </a:solidFill>
            </a:endParaRPr>
          </a:p>
          <a:p>
            <a:r>
              <a:rPr lang="en-US" sz="1400" dirty="0">
                <a:solidFill>
                  <a:sysClr val="windowText" lastClr="000000"/>
                </a:solidFill>
              </a:rPr>
              <a:t>Les services sont fournis aux mères et aux </a:t>
            </a:r>
            <a:r>
              <a:rPr lang="en-US" sz="1400" dirty="0" err="1">
                <a:solidFill>
                  <a:sysClr val="windowText" lastClr="000000"/>
                </a:solidFill>
              </a:rPr>
              <a:t>familles</a:t>
            </a:r>
            <a:r>
              <a:rPr lang="en-US" sz="1400" dirty="0">
                <a:solidFill>
                  <a:sysClr val="windowText" lastClr="000000"/>
                </a:solidFill>
              </a:rPr>
              <a:t> par le biais de programmes résidentiels et externes. Des services sont également proposés aux pères dans le cadre de programmes externes. Les interventions se concentrent principalement sur l'acquisition de compétences parentales et de compétences de vie. La Maison Elizabeth se préoccupe également d'optimiser le développement des enfants et de faciliter l'élaboration d'un plan à long terme ou permanent pour chaque enfant. </a:t>
            </a:r>
          </a:p>
          <a:p>
            <a:endParaRPr lang="en-US" sz="1400" dirty="0">
              <a:solidFill>
                <a:sysClr val="windowText" lastClr="000000"/>
              </a:solidFill>
            </a:endParaRPr>
          </a:p>
          <a:p>
            <a:r>
              <a:rPr lang="en-US" sz="1400" dirty="0">
                <a:solidFill>
                  <a:sysClr val="windowText" lastClr="000000"/>
                </a:solidFill>
              </a:rPr>
              <a:t>Les services sont conçus pour desservir la communauté anglophone du Québec et sont généralement offerts dans la région métropolitaine de Montréal. La Maison Elizabeth est financée par le ministère de la Santé et des Services sociaux, mais compte sur les dons privés pour soutenir ses programmes et ses activités. </a:t>
            </a:r>
          </a:p>
          <a:p>
            <a:endParaRPr lang="en-US" sz="1400" dirty="0">
              <a:solidFill>
                <a:sysClr val="windowText" lastClr="000000"/>
              </a:solidFill>
            </a:endParaRPr>
          </a:p>
        </p:txBody>
      </p:sp>
      <p:sp>
        <p:nvSpPr>
          <p:cNvPr id="2" name="Rectangle 1"/>
          <p:cNvSpPr/>
          <p:nvPr/>
        </p:nvSpPr>
        <p:spPr>
          <a:xfrm>
            <a:off x="4229100" y="2209800"/>
            <a:ext cx="2552700" cy="69342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11"/>
          <p:cNvSpPr txBox="1"/>
          <p:nvPr/>
        </p:nvSpPr>
        <p:spPr>
          <a:xfrm>
            <a:off x="533400" y="1580234"/>
            <a:ext cx="3886200" cy="436017"/>
          </a:xfrm>
          <a:prstGeom prst="rect">
            <a:avLst/>
          </a:prstGeom>
        </p:spPr>
        <p:txBody>
          <a:bodyPr wrap="square" lIns="0" tIns="0" rIns="0" bIns="0" rtlCol="0" anchor="t">
            <a:spAutoFit/>
          </a:bodyPr>
          <a:lstStyle/>
          <a:p>
            <a:pPr>
              <a:lnSpc>
                <a:spcPts val="3369"/>
              </a:lnSpc>
            </a:pPr>
            <a:r>
              <a:rPr lang="en-US" sz="2000" dirty="0">
                <a:solidFill>
                  <a:srgbClr val="6956F6"/>
                </a:solidFill>
                <a:latin typeface="Tahoma" panose="020B0604030504040204" pitchFamily="34" charset="0"/>
                <a:ea typeface="Tahoma" panose="020B0604030504040204" pitchFamily="34" charset="0"/>
                <a:cs typeface="Tahoma" panose="020B0604030504040204" pitchFamily="34" charset="0"/>
              </a:rPr>
              <a:t>À propos de la Maison Elizabeth</a:t>
            </a:r>
          </a:p>
        </p:txBody>
      </p:sp>
      <p:sp>
        <p:nvSpPr>
          <p:cNvPr id="6" name="Slide Number Placeholder 5"/>
          <p:cNvSpPr>
            <a:spLocks noGrp="1"/>
          </p:cNvSpPr>
          <p:nvPr>
            <p:ph type="sldNum" sz="quarter" idx="12"/>
          </p:nvPr>
        </p:nvSpPr>
        <p:spPr>
          <a:xfrm>
            <a:off x="4724400" y="9372600"/>
            <a:ext cx="1882588" cy="359593"/>
          </a:xfrm>
        </p:spPr>
        <p:txBody>
          <a:bodyPr/>
          <a:lstStyle/>
          <a:p>
            <a:fld id="{B6F15528-21DE-4FAA-801E-634DDDAF4B2B}" type="slidenum">
              <a:rPr lang="en-US" sz="1800" b="1" smtClean="0">
                <a:solidFill>
                  <a:schemeClr val="tx1"/>
                </a:solidFill>
              </a:rPr>
              <a:t>6</a:t>
            </a:fld>
            <a:endParaRPr lang="en-US" sz="1800" b="1" dirty="0">
              <a:solidFill>
                <a:schemeClr val="tx1"/>
              </a:solidFill>
            </a:endParaRPr>
          </a:p>
        </p:txBody>
      </p:sp>
    </p:spTree>
    <p:extLst>
      <p:ext uri="{BB962C8B-B14F-4D97-AF65-F5344CB8AC3E}">
        <p14:creationId xmlns:p14="http://schemas.microsoft.com/office/powerpoint/2010/main" val="13394662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611148"/>
            <a:ext cx="5867400" cy="9294852"/>
          </a:xfrm>
          <a:prstGeom prst="rect">
            <a:avLst/>
          </a:prstGeom>
        </p:spPr>
        <p:txBody>
          <a:bodyPr wrap="square">
            <a:spAutoFit/>
          </a:bodyPr>
          <a:lstStyle/>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prstClr val="black"/>
                </a:solidFill>
                <a:effectLst/>
                <a:uLnTx/>
                <a:uFillTx/>
                <a:latin typeface="Calibri"/>
                <a:ea typeface="+mn-ea"/>
                <a:cs typeface="+mn-cs"/>
              </a:rPr>
              <a:t>Pour ce faire, nous procédons de la manière suivante :</a:t>
            </a:r>
          </a:p>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prstClr val="black"/>
                </a:solidFill>
                <a:effectLst/>
                <a:uLnTx/>
                <a:uFillTx/>
                <a:latin typeface="Calibri"/>
                <a:ea typeface="+mn-ea"/>
                <a:cs typeface="+mn-cs"/>
              </a:rPr>
              <a:t>Placer ces besoins au centre des plans d'intervention, des activités et des programmes que nous développons ; </a:t>
            </a:r>
          </a:p>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prstClr val="black"/>
                </a:solidFill>
                <a:effectLst/>
                <a:uLnTx/>
                <a:uFillTx/>
                <a:latin typeface="Calibri"/>
                <a:ea typeface="+mn-ea"/>
                <a:cs typeface="+mn-cs"/>
              </a:rPr>
              <a:t>Regarder au-delà du comportement pour tenter d'en comprendre la signification ;</a:t>
            </a:r>
          </a:p>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prstClr val="black"/>
                </a:solidFill>
                <a:effectLst/>
                <a:uLnTx/>
                <a:uFillTx/>
                <a:latin typeface="Calibri"/>
                <a:ea typeface="+mn-ea"/>
                <a:cs typeface="+mn-cs"/>
              </a:rPr>
              <a:t>Donner aux clients l'espace et le temps de s'occuper de leurs propres besoins en exécutant notre mandat de la manière la moins intrusive possible tout en fournissant ce qui est nécessaire ;</a:t>
            </a:r>
          </a:p>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prstClr val="black"/>
                </a:solidFill>
                <a:effectLst/>
                <a:uLnTx/>
                <a:uFillTx/>
                <a:latin typeface="Calibri"/>
                <a:ea typeface="+mn-ea"/>
                <a:cs typeface="+mn-cs"/>
              </a:rPr>
              <a:t>Promouvoir des habitudes saines (physiques, émotionnelles, sociales, etc.) ;</a:t>
            </a:r>
          </a:p>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prstClr val="black"/>
                </a:solidFill>
                <a:effectLst/>
                <a:uLnTx/>
                <a:uFillTx/>
                <a:latin typeface="Calibri"/>
                <a:ea typeface="+mn-ea"/>
                <a:cs typeface="+mn-cs"/>
              </a:rPr>
              <a:t>Veiller à ce que nos attentes à l'égard des clients et des familles soient réalistes, porteuses de croissance et conformes à leurs capacités ; </a:t>
            </a:r>
          </a:p>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prstClr val="black"/>
                </a:solidFill>
                <a:effectLst/>
                <a:uLnTx/>
                <a:uFillTx/>
                <a:latin typeface="Calibri"/>
                <a:ea typeface="+mn-ea"/>
                <a:cs typeface="+mn-cs"/>
              </a:rPr>
              <a:t>Pour les clients ayant des enfants, il s'agit de soutenir les parents et de veiller à ce qu'ils répondent aux besoins physiques, émotionnels, cognitifs et sociaux du bébé ; </a:t>
            </a:r>
          </a:p>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prstClr val="black"/>
                </a:solidFill>
                <a:effectLst/>
                <a:uLnTx/>
                <a:uFillTx/>
                <a:latin typeface="Calibri"/>
                <a:ea typeface="+mn-ea"/>
                <a:cs typeface="+mn-cs"/>
              </a:rPr>
              <a:t>Nous nous engageons à trouver des moyens créatifs et ingénieux pour répondre à leurs besoins ; </a:t>
            </a:r>
          </a:p>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prstClr val="black"/>
                </a:solidFill>
                <a:effectLst/>
                <a:uLnTx/>
                <a:uFillTx/>
                <a:latin typeface="Calibri"/>
                <a:ea typeface="+mn-ea"/>
                <a:cs typeface="+mn-cs"/>
              </a:rPr>
              <a:t>Valider notre compréhension des besoins du client avec lui avant d'agir ; </a:t>
            </a:r>
          </a:p>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prstClr val="black"/>
                </a:solidFill>
                <a:effectLst/>
                <a:uLnTx/>
                <a:uFillTx/>
                <a:latin typeface="Calibri"/>
                <a:ea typeface="+mn-ea"/>
                <a:cs typeface="+mn-cs"/>
              </a:rPr>
              <a:t>Respecter le rythme individuel du client dans la résolution de ses difficultés ; </a:t>
            </a:r>
          </a:p>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prstClr val="black"/>
                </a:solidFill>
                <a:effectLst/>
                <a:uLnTx/>
                <a:uFillTx/>
                <a:latin typeface="Calibri"/>
                <a:ea typeface="+mn-ea"/>
                <a:cs typeface="+mn-cs"/>
              </a:rPr>
              <a:t>Identifier les besoins particuliers des clients et trouver les moyens d'y répondre ;</a:t>
            </a:r>
          </a:p>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prstClr val="black"/>
                </a:solidFill>
                <a:effectLst/>
                <a:uLnTx/>
                <a:uFillTx/>
                <a:latin typeface="Calibri"/>
                <a:ea typeface="+mn-ea"/>
                <a:cs typeface="+mn-cs"/>
              </a:rPr>
              <a:t>Défendre les intérêts de nos clients en fonction de leurs besoins.</a:t>
            </a:r>
          </a:p>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prstClr val="black"/>
                </a:solidFill>
                <a:effectLst/>
                <a:uLnTx/>
                <a:uFillTx/>
                <a:latin typeface="Calibri"/>
                <a:ea typeface="+mn-ea"/>
                <a:cs typeface="+mn-cs"/>
              </a:rPr>
              <a:t>Aider les clients à accéder aux ressources dont ils ont besoin.</a:t>
            </a:r>
          </a:p>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prstClr val="black"/>
                </a:solidFill>
                <a:effectLst/>
                <a:uLnTx/>
                <a:uFillTx/>
                <a:latin typeface="Calibri"/>
                <a:ea typeface="+mn-ea"/>
                <a:cs typeface="+mn-cs"/>
              </a:rPr>
              <a:t>Fournir les outils et les ressources dont le parent a besoin et lui apprendre à les utiliser.</a:t>
            </a:r>
          </a:p>
          <a:p>
            <a:pPr marL="0" marR="0" lvl="0" indent="0" algn="l" defTabSz="859627" rtl="0" eaLnBrk="1" fontAlgn="auto" latinLnBrk="0" hangingPunct="1">
              <a:lnSpc>
                <a:spcPct val="100000"/>
              </a:lnSpc>
              <a:spcBef>
                <a:spcPts val="0"/>
              </a:spcBef>
              <a:spcAft>
                <a:spcPts val="0"/>
              </a:spcAft>
              <a:buClrTx/>
              <a:buSzTx/>
              <a:buFontTx/>
              <a:buNone/>
              <a:tabLst/>
              <a:defRPr/>
            </a:pPr>
            <a:endParaRPr kumimoji="0" lang="en-US" sz="125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prstClr val="black"/>
                </a:solidFill>
                <a:effectLst/>
                <a:uLnTx/>
                <a:uFillTx/>
                <a:latin typeface="Calibri"/>
                <a:ea typeface="+mn-ea"/>
                <a:cs typeface="+mn-cs"/>
              </a:rPr>
              <a:t>10.    Nous traitons chacun avec dignité, attention et respect, indépendamment de sa race, de sa religion, de son origine ethnique, de son statut socio-économique, de son orientation sexuelle, de son identité de genre, de son handicap ou de son âge.</a:t>
            </a:r>
          </a:p>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prstClr val="black"/>
                </a:solidFill>
                <a:effectLst/>
                <a:uLnTx/>
                <a:uFillTx/>
                <a:latin typeface="Calibri"/>
                <a:ea typeface="+mn-ea"/>
                <a:cs typeface="+mn-cs"/>
              </a:rPr>
              <a:t>Pour ce faire, nous procédons de la manière suivante :</a:t>
            </a:r>
          </a:p>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prstClr val="black"/>
                </a:solidFill>
                <a:effectLst/>
                <a:uLnTx/>
                <a:uFillTx/>
                <a:latin typeface="Calibri"/>
                <a:ea typeface="+mn-ea"/>
                <a:cs typeface="+mn-cs"/>
              </a:rPr>
              <a:t>Utiliser un langage et un ton respectueux à l'égard de tous ; </a:t>
            </a:r>
          </a:p>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prstClr val="black"/>
                </a:solidFill>
                <a:effectLst/>
                <a:uLnTx/>
                <a:uFillTx/>
                <a:latin typeface="Calibri"/>
                <a:ea typeface="+mn-ea"/>
                <a:cs typeface="+mn-cs"/>
              </a:rPr>
              <a:t>Se tenir informé des problèmes rencontrés par les clients et de leurs droits ;</a:t>
            </a:r>
          </a:p>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prstClr val="black"/>
                </a:solidFill>
                <a:effectLst/>
                <a:uLnTx/>
                <a:uFillTx/>
                <a:latin typeface="Calibri"/>
                <a:ea typeface="+mn-ea"/>
                <a:cs typeface="+mn-cs"/>
              </a:rPr>
              <a:t>Respecter le droit de chaque personne à l'autodétermination, dans le respect de ses capacités et des droits d'autrui ; </a:t>
            </a:r>
          </a:p>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prstClr val="black"/>
                </a:solidFill>
                <a:effectLst/>
                <a:uLnTx/>
                <a:uFillTx/>
                <a:latin typeface="Calibri"/>
                <a:ea typeface="+mn-ea"/>
                <a:cs typeface="+mn-cs"/>
              </a:rPr>
              <a:t>Participer à des activités et/ou développer des programmes qui favorisent la compréhension des différences entre les personnes.</a:t>
            </a:r>
          </a:p>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prstClr val="black"/>
                </a:solidFill>
                <a:effectLst/>
                <a:uLnTx/>
                <a:uFillTx/>
                <a:latin typeface="Calibri"/>
                <a:ea typeface="+mn-ea"/>
                <a:cs typeface="+mn-cs"/>
              </a:rPr>
              <a:t>Condamner et affronter tous les comportements et attitudes qui sont fondés sur des préjugés ou des discriminations ; </a:t>
            </a:r>
          </a:p>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prstClr val="black"/>
                </a:solidFill>
                <a:effectLst/>
                <a:uLnTx/>
                <a:uFillTx/>
                <a:latin typeface="Calibri"/>
                <a:ea typeface="+mn-ea"/>
                <a:cs typeface="+mn-cs"/>
              </a:rPr>
              <a:t>La prévention de la maltraitance, de la violence ou du harcèlement sous toutes ses formes ; </a:t>
            </a:r>
          </a:p>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prstClr val="black"/>
                </a:solidFill>
                <a:effectLst/>
                <a:uLnTx/>
                <a:uFillTx/>
                <a:latin typeface="Calibri"/>
                <a:ea typeface="+mn-ea"/>
                <a:cs typeface="+mn-cs"/>
              </a:rPr>
              <a:t>Traiter les problèmes de manière à prévenir/réduire le préjudice subi par les personnes concernées.</a:t>
            </a:r>
          </a:p>
          <a:p>
            <a:pPr marL="0" marR="0" lvl="0" indent="0" algn="just" defTabSz="859627" rtl="0" eaLnBrk="1" fontAlgn="auto" latinLnBrk="0" hangingPunct="1">
              <a:lnSpc>
                <a:spcPct val="100000"/>
              </a:lnSpc>
              <a:spcBef>
                <a:spcPts val="0"/>
              </a:spcBef>
              <a:spcAft>
                <a:spcPts val="0"/>
              </a:spcAft>
              <a:buClrTx/>
              <a:buSzTx/>
              <a:buFontTx/>
              <a:buNone/>
              <a:tabLst/>
              <a:defRPr/>
            </a:pPr>
            <a:endParaRPr kumimoji="0" lang="en-US" sz="125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prstClr val="black"/>
                </a:solidFill>
                <a:effectLst/>
                <a:uLnTx/>
                <a:uFillTx/>
                <a:latin typeface="Calibri"/>
                <a:ea typeface="+mn-ea"/>
                <a:cs typeface="+mn-cs"/>
              </a:rPr>
              <a:t>11.    Nous reconnaissons la vulnérabilité potentielle des clients que nous servons et faisons usage de notre autorité de manière appropriée et responsable dans l'exercice des mandats de la Maison Elizabeth.</a:t>
            </a:r>
          </a:p>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prstClr val="black"/>
                </a:solidFill>
                <a:effectLst/>
                <a:uLnTx/>
                <a:uFillTx/>
                <a:latin typeface="Calibri"/>
                <a:ea typeface="+mn-ea"/>
                <a:cs typeface="+mn-cs"/>
              </a:rPr>
              <a:t>Pour ce faire, nous procédons de la manière suivante :</a:t>
            </a:r>
          </a:p>
          <a:p>
            <a:pPr marL="285750" marR="0" lvl="0" indent="-285750" algn="l"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prstClr val="black"/>
                </a:solidFill>
                <a:effectLst/>
                <a:uLnTx/>
                <a:uFillTx/>
                <a:latin typeface="Calibri"/>
                <a:ea typeface="+mn-ea"/>
                <a:cs typeface="+mn-cs"/>
              </a:rPr>
              <a:t>Agir de manière non menaçante ;</a:t>
            </a:r>
          </a:p>
          <a:p>
            <a:pPr marL="285750" marR="0" lvl="0" indent="-285750" algn="l"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prstClr val="black"/>
                </a:solidFill>
                <a:effectLst/>
                <a:uLnTx/>
                <a:uFillTx/>
                <a:latin typeface="Calibri"/>
                <a:ea typeface="+mn-ea"/>
                <a:cs typeface="+mn-cs"/>
              </a:rPr>
              <a:t>Être conscient du pouvoir que nous confère notre position et reconnaître les risques d'abus ; </a:t>
            </a:r>
          </a:p>
        </p:txBody>
      </p:sp>
      <p:sp>
        <p:nvSpPr>
          <p:cNvPr id="5" name="Slide Number Placeholder 4"/>
          <p:cNvSpPr>
            <a:spLocks noGrp="1"/>
          </p:cNvSpPr>
          <p:nvPr>
            <p:ph type="sldNum" sz="quarter" idx="12"/>
          </p:nvPr>
        </p:nvSpPr>
        <p:spPr>
          <a:xfrm>
            <a:off x="4724400" y="9372600"/>
            <a:ext cx="1882588" cy="359593"/>
          </a:xfrm>
        </p:spPr>
        <p:txBody>
          <a:bodyPr/>
          <a:lstStyle/>
          <a:p>
            <a:pPr marL="0" marR="0" lvl="0" indent="0" algn="r" defTabSz="8596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60</a:t>
            </a:r>
          </a:p>
        </p:txBody>
      </p:sp>
    </p:spTree>
    <p:extLst>
      <p:ext uri="{BB962C8B-B14F-4D97-AF65-F5344CB8AC3E}">
        <p14:creationId xmlns:p14="http://schemas.microsoft.com/office/powerpoint/2010/main" val="1711101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685800"/>
            <a:ext cx="6248400" cy="8494633"/>
          </a:xfrm>
          <a:prstGeom prst="rect">
            <a:avLst/>
          </a:prstGeom>
        </p:spPr>
        <p:txBody>
          <a:bodyPr wrap="square">
            <a:spAutoFit/>
          </a:bodyPr>
          <a:lstStyle/>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Permettre aux clients et aux parents des clients mineurs d'exprimer leur désaccord et les aider à utiliser les canaux appropriés pour ce faire ;</a:t>
            </a:r>
          </a:p>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S'efforcer de résoudre les conflits au fur et à mesure qu'ils se présentent et rechercher le soutien nécessaire pour y parvenir ;</a:t>
            </a:r>
          </a:p>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Informer les clients et leurs familles de leur droit à déposer une plainte et les aider si cela est demandé ou nécessaire.</a:t>
            </a:r>
          </a:p>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a:ea typeface="+mn-ea"/>
                <a:cs typeface="+mn-cs"/>
              </a:rPr>
              <a:t>12.    Nous reconnaissons que nous sommes responsables de nos actions et de nos décisions. Nous sommes conscients de l'impact de nos actions sur les autres et agissons de manière à faire preuve d'intégrité, de cohérence et de bienveillance. Nous reconnaissons que nous sommes tous des modèles pour nos clients.</a:t>
            </a:r>
          </a:p>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Pour ce faire, nous procédons de la manière suivante </a:t>
            </a:r>
            <a:r>
              <a:rPr kumimoji="0" lang="en-US" sz="1300" b="1" i="0" u="none" strike="noStrike" kern="1200" cap="none" spc="0" normalizeH="0" baseline="0" noProof="0" dirty="0">
                <a:ln>
                  <a:noFill/>
                </a:ln>
                <a:solidFill>
                  <a:prstClr val="black"/>
                </a:solidFill>
                <a:effectLst/>
                <a:uLnTx/>
                <a:uFillTx/>
                <a:latin typeface="Calibri"/>
                <a:ea typeface="+mn-ea"/>
                <a:cs typeface="+mn-cs"/>
              </a:rPr>
              <a:t>:</a:t>
            </a:r>
          </a:p>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Mesurer activement nos performances et participer à l'évaluation de notre travail, de nos programmes et des services que nous fournissons ;</a:t>
            </a:r>
          </a:p>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Reconnaître nos erreurs et nos lacunes avec humilité et s'efforcer de les améliorer ; </a:t>
            </a:r>
          </a:p>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Chercher constamment à comprendre comment nos paroles, nos actions ou nos décisions peuvent être perçues par les autres ou les affecter ; </a:t>
            </a:r>
          </a:p>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Suivre les plans que nous élaborons et les adapter, le cas échéant, de manière à favoriser la continuité et la clarté ;</a:t>
            </a:r>
          </a:p>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modéliser un comportement approprié sans usurper le rôle du parent.</a:t>
            </a:r>
          </a:p>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a:ea typeface="+mn-ea"/>
                <a:cs typeface="+mn-cs"/>
              </a:rPr>
              <a:t>13.    Nous faisons preuve de soin, de prudence et de diligence dans l'exercice de nos fonctions, et agissons avec honnêteté et bonne foi dans le meilleur intérêt de la Maison Elizabeth et de nos clients.</a:t>
            </a:r>
          </a:p>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Pour ce faire, nous procédons de la manière suivante :</a:t>
            </a:r>
          </a:p>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Nous donnons la priorité aux intérêts de la Maison Elizabeth et de nos clients lorsque nous discutons avec des particuliers ou des organisations extérieures de toute question liée à l'agence ;</a:t>
            </a:r>
          </a:p>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Nous faisons un usage judicieux des ressources à notre disposition ; </a:t>
            </a:r>
          </a:p>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Établir des relations strictement professionnelles avec les clients.</a:t>
            </a:r>
          </a:p>
          <a:p>
            <a:pPr marL="0" marR="0" lvl="0" indent="0" algn="just" defTabSz="859627"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a:ea typeface="+mn-ea"/>
                <a:cs typeface="+mn-cs"/>
              </a:rPr>
              <a:t>14.   Nous agissons de manière fiable et digne de confiance tout en maintenant des limites professionnelles et en faisant preuve d'objectivité.</a:t>
            </a:r>
          </a:p>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Pour ce faire, nous procédons de la manière suivante :</a:t>
            </a:r>
          </a:p>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Reconnaître nos valeurs, nos préjugés et nos limites et la manière dont ils influencent notre pratique et nos relations de travail ;</a:t>
            </a:r>
          </a:p>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Respecter nos engagements ;</a:t>
            </a:r>
          </a:p>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Se présenter de manière personnalisée, par son nom et sa fonction, afin de créer des liens et une approche humanisée. </a:t>
            </a:r>
          </a:p>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a:ea typeface="+mn-ea"/>
                <a:cs typeface="+mn-cs"/>
              </a:rPr>
              <a:t>15.   Nous évitons les conflits d'intérêts réels ou potentiels, ou même l'apparence de conflits d'intérêts, dans les décisions que nous prenons et dans notre façon de travailler.</a:t>
            </a:r>
          </a:p>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Pour ce faire, nous procédons de la manière suivante :</a:t>
            </a:r>
          </a:p>
        </p:txBody>
      </p:sp>
      <p:sp>
        <p:nvSpPr>
          <p:cNvPr id="5" name="Slide Number Placeholder 4"/>
          <p:cNvSpPr>
            <a:spLocks noGrp="1"/>
          </p:cNvSpPr>
          <p:nvPr>
            <p:ph type="sldNum" sz="quarter" idx="12"/>
          </p:nvPr>
        </p:nvSpPr>
        <p:spPr>
          <a:xfrm>
            <a:off x="4746812" y="9351493"/>
            <a:ext cx="1882588" cy="359593"/>
          </a:xfrm>
        </p:spPr>
        <p:txBody>
          <a:bodyPr/>
          <a:lstStyle/>
          <a:p>
            <a:pPr marL="0" marR="0" lvl="0" indent="0" algn="r" defTabSz="8596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61</a:t>
            </a:r>
          </a:p>
        </p:txBody>
      </p:sp>
    </p:spTree>
    <p:extLst>
      <p:ext uri="{BB962C8B-B14F-4D97-AF65-F5344CB8AC3E}">
        <p14:creationId xmlns:p14="http://schemas.microsoft.com/office/powerpoint/2010/main" val="37886738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398020"/>
            <a:ext cx="6019800" cy="9133269"/>
          </a:xfrm>
          <a:prstGeom prst="rect">
            <a:avLst/>
          </a:prstGeom>
        </p:spPr>
        <p:txBody>
          <a:bodyPr wrap="square">
            <a:spAutoFit/>
          </a:bodyPr>
          <a:lstStyle/>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prstClr val="black"/>
                </a:solidFill>
                <a:effectLst/>
                <a:uLnTx/>
                <a:uFillTx/>
                <a:latin typeface="Calibri"/>
                <a:ea typeface="+mn-ea"/>
                <a:cs typeface="+mn-cs"/>
              </a:rPr>
              <a:t>Identifier les situations de conflit potentiel, informer les personnes appropriées et consulter notre supérieur en cas de doute ; </a:t>
            </a:r>
          </a:p>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prstClr val="black"/>
                </a:solidFill>
                <a:effectLst/>
                <a:uLnTx/>
                <a:uFillTx/>
                <a:latin typeface="Calibri"/>
                <a:ea typeface="+mn-ea"/>
                <a:cs typeface="+mn-cs"/>
              </a:rPr>
              <a:t>Donner la priorité aux besoins de nos clients plutôt qu'aux nôtres ;</a:t>
            </a:r>
          </a:p>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prstClr val="black"/>
                </a:solidFill>
                <a:effectLst/>
                <a:uLnTx/>
                <a:uFillTx/>
                <a:latin typeface="Calibri"/>
                <a:ea typeface="+mn-ea"/>
                <a:cs typeface="+mn-cs"/>
              </a:rPr>
              <a:t>Être constamment conscient de ce qui motive nos actions et nos décisions ;</a:t>
            </a:r>
          </a:p>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prstClr val="black"/>
                </a:solidFill>
                <a:effectLst/>
                <a:uLnTx/>
                <a:uFillTx/>
                <a:latin typeface="Calibri"/>
                <a:ea typeface="+mn-ea"/>
                <a:cs typeface="+mn-cs"/>
              </a:rPr>
              <a:t>Ne pas utiliser les informations ou les ressources obtenues par l'intermédiaire de la Maison Elizabeth à notre profit ou à celui d'autrui.</a:t>
            </a:r>
          </a:p>
          <a:p>
            <a:pPr marL="0" marR="0" lvl="0" indent="0" algn="l" defTabSz="859627" rtl="0" eaLnBrk="1" fontAlgn="auto" latinLnBrk="0" hangingPunct="1">
              <a:lnSpc>
                <a:spcPct val="100000"/>
              </a:lnSpc>
              <a:spcBef>
                <a:spcPts val="0"/>
              </a:spcBef>
              <a:spcAft>
                <a:spcPts val="0"/>
              </a:spcAft>
              <a:buClrTx/>
              <a:buSzTx/>
              <a:buFontTx/>
              <a:buNone/>
              <a:tabLst/>
              <a:defRPr/>
            </a:pPr>
            <a:endParaRPr kumimoji="0" lang="en-US" sz="125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prstClr val="black"/>
                </a:solidFill>
                <a:effectLst/>
                <a:uLnTx/>
                <a:uFillTx/>
                <a:latin typeface="Calibri"/>
                <a:ea typeface="+mn-ea"/>
                <a:cs typeface="+mn-cs"/>
              </a:rPr>
              <a:t>Ce que nous proposons</a:t>
            </a:r>
          </a:p>
          <a:p>
            <a:pPr marL="0" marR="0" lvl="0" indent="0" algn="l" defTabSz="859627" rtl="0" eaLnBrk="1" fontAlgn="auto" latinLnBrk="0" hangingPunct="1">
              <a:lnSpc>
                <a:spcPct val="100000"/>
              </a:lnSpc>
              <a:spcBef>
                <a:spcPts val="0"/>
              </a:spcBef>
              <a:spcAft>
                <a:spcPts val="0"/>
              </a:spcAft>
              <a:buClrTx/>
              <a:buSzTx/>
              <a:buFontTx/>
              <a:buNone/>
              <a:tabLst/>
              <a:defRPr/>
            </a:pPr>
            <a:endParaRPr kumimoji="0" lang="en-US" sz="125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prstClr val="black"/>
                </a:solidFill>
                <a:effectLst/>
                <a:uLnTx/>
                <a:uFillTx/>
                <a:latin typeface="Calibri"/>
                <a:ea typeface="+mn-ea"/>
                <a:cs typeface="+mn-cs"/>
              </a:rPr>
              <a:t>16.    Nous favorisons un environnement sûr et sécurisé.</a:t>
            </a:r>
          </a:p>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prstClr val="black"/>
                </a:solidFill>
                <a:effectLst/>
                <a:uLnTx/>
                <a:uFillTx/>
                <a:latin typeface="Calibri"/>
                <a:ea typeface="+mn-ea"/>
                <a:cs typeface="+mn-cs"/>
              </a:rPr>
              <a:t>Pour ce faire, nous procédons de la manière suivante :</a:t>
            </a:r>
          </a:p>
          <a:p>
            <a:pPr marL="285750" marR="0" lvl="0" indent="-285750" algn="l"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prstClr val="black"/>
                </a:solidFill>
                <a:effectLst/>
                <a:uLnTx/>
                <a:uFillTx/>
                <a:latin typeface="Calibri"/>
                <a:ea typeface="+mn-ea"/>
                <a:cs typeface="+mn-cs"/>
              </a:rPr>
              <a:t>Nous impliquer dans la planification, l'élaboration de stratégies et la mise en œuvre de moyens visant à créer des environnements sûrs et sécurisés au quotidien ; </a:t>
            </a:r>
          </a:p>
          <a:p>
            <a:pPr marL="285750" marR="0" lvl="0" indent="-285750" algn="l"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prstClr val="black"/>
                </a:solidFill>
                <a:effectLst/>
                <a:uLnTx/>
                <a:uFillTx/>
                <a:latin typeface="Calibri"/>
                <a:ea typeface="+mn-ea"/>
                <a:cs typeface="+mn-cs"/>
              </a:rPr>
              <a:t>Connaître, respecter et appliquer les procédures de sécurité et informer les clients de leur existence ; </a:t>
            </a:r>
          </a:p>
          <a:p>
            <a:pPr marL="285750" marR="0" lvl="0" indent="-285750" algn="l"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prstClr val="black"/>
                </a:solidFill>
                <a:effectLst/>
                <a:uLnTx/>
                <a:uFillTx/>
                <a:latin typeface="Calibri"/>
                <a:ea typeface="+mn-ea"/>
                <a:cs typeface="+mn-cs"/>
              </a:rPr>
              <a:t>Identifier et réagir à toute situation qui constitue une menace pour la sûreté ou la sécurité ; </a:t>
            </a:r>
          </a:p>
          <a:p>
            <a:pPr marL="285750" marR="0" lvl="0" indent="-285750" algn="l"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prstClr val="black"/>
                </a:solidFill>
                <a:effectLst/>
                <a:uLnTx/>
                <a:uFillTx/>
                <a:latin typeface="Calibri"/>
                <a:ea typeface="+mn-ea"/>
                <a:cs typeface="+mn-cs"/>
              </a:rPr>
              <a:t>Communiquer clairement aux collègues les informations susceptibles d'avoir un impact sur la sécurité des clients et du personnel ; </a:t>
            </a:r>
          </a:p>
          <a:p>
            <a:pPr marL="285750" marR="0" lvl="0" indent="-285750" algn="l"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prstClr val="black"/>
                </a:solidFill>
                <a:effectLst/>
                <a:uLnTx/>
                <a:uFillTx/>
                <a:latin typeface="Calibri"/>
                <a:ea typeface="+mn-ea"/>
                <a:cs typeface="+mn-cs"/>
              </a:rPr>
              <a:t>Travailler à la résolution des conflits de manière à ne pas compromettre la sécurité des personnes impliquées ; </a:t>
            </a:r>
          </a:p>
          <a:p>
            <a:pPr marL="0" marR="0" lvl="0" indent="0" algn="l" defTabSz="859627" rtl="0" eaLnBrk="1" fontAlgn="auto" latinLnBrk="0" hangingPunct="1">
              <a:lnSpc>
                <a:spcPct val="100000"/>
              </a:lnSpc>
              <a:spcBef>
                <a:spcPts val="0"/>
              </a:spcBef>
              <a:spcAft>
                <a:spcPts val="0"/>
              </a:spcAft>
              <a:buClrTx/>
              <a:buSzTx/>
              <a:buFontTx/>
              <a:buNone/>
              <a:tabLst/>
              <a:defRPr/>
            </a:pPr>
            <a:endParaRPr kumimoji="0" lang="en-US" sz="125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prstClr val="black"/>
                </a:solidFill>
                <a:effectLst/>
                <a:uLnTx/>
                <a:uFillTx/>
                <a:latin typeface="Calibri"/>
                <a:ea typeface="+mn-ea"/>
                <a:cs typeface="+mn-cs"/>
              </a:rPr>
              <a:t>17.    Nous fournissons les informations nécessaires aux clients, aux clients potentiels et aux membres de leur famille concernant les services de la Maison Elizabeth et les autres ressources à leur disposition.</a:t>
            </a:r>
          </a:p>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prstClr val="black"/>
                </a:solidFill>
                <a:effectLst/>
                <a:uLnTx/>
                <a:uFillTx/>
                <a:latin typeface="Calibri"/>
                <a:ea typeface="+mn-ea"/>
                <a:cs typeface="+mn-cs"/>
              </a:rPr>
              <a:t>Pour ce faire, nous procédons de la manière suivante :</a:t>
            </a:r>
          </a:p>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prstClr val="black"/>
                </a:solidFill>
                <a:effectLst/>
                <a:uLnTx/>
                <a:uFillTx/>
                <a:latin typeface="Calibri"/>
                <a:ea typeface="+mn-ea"/>
                <a:cs typeface="+mn-cs"/>
              </a:rPr>
              <a:t>mettre à la disposition de nos clients ou de nos clients potentiels des informations sur nos programmes et nos services</a:t>
            </a:r>
          </a:p>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prstClr val="black"/>
                </a:solidFill>
                <a:effectLst/>
                <a:uLnTx/>
                <a:uFillTx/>
                <a:latin typeface="Calibri"/>
                <a:ea typeface="+mn-ea"/>
                <a:cs typeface="+mn-cs"/>
              </a:rPr>
              <a:t>Utiliser un langage clair et accessible lors de l'échange d'informations ;</a:t>
            </a:r>
          </a:p>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prstClr val="black"/>
                </a:solidFill>
                <a:effectLst/>
                <a:uLnTx/>
                <a:uFillTx/>
                <a:latin typeface="Calibri"/>
                <a:ea typeface="+mn-ea"/>
                <a:cs typeface="+mn-cs"/>
              </a:rPr>
              <a:t>Afficher, diffuser et expliquer le contenu et les raisons des règles et décisions importantes. </a:t>
            </a:r>
          </a:p>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prstClr val="black"/>
                </a:solidFill>
                <a:effectLst/>
                <a:uLnTx/>
                <a:uFillTx/>
                <a:latin typeface="Calibri"/>
                <a:ea typeface="+mn-ea"/>
                <a:cs typeface="+mn-cs"/>
              </a:rPr>
              <a:t>Veiller à ce que le client soit mis en relation avec les ressources nécessaires pour le soutenir et à ce que les informations pertinentes soient communiquées aux nouveaux soignants ou travailleurs ;</a:t>
            </a:r>
          </a:p>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prstClr val="black"/>
                </a:solidFill>
                <a:effectLst/>
                <a:uLnTx/>
                <a:uFillTx/>
                <a:latin typeface="Calibri"/>
                <a:ea typeface="+mn-ea"/>
                <a:cs typeface="+mn-cs"/>
              </a:rPr>
              <a:t>Planifier les transitions (changement de programme, nouvel intervenant, sortie, etc.) pour permettre la continuité des soins ; </a:t>
            </a:r>
          </a:p>
          <a:p>
            <a:pPr marL="0" marR="0" lvl="0" indent="0" algn="l" defTabSz="859627" rtl="0" eaLnBrk="1" fontAlgn="auto" latinLnBrk="0" hangingPunct="1">
              <a:lnSpc>
                <a:spcPct val="100000"/>
              </a:lnSpc>
              <a:spcBef>
                <a:spcPts val="0"/>
              </a:spcBef>
              <a:spcAft>
                <a:spcPts val="0"/>
              </a:spcAft>
              <a:buClrTx/>
              <a:buSzTx/>
              <a:buFontTx/>
              <a:buNone/>
              <a:tabLst/>
              <a:defRPr/>
            </a:pPr>
            <a:endParaRPr kumimoji="0" lang="en-US" sz="125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prstClr val="black"/>
                </a:solidFill>
                <a:effectLst/>
                <a:uLnTx/>
                <a:uFillTx/>
                <a:latin typeface="Calibri"/>
                <a:ea typeface="+mn-ea"/>
                <a:cs typeface="+mn-cs"/>
              </a:rPr>
              <a:t>18.    Nous communiquons - que ce soit verbalement, non verbalement ou par écrit - de manière à protéger la vie privée des personnes, ainsi que leur droit à la confidentialité.</a:t>
            </a:r>
          </a:p>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prstClr val="black"/>
                </a:solidFill>
                <a:effectLst/>
                <a:uLnTx/>
                <a:uFillTx/>
                <a:latin typeface="Calibri"/>
                <a:ea typeface="+mn-ea"/>
                <a:cs typeface="+mn-cs"/>
              </a:rPr>
              <a:t>Pour ce faire, nous procédons de la manière suivante :</a:t>
            </a:r>
          </a:p>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prstClr val="black"/>
                </a:solidFill>
                <a:effectLst/>
                <a:uLnTx/>
                <a:uFillTx/>
                <a:latin typeface="Calibri"/>
                <a:ea typeface="+mn-ea"/>
                <a:cs typeface="+mn-cs"/>
              </a:rPr>
              <a:t>Veillez toujours à ce que les informations confidentielles soient stockées en toute sécurité et ne soient partagées qu'avec les personnes autorisées ;</a:t>
            </a:r>
          </a:p>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prstClr val="black"/>
                </a:solidFill>
                <a:effectLst/>
                <a:uLnTx/>
                <a:uFillTx/>
                <a:latin typeface="Calibri"/>
                <a:ea typeface="+mn-ea"/>
                <a:cs typeface="+mn-cs"/>
              </a:rPr>
              <a:t>Ne jamais discuter des clients d'une manière ou dans un lieu où le respect de leur intégrité et de leur droit à la confidentialité en tant qu'individus et en tant que groupe pourrait être violé.</a:t>
            </a:r>
          </a:p>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prstClr val="black"/>
                </a:solidFill>
                <a:effectLst/>
                <a:uLnTx/>
                <a:uFillTx/>
                <a:latin typeface="Calibri"/>
                <a:ea typeface="+mn-ea"/>
                <a:cs typeface="+mn-cs"/>
              </a:rPr>
              <a:t>Ne pas discuter des affaires confidentielles de l'agence avec quiconque n'a pas un besoin légitime de connaître ces informations, que ce soit en interne ou en externe.</a:t>
            </a:r>
          </a:p>
        </p:txBody>
      </p:sp>
      <p:sp>
        <p:nvSpPr>
          <p:cNvPr id="5" name="Slide Number Placeholder 4"/>
          <p:cNvSpPr>
            <a:spLocks noGrp="1"/>
          </p:cNvSpPr>
          <p:nvPr>
            <p:ph type="sldNum" sz="quarter" idx="12"/>
          </p:nvPr>
        </p:nvSpPr>
        <p:spPr>
          <a:xfrm>
            <a:off x="4800600" y="9351493"/>
            <a:ext cx="1882588" cy="359593"/>
          </a:xfrm>
        </p:spPr>
        <p:txBody>
          <a:bodyPr/>
          <a:lstStyle/>
          <a:p>
            <a:pPr marL="0" marR="0" lvl="0" indent="0" algn="r" defTabSz="8596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62</a:t>
            </a:r>
          </a:p>
        </p:txBody>
      </p:sp>
    </p:spTree>
    <p:extLst>
      <p:ext uri="{BB962C8B-B14F-4D97-AF65-F5344CB8AC3E}">
        <p14:creationId xmlns:p14="http://schemas.microsoft.com/office/powerpoint/2010/main" val="19915774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762000"/>
            <a:ext cx="5943600" cy="6294031"/>
          </a:xfrm>
          <a:prstGeom prst="rect">
            <a:avLst/>
          </a:prstGeom>
        </p:spPr>
        <p:txBody>
          <a:bodyPr wrap="square">
            <a:spAutoFit/>
          </a:bodyPr>
          <a:lstStyle/>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a:ea typeface="+mn-ea"/>
                <a:cs typeface="+mn-cs"/>
              </a:rPr>
              <a:t>Notre engagement en faveur de l'apprentissage</a:t>
            </a:r>
          </a:p>
          <a:p>
            <a:pPr marL="0" marR="0" lvl="0" indent="0" algn="l" defTabSz="859627"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859627"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a:ea typeface="+mn-ea"/>
                <a:cs typeface="+mn-cs"/>
              </a:rPr>
              <a:t>19.   Nous connaissons et respectons les lois, les normes et l'éthique de nos professions ou occupations particulières, ainsi que les politiques et procédures de la Maison Elizabeth.</a:t>
            </a:r>
          </a:p>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Pour ce faire, nous procédons de la manière suivante </a:t>
            </a:r>
            <a:r>
              <a:rPr kumimoji="0" lang="en-US" sz="1300" b="1" i="0" u="none" strike="noStrike" kern="1200" cap="none" spc="0" normalizeH="0" baseline="0" noProof="0" dirty="0">
                <a:ln>
                  <a:noFill/>
                </a:ln>
                <a:solidFill>
                  <a:prstClr val="black"/>
                </a:solidFill>
                <a:effectLst/>
                <a:uLnTx/>
                <a:uFillTx/>
                <a:latin typeface="Calibri"/>
                <a:ea typeface="+mn-ea"/>
                <a:cs typeface="+mn-cs"/>
              </a:rPr>
              <a:t>:</a:t>
            </a:r>
          </a:p>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Se tenir au courant des lois, normes et standards pertinents et adapter nos pratiques pour refléter les exigences nouvelles ou changeantes ; </a:t>
            </a:r>
          </a:p>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Respecter toutes les politiques et procédures internes et demander des éclaircissements lorsque nous ne comprenons pas quelque chose ; </a:t>
            </a:r>
          </a:p>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Connaître et promouvoir les droits du client et de la famille ;</a:t>
            </a:r>
          </a:p>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Reconnaissant que dans les situations de risque et de protection, les droits et les intérêts de l'enfant prévalent sur ceux du parent.</a:t>
            </a:r>
          </a:p>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a:ea typeface="+mn-ea"/>
                <a:cs typeface="+mn-cs"/>
              </a:rPr>
              <a:t>20.    Nous investissons dans notre développement personnel et professionnel afin de remplir nos rôles respectifs.</a:t>
            </a:r>
          </a:p>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Pour ce faire, nous procédons de la manière suivante :</a:t>
            </a:r>
          </a:p>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Participer activement à la supervision continue ; </a:t>
            </a:r>
          </a:p>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Utiliser les possibilités de formation disponibles en rapport avec notre travail ;</a:t>
            </a:r>
          </a:p>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Se tenir au courant des informations pertinentes pour notre travail avec les jeunes parents et les enfants, et partager les connaissances avec nos collègues le cas échéant ; </a:t>
            </a:r>
          </a:p>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acquérir de l'expertise dans le cadre de la prestation de services et de l'exécution de nos tâches. </a:t>
            </a:r>
          </a:p>
          <a:p>
            <a:pPr marL="285750" marR="0" lvl="0" indent="-285750" algn="just" defTabSz="85962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a:ea typeface="+mn-ea"/>
                <a:cs typeface="+mn-cs"/>
              </a:rPr>
              <a:t>Conclusion</a:t>
            </a:r>
          </a:p>
          <a:p>
            <a:pPr marL="0" marR="0" lvl="0" indent="0" algn="l" defTabSz="859627"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Toute personne ayant connaissance d'un conflit d'intérêts ou d'un comportement contraire à l'éthique doit porter la situation à l'attention de son supérieur hiérarchique. Ce dernier procédera alors à une enquête et formulera des recommandations. </a:t>
            </a:r>
          </a:p>
          <a:p>
            <a:pPr marL="0" marR="0" lvl="0" indent="0" algn="l" defTabSz="85962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85962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Les réponses possibles peuvent aller d'une étude de cas à des mesures disciplinaires, en fonction de l'intention et de la gravité. </a:t>
            </a:r>
          </a:p>
          <a:p>
            <a:pPr marL="0" marR="0" lvl="0" indent="0" algn="l" defTabSz="85962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4800600" y="9372600"/>
            <a:ext cx="1882588" cy="359593"/>
          </a:xfrm>
        </p:spPr>
        <p:txBody>
          <a:bodyPr/>
          <a:lstStyle/>
          <a:p>
            <a:pPr marL="0" marR="0" lvl="0" indent="0" algn="r" defTabSz="8596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mn-ea"/>
                <a:cs typeface="+mn-cs"/>
              </a:rPr>
              <a:t>63</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66509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304800" y="0"/>
            <a:ext cx="2939778" cy="9906000"/>
          </a:xfrm>
          <a:prstGeom prst="rect">
            <a:avLst/>
          </a:prstGeom>
          <a:solidFill>
            <a:srgbClr val="68A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1"/>
          <p:cNvSpPr txBox="1"/>
          <p:nvPr/>
        </p:nvSpPr>
        <p:spPr>
          <a:xfrm>
            <a:off x="3886200" y="3808056"/>
            <a:ext cx="2425858" cy="369332"/>
          </a:xfrm>
          <a:prstGeom prst="rect">
            <a:avLst/>
          </a:prstGeom>
        </p:spPr>
        <p:txBody>
          <a:bodyPr lIns="0" tIns="0" rIns="0" bIns="0" rtlCol="0" anchor="t">
            <a:spAutoFit/>
          </a:bodyPr>
          <a:lstStyle/>
          <a:p>
            <a:r>
              <a:rPr lang="en-US" sz="2400" b="1" dirty="0">
                <a:solidFill>
                  <a:srgbClr val="6956F6"/>
                </a:solidFill>
                <a:latin typeface="Tahoma" panose="020B0604030504040204" pitchFamily="34" charset="0"/>
                <a:ea typeface="Tahoma" panose="020B0604030504040204" pitchFamily="34" charset="0"/>
                <a:cs typeface="Tahoma" panose="020B0604030504040204" pitchFamily="34" charset="0"/>
              </a:rPr>
              <a:t>Notre vision</a:t>
            </a:r>
          </a:p>
        </p:txBody>
      </p:sp>
      <p:sp>
        <p:nvSpPr>
          <p:cNvPr id="12" name="TextBox 12"/>
          <p:cNvSpPr txBox="1"/>
          <p:nvPr/>
        </p:nvSpPr>
        <p:spPr>
          <a:xfrm>
            <a:off x="3380486" y="1673082"/>
            <a:ext cx="3198114" cy="1969770"/>
          </a:xfrm>
          <a:prstGeom prst="rect">
            <a:avLst/>
          </a:prstGeom>
        </p:spPr>
        <p:txBody>
          <a:bodyPr wrap="square" lIns="0" tIns="0" rIns="0" bIns="0" rtlCol="0" anchor="t">
            <a:spAutoFit/>
          </a:bodyPr>
          <a:lstStyle/>
          <a:p>
            <a:r>
              <a:rPr lang="en-US" sz="1600" dirty="0"/>
              <a:t>Nous fournissons des services avec une mission unique : changer l'avenir en travaillant ensemble, en soutenant les jeunes familles confrontées à des défis en matière de parentalité, en s'appuyant sur les points forts et en offrant des opportunités de croissance et d'apprentissage.</a:t>
            </a:r>
          </a:p>
        </p:txBody>
      </p:sp>
      <p:sp>
        <p:nvSpPr>
          <p:cNvPr id="13" name="TextBox 13"/>
          <p:cNvSpPr txBox="1"/>
          <p:nvPr/>
        </p:nvSpPr>
        <p:spPr>
          <a:xfrm>
            <a:off x="3380486" y="4481213"/>
            <a:ext cx="3172714" cy="1723549"/>
          </a:xfrm>
          <a:prstGeom prst="rect">
            <a:avLst/>
          </a:prstGeom>
        </p:spPr>
        <p:txBody>
          <a:bodyPr wrap="square" lIns="0" tIns="0" rIns="0" bIns="0" rtlCol="0" anchor="t">
            <a:spAutoFit/>
          </a:bodyPr>
          <a:lstStyle/>
          <a:p>
            <a:r>
              <a:rPr lang="en-US" sz="1600" spc="1" dirty="0"/>
              <a:t>Notre vision est celle d'une communauté où les enfants sont </a:t>
            </a:r>
            <a:r>
              <a:rPr lang="en-US" sz="1600" spc="1" dirty="0" err="1"/>
              <a:t>en</a:t>
            </a:r>
            <a:r>
              <a:rPr lang="en-US" sz="1600" spc="1" dirty="0"/>
              <a:t> </a:t>
            </a:r>
            <a:r>
              <a:rPr lang="en-US" sz="1600" spc="1" dirty="0" err="1"/>
              <a:t>sécurité</a:t>
            </a:r>
            <a:r>
              <a:rPr lang="en-US" sz="1600" spc="1" dirty="0"/>
              <a:t> et </a:t>
            </a:r>
            <a:r>
              <a:rPr lang="fr-CA" sz="1600" spc="1" dirty="0" err="1"/>
              <a:t>aim</a:t>
            </a:r>
            <a:r>
              <a:rPr lang="en-US" sz="1600" spc="1" dirty="0"/>
              <a:t>é</a:t>
            </a:r>
            <a:r>
              <a:rPr lang="fr-CA" sz="1600" spc="1" dirty="0"/>
              <a:t>s, de plus </a:t>
            </a:r>
            <a:r>
              <a:rPr lang="en-US" sz="1600" spc="1" dirty="0" err="1"/>
              <a:t>où</a:t>
            </a:r>
            <a:r>
              <a:rPr lang="en-US" sz="1600" spc="1" dirty="0"/>
              <a:t> les parents sont soutenus et responsabilisés afin que les familles aient la possibilité de développer tout leur potentiel.</a:t>
            </a:r>
          </a:p>
        </p:txBody>
      </p:sp>
      <p:sp>
        <p:nvSpPr>
          <p:cNvPr id="23" name="TextBox 23"/>
          <p:cNvSpPr txBox="1"/>
          <p:nvPr/>
        </p:nvSpPr>
        <p:spPr>
          <a:xfrm>
            <a:off x="3650820" y="7162800"/>
            <a:ext cx="2530314" cy="1969770"/>
          </a:xfrm>
          <a:prstGeom prst="rect">
            <a:avLst/>
          </a:prstGeom>
        </p:spPr>
        <p:txBody>
          <a:bodyPr wrap="square" lIns="0" tIns="0" rIns="0" bIns="0" rtlCol="0" anchor="t">
            <a:spAutoFit/>
          </a:bodyPr>
          <a:lstStyle/>
          <a:p>
            <a:r>
              <a:rPr lang="en-US" sz="1600" spc="1" dirty="0"/>
              <a:t>La Maison Elizabeth maintient des valeurs fondamentales dans les domaines suivants </a:t>
            </a:r>
          </a:p>
          <a:p>
            <a:pPr marL="601264" lvl="1" indent="-171450">
              <a:buFont typeface="Arial" panose="020B0604020202020204" pitchFamily="34" charset="0"/>
              <a:buChar char="•"/>
            </a:pPr>
            <a:r>
              <a:rPr lang="en-US" sz="1600" spc="1" dirty="0"/>
              <a:t>Soins</a:t>
            </a:r>
          </a:p>
          <a:p>
            <a:pPr marL="601264" lvl="1" indent="-171450">
              <a:buFont typeface="Arial" panose="020B0604020202020204" pitchFamily="34" charset="0"/>
              <a:buChar char="•"/>
            </a:pPr>
            <a:r>
              <a:rPr lang="en-US" sz="1600" spc="1" dirty="0"/>
              <a:t>Respect</a:t>
            </a:r>
          </a:p>
          <a:p>
            <a:pPr marL="601264" lvl="1" indent="-171450">
              <a:buFont typeface="Arial" panose="020B0604020202020204" pitchFamily="34" charset="0"/>
              <a:buChar char="•"/>
            </a:pPr>
            <a:r>
              <a:rPr lang="en-US" sz="1600" spc="1" dirty="0"/>
              <a:t>Collaboration</a:t>
            </a:r>
          </a:p>
          <a:p>
            <a:pPr marL="601264" lvl="1" indent="-171450">
              <a:buFont typeface="Arial" panose="020B0604020202020204" pitchFamily="34" charset="0"/>
              <a:buChar char="•"/>
            </a:pPr>
            <a:r>
              <a:rPr lang="en-US" sz="1600" spc="1" dirty="0"/>
              <a:t>Inclusion</a:t>
            </a:r>
          </a:p>
          <a:p>
            <a:pPr marL="601264" lvl="1" indent="-171450">
              <a:buFont typeface="Arial" panose="020B0604020202020204" pitchFamily="34" charset="0"/>
              <a:buChar char="•"/>
            </a:pPr>
            <a:r>
              <a:rPr lang="en-US" sz="1600" spc="1" dirty="0"/>
              <a:t>Croissance</a:t>
            </a:r>
          </a:p>
          <a:p>
            <a:pPr lvl="1"/>
            <a:endParaRPr lang="en-US" sz="1600" spc="1" dirty="0"/>
          </a:p>
        </p:txBody>
      </p:sp>
      <p:sp>
        <p:nvSpPr>
          <p:cNvPr id="28" name="TextBox 11"/>
          <p:cNvSpPr txBox="1"/>
          <p:nvPr/>
        </p:nvSpPr>
        <p:spPr>
          <a:xfrm>
            <a:off x="3835893" y="6532603"/>
            <a:ext cx="2349292" cy="369332"/>
          </a:xfrm>
          <a:prstGeom prst="rect">
            <a:avLst/>
          </a:prstGeom>
        </p:spPr>
        <p:txBody>
          <a:bodyPr wrap="square" lIns="0" tIns="0" rIns="0" bIns="0" rtlCol="0" anchor="t">
            <a:spAutoFit/>
          </a:bodyPr>
          <a:lstStyle/>
          <a:p>
            <a:r>
              <a:rPr lang="en-US" sz="2400" b="1" dirty="0">
                <a:solidFill>
                  <a:srgbClr val="6956F6"/>
                </a:solidFill>
                <a:latin typeface="Tahoma" panose="020B0604030504040204" pitchFamily="34" charset="0"/>
                <a:ea typeface="Tahoma" panose="020B0604030504040204" pitchFamily="34" charset="0"/>
                <a:cs typeface="Tahoma" panose="020B0604030504040204" pitchFamily="34" charset="0"/>
              </a:rPr>
              <a:t>Nos valeurs</a:t>
            </a:r>
          </a:p>
        </p:txBody>
      </p:sp>
      <p:sp>
        <p:nvSpPr>
          <p:cNvPr id="14" name="TextBox 11"/>
          <p:cNvSpPr txBox="1"/>
          <p:nvPr/>
        </p:nvSpPr>
        <p:spPr>
          <a:xfrm>
            <a:off x="3673415" y="805949"/>
            <a:ext cx="2425858" cy="369332"/>
          </a:xfrm>
          <a:prstGeom prst="rect">
            <a:avLst/>
          </a:prstGeom>
        </p:spPr>
        <p:txBody>
          <a:bodyPr lIns="0" tIns="0" rIns="0" bIns="0" rtlCol="0" anchor="t">
            <a:spAutoFit/>
          </a:bodyPr>
          <a:lstStyle/>
          <a:p>
            <a:r>
              <a:rPr lang="en-US" sz="2400" b="1" dirty="0">
                <a:solidFill>
                  <a:srgbClr val="6956F6"/>
                </a:solidFill>
                <a:latin typeface="Tahoma" panose="020B0604030504040204" pitchFamily="34" charset="0"/>
                <a:ea typeface="Tahoma" panose="020B0604030504040204" pitchFamily="34" charset="0"/>
                <a:cs typeface="Tahoma" panose="020B0604030504040204" pitchFamily="34" charset="0"/>
              </a:rPr>
              <a:t>Notre mission</a:t>
            </a:r>
          </a:p>
        </p:txBody>
      </p:sp>
      <p:sp>
        <p:nvSpPr>
          <p:cNvPr id="10" name="Freeform 10"/>
          <p:cNvSpPr/>
          <p:nvPr/>
        </p:nvSpPr>
        <p:spPr>
          <a:xfrm>
            <a:off x="-25400" y="2048729"/>
            <a:ext cx="3080278" cy="5808541"/>
          </a:xfrm>
          <a:custGeom>
            <a:avLst/>
            <a:gdLst/>
            <a:ahLst/>
            <a:cxnLst/>
            <a:rect l="l" t="t" r="r" b="b"/>
            <a:pathLst>
              <a:path w="3406489" h="6423682">
                <a:moveTo>
                  <a:pt x="0" y="0"/>
                </a:moveTo>
                <a:lnTo>
                  <a:pt x="3406490" y="0"/>
                </a:lnTo>
                <a:lnTo>
                  <a:pt x="3406490" y="6423682"/>
                </a:lnTo>
                <a:lnTo>
                  <a:pt x="0" y="6423682"/>
                </a:lnTo>
                <a:lnTo>
                  <a:pt x="0" y="0"/>
                </a:lnTo>
                <a:close/>
              </a:path>
            </a:pathLst>
          </a:custGeom>
          <a:blipFill dpi="0" rotWithShape="1">
            <a:blip r:embed="rId2" cstate="print">
              <a:extLst>
                <a:ext uri="{28A0092B-C50C-407E-A947-70E740481C1C}">
                  <a14:useLocalDpi xmlns:a14="http://schemas.microsoft.com/office/drawing/2010/main" val="0"/>
                </a:ext>
              </a:extLst>
            </a:blip>
            <a:srcRect/>
            <a:stretch>
              <a:fillRect/>
            </a:stretch>
          </a:blipFill>
          <a:effectLst>
            <a:outerShdw blurRad="63500" sx="102000" sy="102000" algn="ctr" rotWithShape="0">
              <a:prstClr val="black">
                <a:alpha val="40000"/>
              </a:prstClr>
            </a:outerShdw>
          </a:effectLst>
        </p:spPr>
        <p:txBody>
          <a:bodyPr/>
          <a:lstStyle/>
          <a:p>
            <a:endParaRPr lang="en-CA"/>
          </a:p>
        </p:txBody>
      </p:sp>
      <p:cxnSp>
        <p:nvCxnSpPr>
          <p:cNvPr id="5" name="Straight Connector 4"/>
          <p:cNvCxnSpPr/>
          <p:nvPr/>
        </p:nvCxnSpPr>
        <p:spPr>
          <a:xfrm>
            <a:off x="3714687" y="4267200"/>
            <a:ext cx="2298125"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15" name="Straight Connector 14"/>
          <p:cNvCxnSpPr/>
          <p:nvPr/>
        </p:nvCxnSpPr>
        <p:spPr>
          <a:xfrm>
            <a:off x="3663520" y="7010400"/>
            <a:ext cx="2298125"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16" name="Straight Connector 15"/>
          <p:cNvCxnSpPr/>
          <p:nvPr/>
        </p:nvCxnSpPr>
        <p:spPr>
          <a:xfrm>
            <a:off x="3689103" y="1301360"/>
            <a:ext cx="2298125" cy="0"/>
          </a:xfrm>
          <a:prstGeom prst="line">
            <a:avLst/>
          </a:prstGeom>
        </p:spPr>
        <p:style>
          <a:lnRef idx="3">
            <a:schemeClr val="accent5"/>
          </a:lnRef>
          <a:fillRef idx="0">
            <a:schemeClr val="accent5"/>
          </a:fillRef>
          <a:effectRef idx="2">
            <a:schemeClr val="accent5"/>
          </a:effectRef>
          <a:fontRef idx="minor">
            <a:schemeClr val="tx1"/>
          </a:fontRef>
        </p:style>
      </p:cxnSp>
      <p:sp>
        <p:nvSpPr>
          <p:cNvPr id="4" name="Slide Number Placeholder 3"/>
          <p:cNvSpPr>
            <a:spLocks noGrp="1"/>
          </p:cNvSpPr>
          <p:nvPr>
            <p:ph type="sldNum" sz="quarter" idx="12"/>
          </p:nvPr>
        </p:nvSpPr>
        <p:spPr>
          <a:xfrm>
            <a:off x="4696012" y="9407048"/>
            <a:ext cx="1882588" cy="359593"/>
          </a:xfrm>
        </p:spPr>
        <p:txBody>
          <a:bodyPr/>
          <a:lstStyle/>
          <a:p>
            <a:fld id="{B6F15528-21DE-4FAA-801E-634DDDAF4B2B}" type="slidenum">
              <a:rPr lang="en-US" sz="1800" b="1" smtClean="0">
                <a:solidFill>
                  <a:schemeClr val="tx1"/>
                </a:solidFill>
              </a:rPr>
              <a:t>7</a:t>
            </a:fld>
            <a:endParaRPr lang="en-US" sz="1800" b="1" dirty="0">
              <a:solidFill>
                <a:schemeClr val="tx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9284312"/>
            <a:ext cx="6858000" cy="469433"/>
          </a:xfrm>
          <a:prstGeom prst="rect">
            <a:avLst/>
          </a:prstGeom>
        </p:spPr>
      </p:pic>
      <p:sp>
        <p:nvSpPr>
          <p:cNvPr id="5" name="AutoShape 2" descr="https://cac-powerpoint.officeapps.live.com/pods/GetClipboardImage.ashx?Id=3722c8fa-cbd9-456c-b501-ad3834ac7ab2&amp;DC=GCA1&amp;pkey=136556f2-d76a-4061-aa97-f5a36bd55cab&amp;wdwaccluster=GCA1"/>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https://cac-powerpoint.officeapps.live.com/pods/GetClipboardImage.ashx?Id=b7e25413-143b-49ab-b059-ae748519e866&amp;DC=GCA1&amp;pkey=1adaf64b-3ac9-4b83-88b1-74c0eb5642bf&amp;wdwaccluster=GCA1"/>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https://cac-powerpoint.officeapps.live.com/pods/GetClipboardImage.ashx?Id=34b4bd05-9647-4792-94bf-eea9b5df99f1&amp;DC=GCA1&amp;pkey=351b6b5b-fe5e-4283-9643-7fc9f5132b1b&amp;wdwaccluster=GCA1"/>
          <p:cNvSpPr>
            <a:spLocks noChangeAspect="1" noChangeArrowheads="1"/>
          </p:cNvSpPr>
          <p:nvPr/>
        </p:nvSpPr>
        <p:spPr bwMode="auto">
          <a:xfrm>
            <a:off x="51752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09600" y="410441"/>
            <a:ext cx="5715000" cy="668482"/>
          </a:xfrm>
          <a:solidFill>
            <a:srgbClr val="68A4AC"/>
          </a:solidFill>
        </p:spPr>
        <p:txBody>
          <a:bodyPr>
            <a:normAutofit/>
          </a:body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Organigramme</a:t>
            </a:r>
          </a:p>
        </p:txBody>
      </p:sp>
      <p:sp>
        <p:nvSpPr>
          <p:cNvPr id="10" name="Slide Number Placeholder 9"/>
          <p:cNvSpPr>
            <a:spLocks noGrp="1"/>
          </p:cNvSpPr>
          <p:nvPr>
            <p:ph type="sldNum" sz="quarter" idx="12"/>
          </p:nvPr>
        </p:nvSpPr>
        <p:spPr>
          <a:xfrm>
            <a:off x="5959288" y="9339231"/>
            <a:ext cx="730624" cy="359593"/>
          </a:xfrm>
        </p:spPr>
        <p:txBody>
          <a:bodyPr/>
          <a:lstStyle/>
          <a:p>
            <a:fld id="{B6F15528-21DE-4FAA-801E-634DDDAF4B2B}" type="slidenum">
              <a:rPr lang="en-US" sz="1800" b="1" smtClean="0">
                <a:solidFill>
                  <a:schemeClr val="bg1"/>
                </a:solidFill>
              </a:rPr>
              <a:t>8</a:t>
            </a:fld>
            <a:endParaRPr lang="en-US" sz="1800" b="1" dirty="0">
              <a:solidFill>
                <a:schemeClr val="bg1"/>
              </a:solidFill>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2860" t="7773" r="9974" b="21299"/>
          <a:stretch/>
        </p:blipFill>
        <p:spPr>
          <a:xfrm rot="16200000">
            <a:off x="-503236" y="2316163"/>
            <a:ext cx="7696202" cy="5959475"/>
          </a:xfrm>
          <a:prstGeom prst="rect">
            <a:avLst/>
          </a:prstGeom>
        </p:spPr>
      </p:pic>
    </p:spTree>
    <p:extLst>
      <p:ext uri="{BB962C8B-B14F-4D97-AF65-F5344CB8AC3E}">
        <p14:creationId xmlns:p14="http://schemas.microsoft.com/office/powerpoint/2010/main" val="19825415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112" y="302117"/>
            <a:ext cx="5463987" cy="764683"/>
          </a:xfrm>
          <a:noFill/>
        </p:spPr>
        <p:txBody>
          <a:bodyPr>
            <a:normAutofit/>
          </a:bodyPr>
          <a:lstStyle/>
          <a:p>
            <a:r>
              <a:rPr lang="en-US" sz="2800" b="1" dirty="0">
                <a:solidFill>
                  <a:srgbClr val="6956F6"/>
                </a:solidFill>
                <a:latin typeface="Tahoma" panose="020B0604030504040204" pitchFamily="34" charset="0"/>
                <a:ea typeface="Tahoma" panose="020B0604030504040204" pitchFamily="34" charset="0"/>
                <a:cs typeface="Tahoma" panose="020B0604030504040204" pitchFamily="34" charset="0"/>
              </a:rPr>
              <a:t>Conseil d'administration</a:t>
            </a:r>
          </a:p>
        </p:txBody>
      </p:sp>
      <p:graphicFrame>
        <p:nvGraphicFramePr>
          <p:cNvPr id="4" name="Table 3"/>
          <p:cNvGraphicFramePr>
            <a:graphicFrameLocks noGrp="1"/>
          </p:cNvGraphicFramePr>
          <p:nvPr>
            <p:extLst>
              <p:ext uri="{D42A27DB-BD31-4B8C-83A1-F6EECF244321}">
                <p14:modId xmlns:p14="http://schemas.microsoft.com/office/powerpoint/2010/main" val="2906133196"/>
              </p:ext>
            </p:extLst>
          </p:nvPr>
        </p:nvGraphicFramePr>
        <p:xfrm>
          <a:off x="304800" y="1104900"/>
          <a:ext cx="6286500" cy="5148420"/>
        </p:xfrm>
        <a:graphic>
          <a:graphicData uri="http://schemas.openxmlformats.org/drawingml/2006/table">
            <a:tbl>
              <a:tblPr firstRow="1" firstCol="1" bandRow="1">
                <a:tableStyleId>{5FD0F851-EC5A-4D38-B0AD-8093EC10F338}</a:tableStyleId>
              </a:tblPr>
              <a:tblGrid>
                <a:gridCol w="1524000">
                  <a:extLst>
                    <a:ext uri="{9D8B030D-6E8A-4147-A177-3AD203B41FA5}">
                      <a16:colId xmlns:a16="http://schemas.microsoft.com/office/drawing/2014/main" val="2961551951"/>
                    </a:ext>
                  </a:extLst>
                </a:gridCol>
                <a:gridCol w="1509395">
                  <a:extLst>
                    <a:ext uri="{9D8B030D-6E8A-4147-A177-3AD203B41FA5}">
                      <a16:colId xmlns:a16="http://schemas.microsoft.com/office/drawing/2014/main" val="2752784410"/>
                    </a:ext>
                  </a:extLst>
                </a:gridCol>
                <a:gridCol w="3253105">
                  <a:extLst>
                    <a:ext uri="{9D8B030D-6E8A-4147-A177-3AD203B41FA5}">
                      <a16:colId xmlns:a16="http://schemas.microsoft.com/office/drawing/2014/main" val="2631311742"/>
                    </a:ext>
                  </a:extLst>
                </a:gridCol>
              </a:tblGrid>
              <a:tr h="298070">
                <a:tc>
                  <a:txBody>
                    <a:bodyPr/>
                    <a:lstStyle/>
                    <a:p>
                      <a:pPr marL="0" marR="0" algn="ctr">
                        <a:lnSpc>
                          <a:spcPct val="107000"/>
                        </a:lnSpc>
                        <a:spcBef>
                          <a:spcPts val="0"/>
                        </a:spcBef>
                        <a:spcAft>
                          <a:spcPts val="0"/>
                        </a:spcAft>
                      </a:pPr>
                      <a:r>
                        <a:rPr lang="fr-CA" sz="1200" dirty="0">
                          <a:effectLst/>
                        </a:rPr>
                        <a:t>NOM</a:t>
                      </a:r>
                      <a:endParaRPr lang="fr-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CA" sz="1200" dirty="0">
                          <a:effectLst/>
                        </a:rPr>
                        <a:t>RÔLE</a:t>
                      </a:r>
                      <a:endParaRPr lang="fr-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CA" sz="1200" dirty="0">
                          <a:effectLst/>
                        </a:rPr>
                        <a:t>TITRE DU TRAVAIL</a:t>
                      </a:r>
                      <a:endParaRPr lang="fr-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598890585"/>
                  </a:ext>
                </a:extLst>
              </a:tr>
              <a:tr h="654430">
                <a:tc>
                  <a:txBody>
                    <a:bodyPr/>
                    <a:lstStyle/>
                    <a:p>
                      <a:pPr marL="0" marR="0" algn="ctr">
                        <a:lnSpc>
                          <a:spcPct val="107000"/>
                        </a:lnSpc>
                        <a:spcBef>
                          <a:spcPts val="0"/>
                        </a:spcBef>
                        <a:spcAft>
                          <a:spcPts val="0"/>
                        </a:spcAft>
                      </a:pPr>
                      <a:r>
                        <a:rPr lang="fr-CA" sz="1200" dirty="0">
                          <a:effectLst/>
                        </a:rPr>
                        <a:t>Leigh Johnston</a:t>
                      </a:r>
                      <a:endParaRPr lang="fr-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CA" sz="1200" dirty="0" err="1">
                          <a:effectLst/>
                        </a:rPr>
                        <a:t>Présidente</a:t>
                      </a:r>
                      <a:endParaRPr lang="fr-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l">
                        <a:lnSpc>
                          <a:spcPct val="107000"/>
                        </a:lnSpc>
                        <a:spcBef>
                          <a:spcPts val="0"/>
                        </a:spcBef>
                        <a:spcAft>
                          <a:spcPts val="0"/>
                        </a:spcAft>
                      </a:pPr>
                      <a:r>
                        <a:rPr lang="en-CA" sz="1200" dirty="0">
                          <a:effectLst/>
                        </a:rPr>
                        <a:t>Directrice générale adjointe à la retraite des Centres de la jeunesse et de la famille de Batshaw, avec une expérience de travail et de vie au Nunavik. </a:t>
                      </a:r>
                      <a:endParaRPr lang="fr-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204235574"/>
                  </a:ext>
                </a:extLst>
              </a:tr>
              <a:tr h="444874">
                <a:tc>
                  <a:txBody>
                    <a:bodyPr/>
                    <a:lstStyle/>
                    <a:p>
                      <a:pPr marL="0" marR="0" algn="ctr">
                        <a:lnSpc>
                          <a:spcPct val="107000"/>
                        </a:lnSpc>
                        <a:spcBef>
                          <a:spcPts val="0"/>
                        </a:spcBef>
                        <a:spcAft>
                          <a:spcPts val="0"/>
                        </a:spcAft>
                      </a:pPr>
                      <a:r>
                        <a:rPr lang="fr-CA" sz="1200" dirty="0">
                          <a:effectLst/>
                        </a:rPr>
                        <a:t>Howard Nadler</a:t>
                      </a:r>
                      <a:endParaRPr lang="fr-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fr-CA" sz="1200" dirty="0">
                          <a:effectLst/>
                        </a:rPr>
                        <a:t>Vice-président</a:t>
                      </a:r>
                      <a:endParaRPr lang="fr-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l">
                        <a:lnSpc>
                          <a:spcPct val="107000"/>
                        </a:lnSpc>
                        <a:spcBef>
                          <a:spcPts val="0"/>
                        </a:spcBef>
                        <a:spcAft>
                          <a:spcPts val="0"/>
                        </a:spcAft>
                      </a:pPr>
                      <a:r>
                        <a:rPr lang="en-CA" sz="1200" dirty="0">
                          <a:effectLst/>
                        </a:rPr>
                        <a:t> Directeur retraité dans le domaine de la santé et des services sociaux</a:t>
                      </a:r>
                      <a:endParaRPr lang="fr-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581856857"/>
                  </a:ext>
                </a:extLst>
              </a:tr>
              <a:tr h="410694">
                <a:tc>
                  <a:txBody>
                    <a:bodyPr/>
                    <a:lstStyle/>
                    <a:p>
                      <a:pPr marL="0" marR="0" algn="ctr">
                        <a:lnSpc>
                          <a:spcPct val="107000"/>
                        </a:lnSpc>
                        <a:spcBef>
                          <a:spcPts val="0"/>
                        </a:spcBef>
                        <a:spcAft>
                          <a:spcPts val="0"/>
                        </a:spcAft>
                      </a:pPr>
                      <a:r>
                        <a:rPr lang="fr-CA" sz="1200" dirty="0">
                          <a:effectLst/>
                        </a:rPr>
                        <a:t>Geneviève Morin</a:t>
                      </a:r>
                      <a:endParaRPr lang="fr-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en-CA" sz="1200" dirty="0">
                          <a:effectLst/>
                        </a:rPr>
                        <a:t>Trésorier</a:t>
                      </a:r>
                      <a:endParaRPr lang="fr-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l">
                        <a:lnSpc>
                          <a:spcPct val="107000"/>
                        </a:lnSpc>
                        <a:spcBef>
                          <a:spcPts val="0"/>
                        </a:spcBef>
                        <a:spcAft>
                          <a:spcPts val="0"/>
                        </a:spcAft>
                      </a:pPr>
                      <a:r>
                        <a:rPr lang="en-US" sz="1200" dirty="0">
                          <a:effectLst/>
                        </a:rPr>
                        <a:t>Trésorier, conseiller principal, Gouvernance financière et performance opérationnelle, Desjardins</a:t>
                      </a:r>
                      <a:endParaRPr lang="fr-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900655759"/>
                  </a:ext>
                </a:extLst>
              </a:tr>
              <a:tr h="479054">
                <a:tc>
                  <a:txBody>
                    <a:bodyPr/>
                    <a:lstStyle/>
                    <a:p>
                      <a:pPr marL="0" marR="0" algn="ctr">
                        <a:lnSpc>
                          <a:spcPct val="107000"/>
                        </a:lnSpc>
                        <a:spcBef>
                          <a:spcPts val="0"/>
                        </a:spcBef>
                        <a:spcAft>
                          <a:spcPts val="0"/>
                        </a:spcAft>
                      </a:pPr>
                      <a:r>
                        <a:rPr lang="fr-CA" sz="1200" dirty="0">
                          <a:effectLst/>
                        </a:rPr>
                        <a:t>Christopher Sztankovics </a:t>
                      </a:r>
                      <a:endParaRPr lang="fr-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fr-CA" sz="1200" dirty="0" err="1">
                          <a:effectLst/>
                        </a:rPr>
                        <a:t>Secrétaire</a:t>
                      </a:r>
                      <a:endParaRPr lang="fr-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l">
                        <a:lnSpc>
                          <a:spcPct val="107000"/>
                        </a:lnSpc>
                        <a:spcBef>
                          <a:spcPts val="0"/>
                        </a:spcBef>
                        <a:spcAft>
                          <a:spcPts val="0"/>
                        </a:spcAft>
                      </a:pPr>
                      <a:r>
                        <a:rPr lang="en-CA" sz="1200" dirty="0">
                          <a:effectLst/>
                        </a:rPr>
                        <a:t>Conseiller financier</a:t>
                      </a:r>
                      <a:endParaRPr lang="fr-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464257178"/>
                  </a:ext>
                </a:extLst>
              </a:tr>
              <a:tr h="410694">
                <a:tc>
                  <a:txBody>
                    <a:bodyPr/>
                    <a:lstStyle/>
                    <a:p>
                      <a:pPr marL="0" marR="0" algn="ctr">
                        <a:lnSpc>
                          <a:spcPct val="107000"/>
                        </a:lnSpc>
                        <a:spcBef>
                          <a:spcPts val="0"/>
                        </a:spcBef>
                        <a:spcAft>
                          <a:spcPts val="0"/>
                        </a:spcAft>
                      </a:pPr>
                      <a:r>
                        <a:rPr lang="fr-CA" sz="1200" dirty="0">
                          <a:effectLst/>
                        </a:rPr>
                        <a:t>Allison Kurz</a:t>
                      </a:r>
                      <a:endParaRPr lang="fr-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fr-CA" sz="1200" dirty="0">
                          <a:effectLst/>
                        </a:rPr>
                        <a:t>Membre</a:t>
                      </a:r>
                      <a:endParaRPr lang="fr-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l">
                        <a:lnSpc>
                          <a:spcPct val="107000"/>
                        </a:lnSpc>
                        <a:spcBef>
                          <a:spcPts val="0"/>
                        </a:spcBef>
                        <a:spcAft>
                          <a:spcPts val="0"/>
                        </a:spcAft>
                      </a:pPr>
                      <a:r>
                        <a:rPr lang="en-CA" sz="1200" dirty="0">
                          <a:effectLst/>
                        </a:rPr>
                        <a:t>Conseiller pédagogique, accréditation et évaluation, Dawson College</a:t>
                      </a:r>
                      <a:endParaRPr lang="fr-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545963563"/>
                  </a:ext>
                </a:extLst>
              </a:tr>
              <a:tr h="410694">
                <a:tc>
                  <a:txBody>
                    <a:bodyPr/>
                    <a:lstStyle/>
                    <a:p>
                      <a:pPr marL="0" marR="0" algn="ctr">
                        <a:lnSpc>
                          <a:spcPct val="107000"/>
                        </a:lnSpc>
                        <a:spcBef>
                          <a:spcPts val="0"/>
                        </a:spcBef>
                        <a:spcAft>
                          <a:spcPts val="0"/>
                        </a:spcAft>
                      </a:pPr>
                      <a:r>
                        <a:rPr lang="fr-CA" sz="1200">
                          <a:effectLst/>
                        </a:rPr>
                        <a:t>Brigid Quinlan</a:t>
                      </a:r>
                      <a:endParaRPr lang="fr-CA"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fr-CA" sz="1200" dirty="0">
                          <a:effectLst/>
                        </a:rPr>
                        <a:t>Membre</a:t>
                      </a:r>
                      <a:endParaRPr lang="fr-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l">
                        <a:lnSpc>
                          <a:spcPct val="107000"/>
                        </a:lnSpc>
                        <a:spcBef>
                          <a:spcPts val="0"/>
                        </a:spcBef>
                        <a:spcAft>
                          <a:spcPts val="0"/>
                        </a:spcAft>
                      </a:pPr>
                      <a:r>
                        <a:rPr lang="fr-CA" sz="1200" dirty="0">
                          <a:effectLst/>
                        </a:rPr>
                        <a:t>Directrice, Affaires juridiques - Secteur corporatif et international, Caisse de dépôt et placement du Québec</a:t>
                      </a:r>
                      <a:endParaRPr lang="fr-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867544377"/>
                  </a:ext>
                </a:extLst>
              </a:tr>
              <a:tr h="617140">
                <a:tc>
                  <a:txBody>
                    <a:bodyPr/>
                    <a:lstStyle/>
                    <a:p>
                      <a:pPr marL="0" marR="0" algn="ctr">
                        <a:lnSpc>
                          <a:spcPct val="107000"/>
                        </a:lnSpc>
                        <a:spcBef>
                          <a:spcPts val="0"/>
                        </a:spcBef>
                        <a:spcAft>
                          <a:spcPts val="0"/>
                        </a:spcAft>
                      </a:pPr>
                      <a:r>
                        <a:rPr lang="fr-CA" sz="1200" dirty="0">
                          <a:effectLst/>
                        </a:rPr>
                        <a:t>Donna Varrica</a:t>
                      </a:r>
                      <a:endParaRPr lang="fr-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fr-CA" sz="1200" dirty="0">
                          <a:effectLst/>
                        </a:rPr>
                        <a:t>Membre</a:t>
                      </a:r>
                      <a:endParaRPr lang="fr-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l">
                        <a:lnSpc>
                          <a:spcPct val="107000"/>
                        </a:lnSpc>
                        <a:spcBef>
                          <a:spcPts val="0"/>
                        </a:spcBef>
                        <a:spcAft>
                          <a:spcPts val="0"/>
                        </a:spcAft>
                      </a:pPr>
                      <a:r>
                        <a:rPr lang="en-CA" sz="1200" dirty="0">
                          <a:effectLst/>
                        </a:rPr>
                        <a:t>Spécialiste semi-retraité de la communication institutionnelle et éducative et du secteur des entreprises. </a:t>
                      </a:r>
                      <a:endParaRPr lang="fr-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821608668"/>
                  </a:ext>
                </a:extLst>
              </a:tr>
              <a:tr h="410694">
                <a:tc>
                  <a:txBody>
                    <a:bodyPr/>
                    <a:lstStyle/>
                    <a:p>
                      <a:pPr marL="0" marR="0" algn="ctr">
                        <a:lnSpc>
                          <a:spcPct val="107000"/>
                        </a:lnSpc>
                        <a:spcBef>
                          <a:spcPts val="0"/>
                        </a:spcBef>
                        <a:spcAft>
                          <a:spcPts val="0"/>
                        </a:spcAft>
                      </a:pPr>
                      <a:r>
                        <a:rPr lang="fr-CA" sz="1200">
                          <a:effectLst/>
                        </a:rPr>
                        <a:t>Kim St. Hillaire</a:t>
                      </a:r>
                      <a:endParaRPr lang="fr-CA"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fr-CA" sz="1200" dirty="0">
                          <a:effectLst/>
                        </a:rPr>
                        <a:t>Membre</a:t>
                      </a:r>
                      <a:endParaRPr lang="fr-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l">
                        <a:lnSpc>
                          <a:spcPct val="107000"/>
                        </a:lnSpc>
                        <a:spcBef>
                          <a:spcPts val="0"/>
                        </a:spcBef>
                        <a:spcAft>
                          <a:spcPts val="0"/>
                        </a:spcAft>
                      </a:pPr>
                      <a:r>
                        <a:rPr lang="en-CA" sz="1200" dirty="0" err="1">
                          <a:effectLst/>
                        </a:rPr>
                        <a:t>Directrice</a:t>
                      </a:r>
                      <a:r>
                        <a:rPr lang="en-CA" sz="1200" dirty="0">
                          <a:effectLst/>
                        </a:rPr>
                        <a:t> des ressources humaines Shriner's Hospital for Children ® - Canada</a:t>
                      </a:r>
                      <a:endParaRPr lang="fr-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589846363"/>
                  </a:ext>
                </a:extLst>
              </a:tr>
              <a:tr h="381811">
                <a:tc>
                  <a:txBody>
                    <a:bodyPr/>
                    <a:lstStyle/>
                    <a:p>
                      <a:pPr marL="0" marR="0" algn="ctr">
                        <a:lnSpc>
                          <a:spcPct val="107000"/>
                        </a:lnSpc>
                        <a:spcBef>
                          <a:spcPts val="0"/>
                        </a:spcBef>
                        <a:spcAft>
                          <a:spcPts val="0"/>
                        </a:spcAft>
                      </a:pPr>
                      <a:r>
                        <a:rPr lang="fr-CA" sz="1200">
                          <a:effectLst/>
                        </a:rPr>
                        <a:t>Nyiah Songui</a:t>
                      </a:r>
                      <a:endParaRPr lang="fr-CA"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fr-CA" sz="1200" dirty="0">
                          <a:effectLst/>
                        </a:rPr>
                        <a:t>Membre</a:t>
                      </a:r>
                      <a:endParaRPr lang="fr-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l">
                        <a:lnSpc>
                          <a:spcPct val="107000"/>
                        </a:lnSpc>
                        <a:spcBef>
                          <a:spcPts val="0"/>
                        </a:spcBef>
                        <a:spcAft>
                          <a:spcPts val="0"/>
                        </a:spcAft>
                      </a:pPr>
                      <a:r>
                        <a:rPr lang="en-CA" sz="1200" dirty="0">
                          <a:effectLst/>
                        </a:rPr>
                        <a:t>Médecin formé à l'étranger, BSc, MBBS</a:t>
                      </a:r>
                      <a:endParaRPr lang="fr-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247314946"/>
                  </a:ext>
                </a:extLst>
              </a:tr>
              <a:tr h="294683">
                <a:tc>
                  <a:txBody>
                    <a:bodyPr/>
                    <a:lstStyle/>
                    <a:p>
                      <a:pPr marL="0" marR="0" algn="ctr">
                        <a:lnSpc>
                          <a:spcPct val="107000"/>
                        </a:lnSpc>
                        <a:spcBef>
                          <a:spcPts val="0"/>
                        </a:spcBef>
                        <a:spcAft>
                          <a:spcPts val="0"/>
                        </a:spcAft>
                      </a:pPr>
                      <a:r>
                        <a:rPr lang="fr-CA" sz="1200" dirty="0">
                          <a:effectLst/>
                        </a:rPr>
                        <a:t>Anitra Bostock</a:t>
                      </a:r>
                      <a:endParaRPr lang="fr-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ctr">
                        <a:lnSpc>
                          <a:spcPct val="107000"/>
                        </a:lnSpc>
                        <a:spcBef>
                          <a:spcPts val="0"/>
                        </a:spcBef>
                        <a:spcAft>
                          <a:spcPts val="0"/>
                        </a:spcAft>
                      </a:pPr>
                      <a:r>
                        <a:rPr lang="fr-CA" sz="1200" dirty="0">
                          <a:effectLst/>
                        </a:rPr>
                        <a:t>Membre "ex officio"   </a:t>
                      </a:r>
                      <a:endParaRPr lang="fr-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lgn="l">
                        <a:lnSpc>
                          <a:spcPct val="107000"/>
                        </a:lnSpc>
                        <a:spcBef>
                          <a:spcPts val="0"/>
                        </a:spcBef>
                        <a:spcAft>
                          <a:spcPts val="0"/>
                        </a:spcAft>
                      </a:pPr>
                      <a:r>
                        <a:rPr lang="en-CA" sz="1200" dirty="0" err="1">
                          <a:effectLst/>
                        </a:rPr>
                        <a:t>Directrice</a:t>
                      </a:r>
                      <a:r>
                        <a:rPr lang="en-CA" sz="1200" baseline="0" dirty="0">
                          <a:effectLst/>
                        </a:rPr>
                        <a:t> </a:t>
                      </a:r>
                      <a:r>
                        <a:rPr lang="en-CA" sz="1200" dirty="0" err="1">
                          <a:effectLst/>
                        </a:rPr>
                        <a:t>exécutive</a:t>
                      </a:r>
                      <a:r>
                        <a:rPr lang="en-CA" sz="1200" dirty="0">
                          <a:effectLst/>
                        </a:rPr>
                        <a:t>, Maison Elizabeth</a:t>
                      </a:r>
                      <a:endParaRPr lang="fr-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2098845"/>
                  </a:ext>
                </a:extLst>
              </a:tr>
            </a:tbl>
          </a:graphicData>
        </a:graphic>
      </p:graphicFrame>
      <p:sp>
        <p:nvSpPr>
          <p:cNvPr id="5" name="Rectangle 4"/>
          <p:cNvSpPr/>
          <p:nvPr/>
        </p:nvSpPr>
        <p:spPr>
          <a:xfrm>
            <a:off x="0" y="6368099"/>
            <a:ext cx="6877049" cy="3537901"/>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a:xfrm>
            <a:off x="0" y="9546407"/>
            <a:ext cx="425824" cy="359593"/>
          </a:xfrm>
        </p:spPr>
        <p:txBody>
          <a:bodyPr/>
          <a:lstStyle/>
          <a:p>
            <a:fld id="{B6F15528-21DE-4FAA-801E-634DDDAF4B2B}" type="slidenum">
              <a:rPr lang="en-US" sz="1800" b="1" smtClean="0">
                <a:solidFill>
                  <a:schemeClr val="bg1"/>
                </a:solidFill>
              </a:rPr>
              <a:t>9</a:t>
            </a:fld>
            <a:endParaRPr lang="en-US" sz="1800" b="1" dirty="0">
              <a:solidFill>
                <a:schemeClr val="bg1"/>
              </a:solidFill>
            </a:endParaRPr>
          </a:p>
        </p:txBody>
      </p:sp>
    </p:spTree>
    <p:extLst>
      <p:ext uri="{BB962C8B-B14F-4D97-AF65-F5344CB8AC3E}">
        <p14:creationId xmlns:p14="http://schemas.microsoft.com/office/powerpoint/2010/main" val="8974829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2804</TotalTime>
  <Words>14758</Words>
  <Application>Microsoft Office PowerPoint</Application>
  <PresentationFormat>A4 Paper (210x297 mm)</PresentationFormat>
  <Paragraphs>974</Paragraphs>
  <Slides>63</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63</vt:i4>
      </vt:variant>
    </vt:vector>
  </HeadingPairs>
  <TitlesOfParts>
    <vt:vector size="72" baseType="lpstr">
      <vt:lpstr>Symbol</vt:lpstr>
      <vt:lpstr>Tahoma</vt:lpstr>
      <vt:lpstr>Courier New</vt:lpstr>
      <vt:lpstr>Arial</vt:lpstr>
      <vt:lpstr>Lato</vt:lpstr>
      <vt:lpstr>Calibri</vt:lpstr>
      <vt:lpstr>Bodoni MT</vt:lpstr>
      <vt:lpstr>Aptos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Organigramme</vt:lpstr>
      <vt:lpstr>Conseil d'administration</vt:lpstr>
      <vt:lpstr>Comité des organes consultatifs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Rapport administratif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Annexe 1 : Code de déontologie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Modern Annual Report</dc:title>
  <dc:creator>Yvonne B</dc:creator>
  <cp:keywords>, docId:B264454E2B92D7498C5F8180221EE29E</cp:keywords>
  <cp:lastModifiedBy>Yvonne Fonduh Bekeny</cp:lastModifiedBy>
  <cp:revision>371</cp:revision>
  <dcterms:created xsi:type="dcterms:W3CDTF">2006-08-16T00:00:00Z</dcterms:created>
  <dcterms:modified xsi:type="dcterms:W3CDTF">2026-06-26T17:54:26Z</dcterms:modified>
  <dc:identifier>DAFknNNVM7g</dc:identifier>
</cp:coreProperties>
</file>